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1" r:id="rId3"/>
    <p:sldId id="258" r:id="rId4"/>
    <p:sldId id="260" r:id="rId5"/>
    <p:sldId id="257" r:id="rId6"/>
    <p:sldId id="262" r:id="rId7"/>
    <p:sldId id="264" r:id="rId8"/>
    <p:sldId id="266" r:id="rId9"/>
    <p:sldId id="263" r:id="rId10"/>
    <p:sldId id="268" r:id="rId11"/>
    <p:sldId id="267" r:id="rId12"/>
    <p:sldId id="269" r:id="rId13"/>
    <p:sldId id="270" r:id="rId14"/>
    <p:sldId id="271" r:id="rId15"/>
    <p:sldId id="272" r:id="rId16"/>
    <p:sldId id="273" r:id="rId17"/>
    <p:sldId id="276" r:id="rId18"/>
    <p:sldId id="274" r:id="rId19"/>
    <p:sldId id="265" r:id="rId20"/>
    <p:sldId id="278" r:id="rId21"/>
    <p:sldId id="279" r:id="rId22"/>
    <p:sldId id="280" r:id="rId23"/>
    <p:sldId id="281" r:id="rId24"/>
    <p:sldId id="277"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varScale="1">
        <p:scale>
          <a:sx n="64" d="100"/>
          <a:sy n="64" d="100"/>
        </p:scale>
        <p:origin x="171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01174B6-CD1E-4FF6-90ED-5AF960A807D5}" type="datetimeFigureOut">
              <a:rPr lang="en-US" smtClean="0"/>
              <a:t>6/27/2023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446D94C-7132-40CE-9347-4FBCA353B97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Welcome! Thanks for attending this presentation</a:t>
            </a:r>
            <a:r>
              <a:rPr lang="en-US" baseline="0" dirty="0"/>
              <a:t> that I hope will help you to submit applications that are correctly completed, along with acceptable and correctly printed documentation. As everyone is aware, the turnaround time for reviewing applications is a constant issue, but when applications and documentation are correctly submitted, the turnaround time decreases dramatically. I will be showing you how to help the process move more quickly.</a:t>
            </a:r>
            <a:endParaRPr lang="en-US" dirty="0"/>
          </a:p>
        </p:txBody>
      </p:sp>
      <p:sp>
        <p:nvSpPr>
          <p:cNvPr id="4" name="Slide Number Placeholder 3"/>
          <p:cNvSpPr>
            <a:spLocks noGrp="1"/>
          </p:cNvSpPr>
          <p:nvPr>
            <p:ph type="sldNum" sz="quarter" idx="10"/>
          </p:nvPr>
        </p:nvSpPr>
        <p:spPr/>
        <p:txBody>
          <a:bodyPr/>
          <a:lstStyle/>
          <a:p>
            <a:fld id="{3446D94C-7132-40CE-9347-4FBCA353B977}"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Exception to date format: slashes between data if more than one date is proven, such as when</a:t>
            </a:r>
            <a:r>
              <a:rPr lang="en-US" baseline="0" dirty="0"/>
              <a:t> neither is from a primary source.</a:t>
            </a:r>
            <a:endParaRPr lang="en-US" dirty="0"/>
          </a:p>
        </p:txBody>
      </p:sp>
      <p:sp>
        <p:nvSpPr>
          <p:cNvPr id="4" name="Slide Number Placeholder 3"/>
          <p:cNvSpPr>
            <a:spLocks noGrp="1"/>
          </p:cNvSpPr>
          <p:nvPr>
            <p:ph type="sldNum" sz="quarter" idx="10"/>
          </p:nvPr>
        </p:nvSpPr>
        <p:spPr/>
        <p:txBody>
          <a:bodyPr/>
          <a:lstStyle/>
          <a:p>
            <a:fld id="{3446D94C-7132-40CE-9347-4FBCA353B977}" type="slidenum">
              <a:rPr lang="en-US" smtClean="0"/>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C487BD-8CD0-4155-812D-93E28B608C2D}"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D384C-5DDC-4CA7-B0C2-D116DF0DB77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C487BD-8CD0-4155-812D-93E28B608C2D}"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D384C-5DDC-4CA7-B0C2-D116DF0DB7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C487BD-8CD0-4155-812D-93E28B608C2D}"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D384C-5DDC-4CA7-B0C2-D116DF0DB7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C487BD-8CD0-4155-812D-93E28B608C2D}"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D384C-5DDC-4CA7-B0C2-D116DF0DB7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C487BD-8CD0-4155-812D-93E28B608C2D}"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D384C-5DDC-4CA7-B0C2-D116DF0DB77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C487BD-8CD0-4155-812D-93E28B608C2D}"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D384C-5DDC-4CA7-B0C2-D116DF0DB77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C487BD-8CD0-4155-812D-93E28B608C2D}" type="datetimeFigureOut">
              <a:rPr lang="en-US" smtClean="0"/>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ED384C-5DDC-4CA7-B0C2-D116DF0DB77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C487BD-8CD0-4155-812D-93E28B608C2D}" type="datetimeFigureOut">
              <a:rPr lang="en-US" smtClean="0"/>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ED384C-5DDC-4CA7-B0C2-D116DF0DB7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487BD-8CD0-4155-812D-93E28B608C2D}" type="datetimeFigureOut">
              <a:rPr lang="en-US" smtClean="0"/>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ED384C-5DDC-4CA7-B0C2-D116DF0DB7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C487BD-8CD0-4155-812D-93E28B608C2D}"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D384C-5DDC-4CA7-B0C2-D116DF0DB7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C487BD-8CD0-4155-812D-93E28B608C2D}"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D384C-5DDC-4CA7-B0C2-D116DF0DB7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487BD-8CD0-4155-812D-93E28B608C2D}" type="datetimeFigureOut">
              <a:rPr lang="en-US" smtClean="0"/>
              <a:t>6/27/2023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ED384C-5DDC-4CA7-B0C2-D116DF0DB77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How to Produce</a:t>
            </a:r>
            <a:br>
              <a:rPr lang="en-US" dirty="0"/>
            </a:br>
            <a:r>
              <a:rPr lang="en-US" dirty="0"/>
              <a:t>Approval-Ready Applications</a:t>
            </a:r>
            <a:br>
              <a:rPr lang="en-US" dirty="0"/>
            </a:br>
            <a:r>
              <a:rPr lang="en-US" sz="3100" i="1" dirty="0"/>
              <a:t>and Reduce Turnaround Time</a:t>
            </a:r>
          </a:p>
        </p:txBody>
      </p:sp>
      <p:pic>
        <p:nvPicPr>
          <p:cNvPr id="5" name="Picture 4" descr="Logo, company name&#10;&#10;Description automatically generated">
            <a:extLst>
              <a:ext uri="{FF2B5EF4-FFF2-40B4-BE49-F238E27FC236}">
                <a16:creationId xmlns:a16="http://schemas.microsoft.com/office/drawing/2014/main" id="{30517B8F-AFA2-6BE9-05B8-1A97F7242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04800"/>
            <a:ext cx="1494777" cy="12350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29560F9C-669A-C547-21E3-149E01884A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072481" y="-700880"/>
            <a:ext cx="5973953" cy="7985314"/>
          </a:xfrm>
          <a:prstGeom prst="rect">
            <a:avLst/>
          </a:prstGeom>
        </p:spPr>
      </p:pic>
      <p:sp>
        <p:nvSpPr>
          <p:cNvPr id="6" name="TextBox 5">
            <a:extLst>
              <a:ext uri="{FF2B5EF4-FFF2-40B4-BE49-F238E27FC236}">
                <a16:creationId xmlns:a16="http://schemas.microsoft.com/office/drawing/2014/main" id="{D8FD3047-C87E-BE78-8212-B09E6B1D1F8D}"/>
              </a:ext>
            </a:extLst>
          </p:cNvPr>
          <p:cNvSpPr txBox="1"/>
          <p:nvPr/>
        </p:nvSpPr>
        <p:spPr>
          <a:xfrm>
            <a:off x="76200" y="990600"/>
            <a:ext cx="1219200" cy="1877437"/>
          </a:xfrm>
          <a:prstGeom prst="rect">
            <a:avLst/>
          </a:prstGeom>
          <a:noFill/>
        </p:spPr>
        <p:txBody>
          <a:bodyPr wrap="square" rtlCol="0">
            <a:spAutoFit/>
          </a:bodyPr>
          <a:lstStyle/>
          <a:p>
            <a:r>
              <a:rPr lang="en-US" sz="1400" dirty="0"/>
              <a:t>1850 to 1880  Federal Censuses should be printed in portrait orientation.</a:t>
            </a:r>
          </a:p>
          <a:p>
            <a:endParaRPr lang="en-US" dirty="0"/>
          </a:p>
        </p:txBody>
      </p:sp>
    </p:spTree>
    <p:extLst>
      <p:ext uri="{BB962C8B-B14F-4D97-AF65-F5344CB8AC3E}">
        <p14:creationId xmlns:p14="http://schemas.microsoft.com/office/powerpoint/2010/main" val="3752947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0640144D-ECB2-FBE5-9426-9A237F07E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06298" y="58498"/>
            <a:ext cx="6616470" cy="6677733"/>
          </a:xfrm>
          <a:prstGeom prst="rect">
            <a:avLst/>
          </a:prstGeom>
        </p:spPr>
      </p:pic>
      <p:sp>
        <p:nvSpPr>
          <p:cNvPr id="6" name="TextBox 5">
            <a:extLst>
              <a:ext uri="{FF2B5EF4-FFF2-40B4-BE49-F238E27FC236}">
                <a16:creationId xmlns:a16="http://schemas.microsoft.com/office/drawing/2014/main" id="{E627438F-A89A-97AC-FC93-72638E2F5FB1}"/>
              </a:ext>
            </a:extLst>
          </p:cNvPr>
          <p:cNvSpPr txBox="1"/>
          <p:nvPr/>
        </p:nvSpPr>
        <p:spPr>
          <a:xfrm>
            <a:off x="228600" y="457200"/>
            <a:ext cx="1143000" cy="1477328"/>
          </a:xfrm>
          <a:prstGeom prst="rect">
            <a:avLst/>
          </a:prstGeom>
          <a:noFill/>
        </p:spPr>
        <p:txBody>
          <a:bodyPr wrap="square" rtlCol="0">
            <a:spAutoFit/>
          </a:bodyPr>
          <a:lstStyle/>
          <a:p>
            <a:r>
              <a:rPr lang="en-US" dirty="0"/>
              <a:t>1900  Federal Census is virtually square.</a:t>
            </a:r>
          </a:p>
        </p:txBody>
      </p:sp>
    </p:spTree>
    <p:extLst>
      <p:ext uri="{BB962C8B-B14F-4D97-AF65-F5344CB8AC3E}">
        <p14:creationId xmlns:p14="http://schemas.microsoft.com/office/powerpoint/2010/main" val="1571558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21D6FA13-C58E-6DA2-5234-5DBC9AFF66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609600"/>
            <a:ext cx="7772400" cy="5692991"/>
          </a:xfrm>
          <a:prstGeom prst="rect">
            <a:avLst/>
          </a:prstGeom>
        </p:spPr>
      </p:pic>
      <p:sp>
        <p:nvSpPr>
          <p:cNvPr id="6" name="TextBox 5">
            <a:extLst>
              <a:ext uri="{FF2B5EF4-FFF2-40B4-BE49-F238E27FC236}">
                <a16:creationId xmlns:a16="http://schemas.microsoft.com/office/drawing/2014/main" id="{5D5A2B30-6D07-2448-F55D-544BC4B4FE6C}"/>
              </a:ext>
            </a:extLst>
          </p:cNvPr>
          <p:cNvSpPr txBox="1"/>
          <p:nvPr/>
        </p:nvSpPr>
        <p:spPr>
          <a:xfrm>
            <a:off x="76200" y="838200"/>
            <a:ext cx="1143000" cy="1384995"/>
          </a:xfrm>
          <a:prstGeom prst="rect">
            <a:avLst/>
          </a:prstGeom>
          <a:noFill/>
        </p:spPr>
        <p:txBody>
          <a:bodyPr wrap="square" rtlCol="0">
            <a:spAutoFit/>
          </a:bodyPr>
          <a:lstStyle/>
          <a:p>
            <a:r>
              <a:rPr lang="en-US" sz="1400" b="1" dirty="0"/>
              <a:t>1910 to 1940 censuses should be printed in landscape orientation.</a:t>
            </a:r>
          </a:p>
        </p:txBody>
      </p:sp>
    </p:spTree>
    <p:extLst>
      <p:ext uri="{BB962C8B-B14F-4D97-AF65-F5344CB8AC3E}">
        <p14:creationId xmlns:p14="http://schemas.microsoft.com/office/powerpoint/2010/main" val="3075439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5C1701AA-7306-2677-5933-A40DDC1385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978318" y="-266700"/>
            <a:ext cx="6177964" cy="7391400"/>
          </a:xfrm>
          <a:prstGeom prst="rect">
            <a:avLst/>
          </a:prstGeom>
        </p:spPr>
      </p:pic>
      <p:sp>
        <p:nvSpPr>
          <p:cNvPr id="6" name="TextBox 5">
            <a:extLst>
              <a:ext uri="{FF2B5EF4-FFF2-40B4-BE49-F238E27FC236}">
                <a16:creationId xmlns:a16="http://schemas.microsoft.com/office/drawing/2014/main" id="{CC739079-DB1C-352B-7705-A4D19767DAD7}"/>
              </a:ext>
            </a:extLst>
          </p:cNvPr>
          <p:cNvSpPr txBox="1"/>
          <p:nvPr/>
        </p:nvSpPr>
        <p:spPr>
          <a:xfrm>
            <a:off x="152400" y="1143000"/>
            <a:ext cx="1219199" cy="1323439"/>
          </a:xfrm>
          <a:prstGeom prst="rect">
            <a:avLst/>
          </a:prstGeom>
          <a:noFill/>
        </p:spPr>
        <p:txBody>
          <a:bodyPr wrap="square" rtlCol="0">
            <a:spAutoFit/>
          </a:bodyPr>
          <a:lstStyle/>
          <a:p>
            <a:r>
              <a:rPr lang="en-US" sz="1600" dirty="0"/>
              <a:t>1950 census should be printed in portrait orientation.</a:t>
            </a:r>
          </a:p>
        </p:txBody>
      </p:sp>
    </p:spTree>
    <p:extLst>
      <p:ext uri="{BB962C8B-B14F-4D97-AF65-F5344CB8AC3E}">
        <p14:creationId xmlns:p14="http://schemas.microsoft.com/office/powerpoint/2010/main" val="1294938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80098EB1-2DE2-65CD-D600-06933C0D07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912539" y="-672557"/>
            <a:ext cx="6269182" cy="8113059"/>
          </a:xfrm>
          <a:prstGeom prst="rect">
            <a:avLst/>
          </a:prstGeom>
        </p:spPr>
      </p:pic>
    </p:spTree>
    <p:extLst>
      <p:ext uri="{BB962C8B-B14F-4D97-AF65-F5344CB8AC3E}">
        <p14:creationId xmlns:p14="http://schemas.microsoft.com/office/powerpoint/2010/main" val="3589736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864CB1FC-DF9E-7BCB-B9FC-DB05E53C59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030301" y="-430102"/>
            <a:ext cx="6033654" cy="7808257"/>
          </a:xfrm>
          <a:prstGeom prst="rect">
            <a:avLst/>
          </a:prstGeom>
        </p:spPr>
      </p:pic>
    </p:spTree>
    <p:extLst>
      <p:ext uri="{BB962C8B-B14F-4D97-AF65-F5344CB8AC3E}">
        <p14:creationId xmlns:p14="http://schemas.microsoft.com/office/powerpoint/2010/main" val="2479621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332BC1A1-C6A3-79EA-7554-BF85F3DA6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418358" y="-711777"/>
            <a:ext cx="6535883" cy="8458200"/>
          </a:xfrm>
          <a:prstGeom prst="rect">
            <a:avLst/>
          </a:prstGeom>
        </p:spPr>
      </p:pic>
    </p:spTree>
    <p:extLst>
      <p:ext uri="{BB962C8B-B14F-4D97-AF65-F5344CB8AC3E}">
        <p14:creationId xmlns:p14="http://schemas.microsoft.com/office/powerpoint/2010/main" val="901474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
            <a:extLst>
              <a:ext uri="{FF2B5EF4-FFF2-40B4-BE49-F238E27FC236}">
                <a16:creationId xmlns:a16="http://schemas.microsoft.com/office/drawing/2014/main" id="{1715731D-A7C4-7C25-34A5-BB44208B5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71972" y="-1814030"/>
            <a:ext cx="8025246" cy="10385614"/>
          </a:xfrm>
          <a:prstGeom prst="rect">
            <a:avLst/>
          </a:prstGeom>
        </p:spPr>
      </p:pic>
    </p:spTree>
    <p:extLst>
      <p:ext uri="{BB962C8B-B14F-4D97-AF65-F5344CB8AC3E}">
        <p14:creationId xmlns:p14="http://schemas.microsoft.com/office/powerpoint/2010/main" val="2392829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B97CA1F-5713-4D15-BF1A-5D02AC42A3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97642" y="-1064559"/>
            <a:ext cx="6781799" cy="8910917"/>
          </a:xfrm>
          <a:prstGeom prst="rect">
            <a:avLst/>
          </a:prstGeom>
        </p:spPr>
      </p:pic>
    </p:spTree>
    <p:extLst>
      <p:ext uri="{BB962C8B-B14F-4D97-AF65-F5344CB8AC3E}">
        <p14:creationId xmlns:p14="http://schemas.microsoft.com/office/powerpoint/2010/main" val="1311729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Review Applications</a:t>
            </a:r>
            <a:br>
              <a:rPr lang="en-US" dirty="0"/>
            </a:br>
            <a:r>
              <a:rPr lang="en-US" dirty="0"/>
              <a:t>Like the Pros!</a:t>
            </a:r>
          </a:p>
        </p:txBody>
      </p:sp>
      <p:sp>
        <p:nvSpPr>
          <p:cNvPr id="3" name="Content Placeholder 2"/>
          <p:cNvSpPr>
            <a:spLocks noGrp="1"/>
          </p:cNvSpPr>
          <p:nvPr>
            <p:ph idx="1"/>
          </p:nvPr>
        </p:nvSpPr>
        <p:spPr>
          <a:xfrm>
            <a:off x="457200" y="1600200"/>
            <a:ext cx="8305800" cy="4525963"/>
          </a:xfrm>
        </p:spPr>
        <p:txBody>
          <a:bodyPr>
            <a:normAutofit fontScale="40000" lnSpcReduction="20000"/>
          </a:bodyPr>
          <a:lstStyle/>
          <a:p>
            <a:pPr>
              <a:spcAft>
                <a:spcPts val="200"/>
              </a:spcAft>
            </a:pPr>
            <a:r>
              <a:rPr lang="en-US" dirty="0"/>
              <a:t>Make a plain paper copy of the application that you can mark on. </a:t>
            </a:r>
            <a:r>
              <a:rPr lang="en-US" i="1" dirty="0"/>
              <a:t>Do not mark on the original printed app.</a:t>
            </a:r>
          </a:p>
          <a:p>
            <a:pPr>
              <a:spcAft>
                <a:spcPts val="200"/>
              </a:spcAft>
            </a:pPr>
            <a:r>
              <a:rPr lang="en-US" dirty="0"/>
              <a:t>Place documents beside it.</a:t>
            </a:r>
          </a:p>
          <a:p>
            <a:pPr>
              <a:spcAft>
                <a:spcPts val="200"/>
              </a:spcAft>
            </a:pPr>
            <a:r>
              <a:rPr lang="en-US" dirty="0"/>
              <a:t>Flip through each individual document and place a check mark over each individual piece of datum on the app that is verified by each document.</a:t>
            </a:r>
          </a:p>
          <a:p>
            <a:pPr>
              <a:spcAft>
                <a:spcPts val="200"/>
              </a:spcAft>
            </a:pPr>
            <a:r>
              <a:rPr lang="en-US" dirty="0"/>
              <a:t>When a parent-to-child connection is proven by documentation, place a vertical mark between the two generations to show that connection was made. Important: DO THIS AS YOU GO, BEFORE MOVING TO THE NEXT GENERATION!</a:t>
            </a:r>
          </a:p>
          <a:p>
            <a:pPr>
              <a:spcAft>
                <a:spcPts val="200"/>
              </a:spcAft>
            </a:pPr>
            <a:r>
              <a:rPr lang="en-US" dirty="0"/>
              <a:t>Remember, when switching to the female line, her maiden name </a:t>
            </a:r>
            <a:r>
              <a:rPr lang="en-US" i="1" dirty="0"/>
              <a:t>must</a:t>
            </a:r>
            <a:r>
              <a:rPr lang="en-US" dirty="0"/>
              <a:t> be proven </a:t>
            </a:r>
            <a:r>
              <a:rPr lang="en-US" i="1" dirty="0"/>
              <a:t>before</a:t>
            </a:r>
            <a:r>
              <a:rPr lang="en-US" dirty="0"/>
              <a:t> connecting her to her parents!</a:t>
            </a:r>
          </a:p>
          <a:p>
            <a:pPr>
              <a:spcAft>
                <a:spcPts val="200"/>
              </a:spcAft>
            </a:pPr>
            <a:r>
              <a:rPr lang="en-US" dirty="0"/>
              <a:t>During your review, omit data not proven by documents, and make changes to incorrectly entered data.</a:t>
            </a:r>
          </a:p>
          <a:p>
            <a:pPr>
              <a:spcAft>
                <a:spcPts val="200"/>
              </a:spcAft>
            </a:pPr>
            <a:r>
              <a:rPr lang="en-US" dirty="0"/>
              <a:t>When using a previously approved SAR or DAR application as proof, ensure that the data ticked as verified on those applications is correctly entered on the SAR application being reviewed. Any data that was bracketed (placed in parentheses by a reviewing genealogist) or lined through should be omitted on the new SAR application. Any amended data should be incorporated, as well.</a:t>
            </a:r>
          </a:p>
          <a:p>
            <a:pPr>
              <a:spcAft>
                <a:spcPts val="200"/>
              </a:spcAft>
            </a:pPr>
            <a:r>
              <a:rPr lang="en-US" dirty="0"/>
              <a:t>Verify that the patriot’s data is entered correctly and is consistent with proving service.</a:t>
            </a:r>
          </a:p>
          <a:p>
            <a:pPr>
              <a:spcAft>
                <a:spcPts val="200"/>
              </a:spcAft>
            </a:pPr>
            <a:r>
              <a:rPr lang="en-US" dirty="0"/>
              <a:t>Ensure that the Description of Service at the top of the app is correctly entered. Use the DAR’s description of service as a guide.</a:t>
            </a:r>
          </a:p>
          <a:p>
            <a:r>
              <a:rPr lang="en-US" dirty="0"/>
              <a:t>Ensure that the References proving service are entered correctly and are not simply entered as a DAR or SAR number. If proof of service is from a DAR application, cite the proof of service as, for example, “DAR # 178395 cites PA Archives, Ser 5, Vol. 3, p. 36.” Cite the same way if using an approved SAR application that cited a DAR service proof. If a service reference was proven by a previous SAR application, simply cite the same proof of service as cited on that earlier application, unless it simply was cited as an SAR #. In that case, you will need to discover the actual proof of service, and it would be beneficial to go ahead and include that document.</a:t>
            </a:r>
          </a:p>
        </p:txBody>
      </p:sp>
      <p:pic>
        <p:nvPicPr>
          <p:cNvPr id="4" name="Picture 3" descr="Logo, company name&#10;&#10;Description automatically generated">
            <a:extLst>
              <a:ext uri="{FF2B5EF4-FFF2-40B4-BE49-F238E27FC236}">
                <a16:creationId xmlns:a16="http://schemas.microsoft.com/office/drawing/2014/main" id="{28202CFF-CBE5-2C59-6A08-33F46C7092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5667806"/>
            <a:ext cx="1109472" cy="9167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Pathway to Review and Approval</a:t>
            </a:r>
          </a:p>
        </p:txBody>
      </p:sp>
      <p:sp>
        <p:nvSpPr>
          <p:cNvPr id="3" name="Content Placeholder 2"/>
          <p:cNvSpPr>
            <a:spLocks noGrp="1"/>
          </p:cNvSpPr>
          <p:nvPr>
            <p:ph idx="1"/>
          </p:nvPr>
        </p:nvSpPr>
        <p:spPr/>
        <p:txBody>
          <a:bodyPr/>
          <a:lstStyle/>
          <a:p>
            <a:pPr marL="514350" indent="-514350">
              <a:buFont typeface="+mj-lt"/>
              <a:buAutoNum type="arabicPeriod"/>
            </a:pPr>
            <a:r>
              <a:rPr lang="en-US" sz="2000" dirty="0"/>
              <a:t>Mail is opened and transmittal is date-stamped.</a:t>
            </a:r>
          </a:p>
          <a:p>
            <a:pPr marL="514350" indent="-514350">
              <a:buFont typeface="+mj-lt"/>
              <a:buAutoNum type="arabicPeriod"/>
            </a:pPr>
            <a:r>
              <a:rPr lang="en-US" sz="2000" dirty="0"/>
              <a:t>Finance accounts for checks.</a:t>
            </a:r>
          </a:p>
          <a:p>
            <a:pPr marL="514350" indent="-514350">
              <a:buFont typeface="+mj-lt"/>
              <a:buAutoNum type="arabicPeriod"/>
            </a:pPr>
            <a:r>
              <a:rPr lang="en-US" sz="2000" dirty="0"/>
              <a:t>Registrar enters basic application and contact info in database and issue ACN#s.</a:t>
            </a:r>
          </a:p>
          <a:p>
            <a:pPr marL="514350" indent="-514350">
              <a:buFont typeface="+mj-lt"/>
              <a:buAutoNum type="arabicPeriod"/>
            </a:pPr>
            <a:r>
              <a:rPr lang="en-US" sz="2000" dirty="0"/>
              <a:t>Genealogy pre-checks, logs in apps, and adds apps/docs to file cabinet to await review. Apps are then reviewed in the order received.</a:t>
            </a:r>
          </a:p>
          <a:p>
            <a:pPr marL="514350" indent="-514350">
              <a:buFont typeface="+mj-lt"/>
              <a:buAutoNum type="arabicPeriod"/>
            </a:pPr>
            <a:r>
              <a:rPr lang="en-US" sz="2000" dirty="0"/>
              <a:t>Genealogy reviews applications.</a:t>
            </a:r>
          </a:p>
          <a:p>
            <a:pPr marL="514350" indent="-514350">
              <a:buFont typeface="+mj-lt"/>
              <a:buAutoNum type="arabicPeriod"/>
            </a:pPr>
            <a:r>
              <a:rPr lang="en-US" sz="2000" dirty="0"/>
              <a:t>Upon approval, applications are handed over to and processed by the Registrar, issued national numbers, and certificates, etc., are printed. Certificates, record copies (one for the state secretary/one for the member), a welcome letter, etc., are mailed to the state secretary for distribution.</a:t>
            </a:r>
          </a:p>
          <a:p>
            <a:pPr marL="514350" indent="-514350">
              <a:buFont typeface="+mj-lt"/>
              <a:buAutoNum type="arabicPeriod"/>
            </a:pPr>
            <a:endParaRPr lang="en-US" sz="2000" dirty="0"/>
          </a:p>
          <a:p>
            <a:pPr marL="514350" indent="-514350">
              <a:buFont typeface="+mj-lt"/>
              <a:buAutoNum type="arabicPeriod"/>
            </a:pPr>
            <a:endParaRPr lang="en-US" dirty="0"/>
          </a:p>
        </p:txBody>
      </p:sp>
      <p:pic>
        <p:nvPicPr>
          <p:cNvPr id="4" name="Picture 3" descr="Logo, company name&#10;&#10;Description automatically generated">
            <a:extLst>
              <a:ext uri="{FF2B5EF4-FFF2-40B4-BE49-F238E27FC236}">
                <a16:creationId xmlns:a16="http://schemas.microsoft.com/office/drawing/2014/main" id="{3EA44FB5-C811-A20B-E833-914D49D7DB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5492921"/>
            <a:ext cx="987345" cy="81580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
            <a:extLst>
              <a:ext uri="{FF2B5EF4-FFF2-40B4-BE49-F238E27FC236}">
                <a16:creationId xmlns:a16="http://schemas.microsoft.com/office/drawing/2014/main" id="{D4192439-F392-59CB-3706-AB7D9169E3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329020" y="-571500"/>
            <a:ext cx="6477000" cy="8382000"/>
          </a:xfrm>
          <a:prstGeom prst="rect">
            <a:avLst/>
          </a:prstGeom>
        </p:spPr>
      </p:pic>
    </p:spTree>
    <p:extLst>
      <p:ext uri="{BB962C8B-B14F-4D97-AF65-F5344CB8AC3E}">
        <p14:creationId xmlns:p14="http://schemas.microsoft.com/office/powerpoint/2010/main" val="1015819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DCE0A9D5-4503-AC11-2CDA-0EB394ACDD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459924" y="-618259"/>
            <a:ext cx="6300354" cy="8153399"/>
          </a:xfrm>
          <a:prstGeom prst="rect">
            <a:avLst/>
          </a:prstGeom>
        </p:spPr>
      </p:pic>
    </p:spTree>
    <p:extLst>
      <p:ext uri="{BB962C8B-B14F-4D97-AF65-F5344CB8AC3E}">
        <p14:creationId xmlns:p14="http://schemas.microsoft.com/office/powerpoint/2010/main" val="1063778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able">
            <a:extLst>
              <a:ext uri="{FF2B5EF4-FFF2-40B4-BE49-F238E27FC236}">
                <a16:creationId xmlns:a16="http://schemas.microsoft.com/office/drawing/2014/main" id="{A37DC96D-D782-69FD-BAE8-8FDDD56F1D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383722" y="-528205"/>
            <a:ext cx="6300355" cy="8153399"/>
          </a:xfrm>
          <a:prstGeom prst="rect">
            <a:avLst/>
          </a:prstGeom>
        </p:spPr>
      </p:pic>
    </p:spTree>
    <p:extLst>
      <p:ext uri="{BB962C8B-B14F-4D97-AF65-F5344CB8AC3E}">
        <p14:creationId xmlns:p14="http://schemas.microsoft.com/office/powerpoint/2010/main" val="285057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208C1D80-C302-5321-0C83-78840E24B1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52015" y="-695885"/>
            <a:ext cx="6286500" cy="8135470"/>
          </a:xfrm>
          <a:prstGeom prst="rect">
            <a:avLst/>
          </a:prstGeom>
        </p:spPr>
      </p:pic>
    </p:spTree>
    <p:extLst>
      <p:ext uri="{BB962C8B-B14F-4D97-AF65-F5344CB8AC3E}">
        <p14:creationId xmlns:p14="http://schemas.microsoft.com/office/powerpoint/2010/main" val="851515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 Word&#10;&#10;Description automatically generated">
            <a:extLst>
              <a:ext uri="{FF2B5EF4-FFF2-40B4-BE49-F238E27FC236}">
                <a16:creationId xmlns:a16="http://schemas.microsoft.com/office/drawing/2014/main" id="{0F225C5D-081C-2FFE-3AF2-25AD359361D0}"/>
              </a:ext>
            </a:extLst>
          </p:cNvPr>
          <p:cNvPicPr>
            <a:picLocks noChangeAspect="1"/>
          </p:cNvPicPr>
          <p:nvPr/>
        </p:nvPicPr>
        <p:blipFill rotWithShape="1">
          <a:blip r:embed="rId2"/>
          <a:srcRect r="50000"/>
          <a:stretch/>
        </p:blipFill>
        <p:spPr bwMode="auto">
          <a:xfrm>
            <a:off x="508837" y="1143000"/>
            <a:ext cx="8397202" cy="4724399"/>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5D438FDE-512F-C0F7-F8E6-91A90C419FFB}"/>
              </a:ext>
            </a:extLst>
          </p:cNvPr>
          <p:cNvSpPr txBox="1"/>
          <p:nvPr/>
        </p:nvSpPr>
        <p:spPr>
          <a:xfrm>
            <a:off x="1219200" y="381000"/>
            <a:ext cx="6705600" cy="646331"/>
          </a:xfrm>
          <a:prstGeom prst="rect">
            <a:avLst/>
          </a:prstGeom>
          <a:noFill/>
        </p:spPr>
        <p:txBody>
          <a:bodyPr wrap="square">
            <a:spAutoFit/>
          </a:bodyPr>
          <a:lstStyle/>
          <a:p>
            <a:pPr algn="ctr"/>
            <a:r>
              <a:rPr lang="en-US" sz="3600" dirty="0"/>
              <a:t>Training Resources at www.sar.org</a:t>
            </a:r>
          </a:p>
        </p:txBody>
      </p:sp>
      <p:sp>
        <p:nvSpPr>
          <p:cNvPr id="9" name="Arrow: Right 8">
            <a:extLst>
              <a:ext uri="{FF2B5EF4-FFF2-40B4-BE49-F238E27FC236}">
                <a16:creationId xmlns:a16="http://schemas.microsoft.com/office/drawing/2014/main" id="{5387874B-5941-4B40-EC52-9D74E504B220}"/>
              </a:ext>
            </a:extLst>
          </p:cNvPr>
          <p:cNvSpPr/>
          <p:nvPr/>
        </p:nvSpPr>
        <p:spPr>
          <a:xfrm>
            <a:off x="2133600" y="4267200"/>
            <a:ext cx="3048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604AF85-0F56-BDCC-A06A-89E060931B13}"/>
              </a:ext>
            </a:extLst>
          </p:cNvPr>
          <p:cNvSpPr txBox="1"/>
          <p:nvPr/>
        </p:nvSpPr>
        <p:spPr>
          <a:xfrm>
            <a:off x="609600" y="4089737"/>
            <a:ext cx="1447800" cy="1015663"/>
          </a:xfrm>
          <a:prstGeom prst="rect">
            <a:avLst/>
          </a:prstGeom>
          <a:noFill/>
        </p:spPr>
        <p:txBody>
          <a:bodyPr wrap="square" rtlCol="0">
            <a:spAutoFit/>
          </a:bodyPr>
          <a:lstStyle/>
          <a:p>
            <a:pPr algn="r"/>
            <a:r>
              <a:rPr lang="en-US" sz="1200" b="1" dirty="0"/>
              <a:t>Also, read the Genealogy Policy Manual and Application Preparation Guide</a:t>
            </a:r>
            <a:r>
              <a:rPr lang="en-US" sz="1200" dirty="0"/>
              <a:t>.</a:t>
            </a:r>
          </a:p>
        </p:txBody>
      </p:sp>
      <p:sp>
        <p:nvSpPr>
          <p:cNvPr id="11" name="Arrow: Right 10">
            <a:extLst>
              <a:ext uri="{FF2B5EF4-FFF2-40B4-BE49-F238E27FC236}">
                <a16:creationId xmlns:a16="http://schemas.microsoft.com/office/drawing/2014/main" id="{9747169D-E973-40F1-91F4-A28278B8072D}"/>
              </a:ext>
            </a:extLst>
          </p:cNvPr>
          <p:cNvSpPr/>
          <p:nvPr/>
        </p:nvSpPr>
        <p:spPr>
          <a:xfrm>
            <a:off x="2133600" y="2590800"/>
            <a:ext cx="3048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Picture 11" descr="Logo, company name&#10;&#10;Description automatically generated">
            <a:extLst>
              <a:ext uri="{FF2B5EF4-FFF2-40B4-BE49-F238E27FC236}">
                <a16:creationId xmlns:a16="http://schemas.microsoft.com/office/drawing/2014/main" id="{E2B1E6F3-B24B-3ABD-FE8B-7E439E77D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6567" y="5593815"/>
            <a:ext cx="1109472" cy="916713"/>
          </a:xfrm>
          <a:prstGeom prst="rect">
            <a:avLst/>
          </a:prstGeom>
        </p:spPr>
      </p:pic>
    </p:spTree>
    <p:extLst>
      <p:ext uri="{BB962C8B-B14F-4D97-AF65-F5344CB8AC3E}">
        <p14:creationId xmlns:p14="http://schemas.microsoft.com/office/powerpoint/2010/main" val="1017174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Pre-Check of Applications</a:t>
            </a:r>
          </a:p>
        </p:txBody>
      </p:sp>
      <p:sp>
        <p:nvSpPr>
          <p:cNvPr id="3" name="Content Placeholder 2"/>
          <p:cNvSpPr>
            <a:spLocks noGrp="1"/>
          </p:cNvSpPr>
          <p:nvPr>
            <p:ph idx="1"/>
          </p:nvPr>
        </p:nvSpPr>
        <p:spPr/>
        <p:txBody>
          <a:bodyPr>
            <a:normAutofit lnSpcReduction="10000"/>
          </a:bodyPr>
          <a:lstStyle/>
          <a:p>
            <a:pPr marL="0" indent="0">
              <a:buNone/>
            </a:pPr>
            <a:r>
              <a:rPr lang="en-US" sz="2400" dirty="0"/>
              <a:t>When applications arrive in the mail, the Admin Coordinator opens them and looks for the following:</a:t>
            </a:r>
          </a:p>
          <a:p>
            <a:pPr lvl="1"/>
            <a:r>
              <a:rPr lang="en-US" sz="2000" dirty="0"/>
              <a:t>Checks that fees and dues received are for the correct amounts</a:t>
            </a:r>
          </a:p>
          <a:p>
            <a:pPr lvl="1"/>
            <a:r>
              <a:rPr lang="en-US" sz="2000" dirty="0"/>
              <a:t>All signatures are applied</a:t>
            </a:r>
          </a:p>
          <a:p>
            <a:pPr lvl="2"/>
            <a:r>
              <a:rPr lang="en-US" sz="1600" dirty="0"/>
              <a:t>New-member apps must have five signatures</a:t>
            </a:r>
          </a:p>
          <a:p>
            <a:pPr lvl="3"/>
            <a:r>
              <a:rPr lang="en-US" sz="1200" dirty="0"/>
              <a:t>Applicant, state registrar, state secretary, and two sponsors.</a:t>
            </a:r>
          </a:p>
          <a:p>
            <a:pPr lvl="2"/>
            <a:r>
              <a:rPr lang="en-US" sz="1600" dirty="0"/>
              <a:t>Supplemental apps must have two signatures</a:t>
            </a:r>
          </a:p>
          <a:p>
            <a:pPr lvl="3"/>
            <a:r>
              <a:rPr lang="en-US" sz="1200" dirty="0"/>
              <a:t>Member and state registrar</a:t>
            </a:r>
          </a:p>
          <a:p>
            <a:pPr lvl="1"/>
            <a:r>
              <a:rPr lang="en-US" sz="2000" dirty="0"/>
              <a:t>Applications are printed correctly, legal-sized, on back and front of one sheet of watermarked paper, facing the same direction.</a:t>
            </a:r>
          </a:p>
          <a:p>
            <a:pPr algn="ctr">
              <a:buNone/>
            </a:pPr>
            <a:r>
              <a:rPr lang="en-US" sz="2400" dirty="0"/>
              <a:t>	</a:t>
            </a:r>
            <a:r>
              <a:rPr lang="en-US" sz="2400" i="1" dirty="0"/>
              <a:t>Applications that do not comply with the above will be held up or returned to the state secretary and will not be entered in the database until the issues are resolved. They will not appear on the status report until then.</a:t>
            </a:r>
          </a:p>
          <a:p>
            <a:pPr lvl="1"/>
            <a:endParaRPr lang="en-US" sz="2000" dirty="0"/>
          </a:p>
          <a:p>
            <a:endParaRPr lang="en-US" sz="2400" dirty="0"/>
          </a:p>
        </p:txBody>
      </p:sp>
      <p:pic>
        <p:nvPicPr>
          <p:cNvPr id="4" name="Picture 3" descr="Logo, company name&#10;&#10;Description automatically generated">
            <a:extLst>
              <a:ext uri="{FF2B5EF4-FFF2-40B4-BE49-F238E27FC236}">
                <a16:creationId xmlns:a16="http://schemas.microsoft.com/office/drawing/2014/main" id="{33F7F09E-789A-35B0-E70A-A506E19737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5638800"/>
            <a:ext cx="987345" cy="81580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sz="1800" dirty="0"/>
              <a:t>From the Admin Coordinator, applications, along with the documentation, are handed over to Finance, where the funds are accounted for.</a:t>
            </a:r>
          </a:p>
          <a:p>
            <a:r>
              <a:rPr lang="en-US" sz="1800" dirty="0"/>
              <a:t>From Finance, they go to the Registrar’s office, where apps are entered in the database, date-stamped on the back, and ACN #s are assigned. At this time, attention is once again directed to ensuring needed signatures are there and apps are correctly printed.</a:t>
            </a:r>
          </a:p>
          <a:p>
            <a:r>
              <a:rPr lang="en-US" sz="1800" dirty="0"/>
              <a:t>From the Registrar, apps are brought to the Genealogy Department. Genealogy is now doing a limited pre-check of apps and certain documents before being placed in the cabinet of apps awaiting review to look for a few issues that can be resolved before they come up for review, for example, to ensure that:</a:t>
            </a:r>
          </a:p>
          <a:p>
            <a:pPr lvl="1"/>
            <a:r>
              <a:rPr lang="en-US" sz="1400" dirty="0"/>
              <a:t>BCs state gender.</a:t>
            </a:r>
          </a:p>
          <a:p>
            <a:pPr lvl="1"/>
            <a:r>
              <a:rPr lang="en-US" sz="1400" dirty="0"/>
              <a:t>DAR applications are correctly printed and complete.</a:t>
            </a:r>
          </a:p>
          <a:p>
            <a:pPr lvl="1"/>
            <a:r>
              <a:rPr lang="en-US" sz="1400" dirty="0"/>
              <a:t>C.A.R. transfers contain Certificate of Good Standing and C.A.R. record copy.</a:t>
            </a:r>
          </a:p>
          <a:p>
            <a:pPr lvl="1"/>
            <a:r>
              <a:rPr lang="en-US" sz="1400" dirty="0"/>
              <a:t>Preliminary check of applications didn’t miss any issues.</a:t>
            </a:r>
          </a:p>
          <a:p>
            <a:pPr lvl="1"/>
            <a:endParaRPr lang="en-US" sz="1400" dirty="0"/>
          </a:p>
          <a:p>
            <a:pPr lvl="1">
              <a:buNone/>
            </a:pPr>
            <a:endParaRPr lang="en-US" sz="1400" dirty="0"/>
          </a:p>
          <a:p>
            <a:pPr lvl="1"/>
            <a:endParaRPr lang="en-US" sz="1400" dirty="0"/>
          </a:p>
          <a:p>
            <a:endParaRPr lang="en-US" sz="2400" dirty="0"/>
          </a:p>
        </p:txBody>
      </p:sp>
      <p:pic>
        <p:nvPicPr>
          <p:cNvPr id="4" name="Picture 3" descr="Logo, company name&#10;&#10;Description automatically generated">
            <a:extLst>
              <a:ext uri="{FF2B5EF4-FFF2-40B4-BE49-F238E27FC236}">
                <a16:creationId xmlns:a16="http://schemas.microsoft.com/office/drawing/2014/main" id="{971981D3-3E9D-0BF4-4A2F-CABF1AE2D8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3359" y="5562600"/>
            <a:ext cx="987345" cy="81580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B226C103-E925-A05C-2732-60856BBB03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9728" y="5766491"/>
            <a:ext cx="1109472" cy="916713"/>
          </a:xfrm>
          <a:prstGeom prst="rect">
            <a:avLst/>
          </a:prstGeom>
        </p:spPr>
      </p:pic>
      <p:sp>
        <p:nvSpPr>
          <p:cNvPr id="2" name="Title 1"/>
          <p:cNvSpPr>
            <a:spLocks noGrp="1"/>
          </p:cNvSpPr>
          <p:nvPr>
            <p:ph type="title"/>
          </p:nvPr>
        </p:nvSpPr>
        <p:spPr/>
        <p:txBody>
          <a:bodyPr>
            <a:normAutofit fontScale="90000"/>
          </a:bodyPr>
          <a:lstStyle/>
          <a:p>
            <a:r>
              <a:rPr lang="en-US" dirty="0"/>
              <a:t>Most Common Reasons</a:t>
            </a:r>
            <a:br>
              <a:rPr lang="en-US" dirty="0"/>
            </a:br>
            <a:r>
              <a:rPr lang="en-US" dirty="0"/>
              <a:t>Applications Are Pended</a:t>
            </a:r>
            <a:br>
              <a:rPr lang="en-US" dirty="0"/>
            </a:br>
            <a:r>
              <a:rPr lang="en-US" sz="2400" i="1" dirty="0"/>
              <a:t>…and how to avoid them.</a:t>
            </a:r>
            <a:endParaRPr lang="en-US" i="1" dirty="0"/>
          </a:p>
        </p:txBody>
      </p:sp>
      <p:sp>
        <p:nvSpPr>
          <p:cNvPr id="3" name="Content Placeholder 2"/>
          <p:cNvSpPr>
            <a:spLocks noGrp="1"/>
          </p:cNvSpPr>
          <p:nvPr>
            <p:ph idx="1"/>
          </p:nvPr>
        </p:nvSpPr>
        <p:spPr>
          <a:xfrm>
            <a:off x="304800" y="1752600"/>
            <a:ext cx="8534400" cy="4724400"/>
          </a:xfrm>
        </p:spPr>
        <p:txBody>
          <a:bodyPr>
            <a:normAutofit fontScale="85000" lnSpcReduction="20000"/>
          </a:bodyPr>
          <a:lstStyle/>
          <a:p>
            <a:r>
              <a:rPr lang="en-US" sz="1600" dirty="0"/>
              <a:t>Missing birth certificate for applicant, or it does not indicate gender. It should also include names of both parents, including mother’s maiden name (particularly if the line goes through her).</a:t>
            </a:r>
          </a:p>
          <a:p>
            <a:r>
              <a:rPr lang="en-US" sz="1600" dirty="0"/>
              <a:t>Incorrectly printed DAR applications, including ones printed legal-size on standard-size paper.</a:t>
            </a:r>
          </a:p>
          <a:p>
            <a:r>
              <a:rPr lang="en-US" sz="1600" dirty="0"/>
              <a:t>Incorrect date format in the lineage section . All dates must be entered as  follows:</a:t>
            </a:r>
          </a:p>
          <a:p>
            <a:pPr algn="ctr">
              <a:buNone/>
            </a:pPr>
            <a:r>
              <a:rPr lang="en-US" sz="1600" b="1" dirty="0"/>
              <a:t>01 Jan 2023 </a:t>
            </a:r>
          </a:p>
          <a:p>
            <a:pPr algn="ctr">
              <a:buNone/>
            </a:pPr>
            <a:r>
              <a:rPr lang="en-US" sz="1600" b="1" dirty="0"/>
              <a:t>No slashes between numbers, just one space.</a:t>
            </a:r>
          </a:p>
          <a:p>
            <a:pPr algn="ctr">
              <a:buNone/>
            </a:pPr>
            <a:r>
              <a:rPr lang="en-US" sz="1600" b="1" dirty="0"/>
              <a:t>Only enter the first three letters of each month.</a:t>
            </a:r>
          </a:p>
          <a:p>
            <a:pPr algn="ctr">
              <a:buNone/>
            </a:pPr>
            <a:r>
              <a:rPr lang="en-US" sz="1600" b="1" dirty="0"/>
              <a:t>Never enter dates as 01/01/2023.</a:t>
            </a:r>
          </a:p>
          <a:p>
            <a:r>
              <a:rPr lang="en-US" sz="1600" dirty="0"/>
              <a:t>Only DAR record copies are considered; chapter copies are not. Record copies are purchased  from the DAR website; chapter copies are printed by a DAR chapter registrar, which DAR forbids. Record copies redact the first page that contains members’ contact info, and you will see the words “chapter copy” are part of the footer at the bottom of each page of a chapter copy.</a:t>
            </a:r>
          </a:p>
          <a:p>
            <a:r>
              <a:rPr lang="en-US" sz="1600" dirty="0"/>
              <a:t>Incorrectly printed DAR record copies. They must be printed in their entirety. Pages cannot be cut off because of printing legal-sized on standard-sized paper and must contain all four pages. [The first page that precedes all DAR record copies should not be submitted.]</a:t>
            </a:r>
          </a:p>
          <a:p>
            <a:r>
              <a:rPr lang="en-US" sz="1600" dirty="0"/>
              <a:t>Not providing adequate proofs for parent-to-child connections, including resolution of naming conflicts.</a:t>
            </a:r>
          </a:p>
          <a:p>
            <a:r>
              <a:rPr lang="en-US" sz="1600" dirty="0"/>
              <a:t>Not providing proofs for the patriot’s generation that proves that the patriot was alive at the time of service, was of the right age to have performed the service being claimed, and whose residency aligns with the service claimed.</a:t>
            </a:r>
          </a:p>
          <a:p>
            <a:endParaRPr lang="en-US" sz="1600" dirty="0"/>
          </a:p>
          <a:p>
            <a:pPr marL="0" indent="0">
              <a:buNone/>
            </a:pPr>
            <a:r>
              <a:rPr lang="en-US" sz="1900" b="1" dirty="0"/>
              <a:t>REMINDER: When an application is pended, all communications to and from the Genealogy</a:t>
            </a:r>
          </a:p>
          <a:p>
            <a:pPr marL="0" indent="0">
              <a:buNone/>
            </a:pPr>
            <a:r>
              <a:rPr lang="en-US" sz="1900" b="1" dirty="0"/>
              <a:t>staff must only be with the state point of contact/registrar, not individual chapter</a:t>
            </a:r>
          </a:p>
          <a:p>
            <a:pPr marL="0" indent="0">
              <a:buNone/>
            </a:pPr>
            <a:r>
              <a:rPr lang="en-US" sz="1900" b="1" dirty="0"/>
              <a:t>members or individual applicants.</a:t>
            </a:r>
          </a:p>
          <a:p>
            <a:pPr algn="ctr">
              <a:buNone/>
            </a:pPr>
            <a:endParaRPr lang="en-US" sz="16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Common Reasons For Application Review Slow-Downs</a:t>
            </a:r>
          </a:p>
        </p:txBody>
      </p:sp>
      <p:sp>
        <p:nvSpPr>
          <p:cNvPr id="3" name="Content Placeholder 2"/>
          <p:cNvSpPr>
            <a:spLocks noGrp="1"/>
          </p:cNvSpPr>
          <p:nvPr>
            <p:ph idx="1"/>
          </p:nvPr>
        </p:nvSpPr>
        <p:spPr/>
        <p:txBody>
          <a:bodyPr>
            <a:normAutofit/>
          </a:bodyPr>
          <a:lstStyle/>
          <a:p>
            <a:r>
              <a:rPr lang="en-US" sz="2400" dirty="0"/>
              <a:t>Superfluous documentation</a:t>
            </a:r>
          </a:p>
          <a:p>
            <a:r>
              <a:rPr lang="en-US" sz="2400" dirty="0"/>
              <a:t>Lengthy or incorrectly prepared proof arguments.</a:t>
            </a:r>
          </a:p>
          <a:p>
            <a:r>
              <a:rPr lang="en-US" sz="2400" dirty="0"/>
              <a:t>Lineage data entered but not supported by documentation.</a:t>
            </a:r>
          </a:p>
          <a:p>
            <a:r>
              <a:rPr lang="en-US" sz="2400" dirty="0"/>
              <a:t>Incorrectly entered (or missing) data on applications, based on the documentation submitted.</a:t>
            </a:r>
          </a:p>
          <a:p>
            <a:r>
              <a:rPr lang="en-US" sz="2400" dirty="0"/>
              <a:t>Incorrectly printed or unreadable documentation that we must research and reprint. All images/pages must be printed in their entirety and be legible.</a:t>
            </a:r>
          </a:p>
        </p:txBody>
      </p:sp>
      <p:pic>
        <p:nvPicPr>
          <p:cNvPr id="4" name="Picture 3" descr="Logo, company name&#10;&#10;Description automatically generated">
            <a:extLst>
              <a:ext uri="{FF2B5EF4-FFF2-40B4-BE49-F238E27FC236}">
                <a16:creationId xmlns:a16="http://schemas.microsoft.com/office/drawing/2014/main" id="{1C370112-3669-1CAC-21EF-FB6FD252FB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5667806"/>
            <a:ext cx="1109472" cy="91671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8CA482A6-BDFE-F8D7-4A86-A2656ABA99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5667806"/>
            <a:ext cx="1109472" cy="916713"/>
          </a:xfrm>
          <a:prstGeom prst="rect">
            <a:avLst/>
          </a:prstGeom>
        </p:spPr>
      </p:pic>
      <p:sp>
        <p:nvSpPr>
          <p:cNvPr id="2" name="Title 1"/>
          <p:cNvSpPr>
            <a:spLocks noGrp="1"/>
          </p:cNvSpPr>
          <p:nvPr>
            <p:ph type="title"/>
          </p:nvPr>
        </p:nvSpPr>
        <p:spPr/>
        <p:txBody>
          <a:bodyPr>
            <a:normAutofit fontScale="90000"/>
          </a:bodyPr>
          <a:lstStyle/>
          <a:p>
            <a:r>
              <a:rPr lang="en-US" dirty="0"/>
              <a:t>Prepare Applications Properly for Review at National</a:t>
            </a:r>
          </a:p>
        </p:txBody>
      </p:sp>
      <p:sp>
        <p:nvSpPr>
          <p:cNvPr id="3" name="Content Placeholder 2"/>
          <p:cNvSpPr>
            <a:spLocks noGrp="1"/>
          </p:cNvSpPr>
          <p:nvPr>
            <p:ph idx="1"/>
          </p:nvPr>
        </p:nvSpPr>
        <p:spPr/>
        <p:txBody>
          <a:bodyPr>
            <a:normAutofit fontScale="55000" lnSpcReduction="20000"/>
          </a:bodyPr>
          <a:lstStyle/>
          <a:p>
            <a:r>
              <a:rPr lang="en-US" b="1" dirty="0"/>
              <a:t>First and foremost, ALWAYS complete an application </a:t>
            </a:r>
            <a:r>
              <a:rPr lang="en-US" b="1" i="1" dirty="0"/>
              <a:t>from</a:t>
            </a:r>
            <a:r>
              <a:rPr lang="en-US" b="1" dirty="0"/>
              <a:t> the documentation! Advise all applicants </a:t>
            </a:r>
            <a:r>
              <a:rPr lang="en-US" b="1" i="1" dirty="0"/>
              <a:t>not</a:t>
            </a:r>
            <a:r>
              <a:rPr lang="en-US" b="1" dirty="0"/>
              <a:t> to type an application and then add documents.</a:t>
            </a:r>
          </a:p>
          <a:p>
            <a:r>
              <a:rPr lang="en-US" dirty="0"/>
              <a:t>Remind everyone completing an application to only include data that is supported by documentation.</a:t>
            </a:r>
          </a:p>
          <a:p>
            <a:r>
              <a:rPr lang="en-US" dirty="0"/>
              <a:t>When possible, do not ask inexperienced applicants to complete their own applications. You can advise them to use a worksheet to begin their applications. If applications are completed before the chapter or state registrar receives them, check to make sure all data is entered correctly before printing the final copy and obtaining signatures.</a:t>
            </a:r>
          </a:p>
          <a:p>
            <a:r>
              <a:rPr lang="en-US" dirty="0"/>
              <a:t>Remember, if applications and documentation are completed </a:t>
            </a:r>
            <a:r>
              <a:rPr lang="en-US" i="1" dirty="0"/>
              <a:t>correctly</a:t>
            </a:r>
            <a:r>
              <a:rPr lang="en-US" dirty="0"/>
              <a:t>, reviews at National can be completed in as little as 30 minutes.</a:t>
            </a:r>
          </a:p>
          <a:p>
            <a:r>
              <a:rPr lang="en-US" dirty="0"/>
              <a:t>Also, bear in mind that submitting a deficient application may result in the loss of fees paid by your applicant. </a:t>
            </a:r>
            <a:r>
              <a:rPr lang="en-US" b="1" dirty="0"/>
              <a:t>Application fees are non-refundable. </a:t>
            </a:r>
            <a:r>
              <a:rPr lang="en-US" dirty="0"/>
              <a:t>Applications that have irresolvable issues may be replaced with another application on an alternate line/patriot. New-member applications are allowed two chances to resolve with replacement applications. Supplemental applications may only be replaced once.  After three years in pended status, those applications will be withdrawn. Again, bear in mind that if you submit an application that has not been thoroughly vetted, you are risking your applicant’s fee, which is currently $100.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7962CC-4A55-C13F-086F-0CDBD92F169E}"/>
              </a:ext>
            </a:extLst>
          </p:cNvPr>
          <p:cNvSpPr txBox="1"/>
          <p:nvPr/>
        </p:nvSpPr>
        <p:spPr>
          <a:xfrm>
            <a:off x="342900" y="854869"/>
            <a:ext cx="8458200" cy="58169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tabLst>
                <a:tab pos="685800" algn="l"/>
                <a:tab pos="914400" algn="l"/>
              </a:tabLst>
            </a:pPr>
            <a:r>
              <a:rPr kumimoji="0" lang="en-US"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NAMES:</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tabLst>
                <a:tab pos="685800" algn="l"/>
                <a:tab pos="914400" algn="l"/>
              </a:tabLst>
            </a:pP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Enter full names</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when provided by documentation. </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Do not omit or abbreviate middle names</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when the full names are proven. </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Do </a:t>
            </a:r>
            <a:r>
              <a:rPr kumimoji="0" lang="en-US" altLang="en-US" sz="10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not</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include titles, ranks, or professional designations</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p>
          <a:p>
            <a:pPr marL="171450" indent="-171450" eaLnBrk="0" fontAlgn="base" hangingPunct="0">
              <a:spcBef>
                <a:spcPct val="0"/>
              </a:spcBef>
              <a:spcAft>
                <a:spcPct val="0"/>
              </a:spcAft>
              <a:buFont typeface="Arial" panose="020B0604020202020204" pitchFamily="34" charset="0"/>
              <a:buChar char="•"/>
              <a:tabLst>
                <a:tab pos="685800" algn="l"/>
                <a:tab pos="914400" algn="l"/>
              </a:tabLst>
            </a:pP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Place nicknames in quotation marks</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i.e. </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Mary “Polly” Smith</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 do</a:t>
            </a:r>
            <a:r>
              <a:rPr kumimoji="0" lang="en-US" altLang="en-US" sz="10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not put nicknames in parentheses</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
            </a:r>
          </a:p>
          <a:p>
            <a:pPr marL="171450" indent="-171450" eaLnBrk="0" fontAlgn="base" hangingPunct="0">
              <a:spcBef>
                <a:spcPct val="0"/>
              </a:spcBef>
              <a:spcAft>
                <a:spcPct val="0"/>
              </a:spcAft>
              <a:buFont typeface="Arial" panose="020B0604020202020204" pitchFamily="34" charset="0"/>
              <a:buChar char="•"/>
              <a:tabLst>
                <a:tab pos="685800" algn="l"/>
                <a:tab pos="914400" algn="l"/>
              </a:tabLst>
            </a:pP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Use a forward slash to separate different spellings of the same name</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i.e. “Mary/Maria Browne/Brown” and “Johann/John Smith/Smythe.” </a:t>
            </a:r>
            <a:r>
              <a:rPr kumimoji="0" lang="en-US" altLang="en-US" sz="10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Do not put alternate spellings in parentheses</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 slash represents the word “or.”</a:t>
            </a:r>
          </a:p>
          <a:p>
            <a:pPr marL="171450" indent="-171450" eaLnBrk="0" fontAlgn="base" hangingPunct="0">
              <a:spcBef>
                <a:spcPct val="0"/>
              </a:spcBef>
              <a:spcAft>
                <a:spcPct val="0"/>
              </a:spcAft>
              <a:buFont typeface="Arial" panose="020B0604020202020204" pitchFamily="34" charset="0"/>
              <a:buChar char="•"/>
              <a:tabLst>
                <a:tab pos="685800" algn="l"/>
                <a:tab pos="914400" algn="l"/>
              </a:tabLst>
            </a:pP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State a previously married woman’s name as “Mrs. First Middle Maiden (then her) Former Married Surname</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i.e. “Mrs. Mary Ann Smith Jones.” Her name should be stated to reflect her name at the time of her marriage to the husband in that generation. NOTE: Do </a:t>
            </a:r>
            <a:r>
              <a:rPr kumimoji="0" lang="en-US" altLang="en-US" sz="10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NOT</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include a </a:t>
            </a:r>
            <a:r>
              <a:rPr kumimoji="0" lang="en-US" altLang="en-US" sz="10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subsequent</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married surname if the wife remarries </a:t>
            </a:r>
            <a:r>
              <a:rPr kumimoji="0" lang="en-US" altLang="en-US" sz="10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AFTER</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the death of, or divorce from, her husband in the lineage. It may be necessary, however, to prove with documentation that she is the same woman on, for instance, her death certificate that shows her with that subsequent married surname.</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tab pos="685800" algn="l"/>
                <a:tab pos="914400" algn="l"/>
              </a:tabLst>
            </a:pPr>
            <a:r>
              <a:rPr kumimoji="0" lang="en-US"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DATES:</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lvl="1" eaLnBrk="0" fontAlgn="base" hangingPunct="0">
              <a:spcBef>
                <a:spcPct val="0"/>
              </a:spcBef>
              <a:spcAft>
                <a:spcPct val="0"/>
              </a:spcAft>
              <a:tabLst>
                <a:tab pos="685800" algn="l"/>
                <a:tab pos="914400" algn="l"/>
              </a:tabLst>
            </a:pP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Dates should be entered as “day month year</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i.e. “</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08 Sep 2001</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Enter only the </a:t>
            </a:r>
            <a:r>
              <a:rPr kumimoji="0" lang="en-US" altLang="en-US" sz="10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first three letters</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of each month (with no periods).</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Do not use dashes or slashes. Allow one space between the day and the month and the year. If only a year is known, simply type the year without slashes before it. Note: a slash can be used between two dates or months or years to indicate “or,” such as when two different dates are provided by secondary sources, when no primary source is available. </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Example: 20 Mar 1922/23.</a:t>
            </a:r>
          </a:p>
          <a:p>
            <a:pPr marL="0" marR="0" lvl="0" indent="0" algn="l" defTabSz="914400" rtl="0" eaLnBrk="0" fontAlgn="base" latinLnBrk="0" hangingPunct="0">
              <a:lnSpc>
                <a:spcPct val="100000"/>
              </a:lnSpc>
              <a:spcBef>
                <a:spcPct val="0"/>
              </a:spcBef>
              <a:spcAft>
                <a:spcPct val="0"/>
              </a:spcAft>
              <a:buClrTx/>
              <a:buSzTx/>
              <a:buFontTx/>
              <a:buNone/>
              <a:tabLst>
                <a:tab pos="685800" algn="l"/>
                <a:tab pos="914400" algn="l"/>
              </a:tabLst>
            </a:pPr>
            <a:r>
              <a:rPr kumimoji="0" lang="en-US"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LOCATIONS:</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tabLst>
                <a:tab pos="685800" algn="l"/>
                <a:tab pos="914400" algn="l"/>
              </a:tabLst>
            </a:pP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For state names, enter ONLY the standard </a:t>
            </a:r>
            <a:r>
              <a:rPr kumimoji="0" lang="en-US" altLang="en-US" sz="10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two-letter</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0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uppercase</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0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abbreviations with no periods</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do not spell out state names.</a:t>
            </a:r>
            <a:endPar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171450" indent="-171450" eaLnBrk="0" fontAlgn="base" hangingPunct="0">
              <a:spcBef>
                <a:spcPct val="0"/>
              </a:spcBef>
              <a:spcAft>
                <a:spcPct val="0"/>
              </a:spcAft>
              <a:buFont typeface="Arial" panose="020B0604020202020204" pitchFamily="34" charset="0"/>
              <a:buChar char="•"/>
              <a:tabLst>
                <a:tab pos="685800" algn="l"/>
                <a:tab pos="914400" algn="l"/>
              </a:tabLst>
            </a:pP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To indicate a county name, use “Co.” after the name of the county </a:t>
            </a:r>
            <a:r>
              <a:rPr kumimoji="0" lang="en-US" altLang="en-US" sz="10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or</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you can follow the format stated on the application form (city/county/state).</a:t>
            </a:r>
            <a:endParaRPr kumimoji="0" lang="en-US" altLang="en-US" sz="1000" b="1" i="0" u="none" strike="noStrike" cap="none" normalizeH="0" baseline="0" dirty="0">
              <a:ln>
                <a:noFill/>
              </a:ln>
              <a:solidFill>
                <a:schemeClr val="tx1"/>
              </a:solidFill>
              <a:effectLst/>
              <a:latin typeface="Arial" panose="020B0604020202020204" pitchFamily="34" charset="0"/>
            </a:endParaRPr>
          </a:p>
          <a:p>
            <a:pPr lvl="1" eaLnBrk="0" fontAlgn="base" hangingPunct="0">
              <a:spcBef>
                <a:spcPct val="0"/>
              </a:spcBef>
              <a:spcAft>
                <a:spcPct val="0"/>
              </a:spcAft>
              <a:buFontTx/>
              <a:buAutoNum type="arabicPeriod"/>
              <a:tabLst>
                <a:tab pos="685800" algn="l"/>
                <a:tab pos="914400" algn="l"/>
              </a:tabLst>
            </a:pP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If you are only entering a county and state, but no city, enter “/county/state.”</a:t>
            </a:r>
            <a:r>
              <a:rPr lang="en-US" altLang="en-US" sz="1000" dirty="0">
                <a:latin typeface="Arial" panose="020B0604020202020204" pitchFamily="34" charset="0"/>
              </a:rPr>
              <a:t> </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Example: /Jefferson/KY</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lvl="1" eaLnBrk="0" fontAlgn="base" hangingPunct="0">
              <a:spcBef>
                <a:spcPct val="0"/>
              </a:spcBef>
              <a:spcAft>
                <a:spcPct val="0"/>
              </a:spcAft>
              <a:buFontTx/>
              <a:buAutoNum type="arabicPeriod"/>
              <a:tabLst>
                <a:tab pos="685800" algn="l"/>
                <a:tab pos="914400" algn="l"/>
              </a:tabLst>
            </a:pP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If you are entering a city and state, but no county, that location should be listed as</a:t>
            </a:r>
            <a:r>
              <a:rPr lang="en-US" altLang="en-US" sz="1000" dirty="0">
                <a:latin typeface="Arial" panose="020B0604020202020204" pitchFamily="34" charset="0"/>
              </a:rPr>
              <a:t> </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“city/ /state.” </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Example:</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Louisville/ /KY</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lvl="1" eaLnBrk="0" fontAlgn="base" hangingPunct="0">
              <a:spcBef>
                <a:spcPct val="0"/>
              </a:spcBef>
              <a:spcAft>
                <a:spcPct val="0"/>
              </a:spcAft>
              <a:buFontTx/>
              <a:buAutoNum type="arabicPeriod"/>
              <a:tabLst>
                <a:tab pos="685800" algn="l"/>
                <a:tab pos="914400" algn="l"/>
              </a:tabLst>
            </a:pP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If entering only a state, simply enter the standard two-letter abbreviation in that field (no slashes are needed).</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NOTE: If both a city (or town) </a:t>
            </a:r>
            <a:r>
              <a:rPr kumimoji="0" lang="en-US" altLang="en-US" sz="10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AND</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 county are stated on documentation, enter </a:t>
            </a:r>
            <a:r>
              <a:rPr kumimoji="0" lang="en-US" altLang="en-US" sz="10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BOTH</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not just one or the other. Example: Louisville/Jefferson/KY</a:t>
            </a:r>
          </a:p>
          <a:p>
            <a:pPr eaLnBrk="0" fontAlgn="base" hangingPunct="0">
              <a:spcBef>
                <a:spcPct val="0"/>
              </a:spcBef>
              <a:spcAft>
                <a:spcPct val="0"/>
              </a:spcAft>
              <a:tabLst>
                <a:tab pos="685800" algn="l"/>
                <a:tab pos="914400" algn="l"/>
              </a:tabLst>
            </a:pPr>
            <a:r>
              <a:rPr kumimoji="0" lang="en-US"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MISCELLANEOUS TIPS:</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tabLst>
                <a:tab pos="685800" algn="l"/>
                <a:tab pos="914400" algn="l"/>
              </a:tabLst>
            </a:pP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Leave all unknown or non-applicable fields completely BLANK.</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628650" lvl="1" indent="-171450" eaLnBrk="0" fontAlgn="base" hangingPunct="0">
              <a:spcBef>
                <a:spcPct val="0"/>
              </a:spcBef>
              <a:spcAft>
                <a:spcPct val="0"/>
              </a:spcAft>
              <a:buFont typeface="Arial" panose="020B0604020202020204" pitchFamily="34" charset="0"/>
              <a:buChar char="•"/>
              <a:tabLst>
                <a:tab pos="685800" algn="l"/>
                <a:tab pos="914400" algn="l"/>
              </a:tabLst>
            </a:pP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Do not enter “living” in the death date field for those who are not deceased.</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628650" lvl="1" indent="-171450" eaLnBrk="0" fontAlgn="base" hangingPunct="0">
              <a:spcBef>
                <a:spcPct val="0"/>
              </a:spcBef>
              <a:spcAft>
                <a:spcPct val="0"/>
              </a:spcAft>
              <a:buFont typeface="Arial" panose="020B0604020202020204" pitchFamily="34" charset="0"/>
              <a:buChar char="•"/>
              <a:tabLst>
                <a:tab pos="685800" algn="l"/>
                <a:tab pos="914400" algn="l"/>
              </a:tabLst>
            </a:pP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Do not enter “N/A,” “unknown” or “</a:t>
            </a:r>
            <a:r>
              <a:rPr kumimoji="0" lang="en-US" altLang="en-US" sz="1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unk</a:t>
            </a: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or “??” in any unknown fields.</a:t>
            </a:r>
          </a:p>
          <a:p>
            <a:pPr marL="628650" lvl="1" indent="-171450" eaLnBrk="0" fontAlgn="base" hangingPunct="0">
              <a:spcBef>
                <a:spcPct val="0"/>
              </a:spcBef>
              <a:spcAft>
                <a:spcPct val="0"/>
              </a:spcAft>
              <a:buFont typeface="Arial" panose="020B0604020202020204" pitchFamily="34" charset="0"/>
              <a:buChar char="•"/>
              <a:tabLst>
                <a:tab pos="685800" algn="l"/>
                <a:tab pos="914400" algn="l"/>
              </a:tabLst>
            </a:pPr>
            <a:r>
              <a:rPr lang="en-US" altLang="en-US" sz="1000" dirty="0">
                <a:latin typeface="Arial" panose="020B0604020202020204" pitchFamily="34" charset="0"/>
              </a:rPr>
              <a:t> Do not enter any data in the lineage section within parentheses.</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tabLst>
                <a:tab pos="685800" algn="l"/>
                <a:tab pos="914400" algn="l"/>
              </a:tabLst>
            </a:pP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Cite all sources in the Reference Section for each generation. </a:t>
            </a:r>
            <a:r>
              <a:rPr kumimoji="0" lang="en-US" altLang="en-US" sz="10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There is no need to explain what proof or connections the documentation provides.</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Feel free to use abbreviations, such as BC (birth certificate), DC (death certificate), MC (marriage certificate). When referring to an SAR or DAR application for proof, cite the national number </a:t>
            </a:r>
            <a:r>
              <a:rPr kumimoji="0" lang="en-US" altLang="en-US" sz="10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AND</a:t>
            </a: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patriot name.</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tabLst>
                <a:tab pos="685800" algn="l"/>
                <a:tab pos="914400" algn="l"/>
              </a:tabLst>
            </a:pP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Proof all applications for accuracy -- compare side-by-side with supporting documentation.</a:t>
            </a:r>
            <a:endPar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171450" indent="-171450" eaLnBrk="0" fontAlgn="base" hangingPunct="0">
              <a:spcBef>
                <a:spcPct val="0"/>
              </a:spcBef>
              <a:spcAft>
                <a:spcPct val="0"/>
              </a:spcAft>
              <a:buFont typeface="Arial" panose="020B0604020202020204" pitchFamily="34" charset="0"/>
              <a:buChar char="•"/>
              <a:tabLst>
                <a:tab pos="685800" algn="l"/>
                <a:tab pos="914400" algn="l"/>
              </a:tabLst>
            </a:pP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Remember, documentation should be included for all data entered in the lineage section. Do not enter lineage data</a:t>
            </a:r>
          </a:p>
          <a:p>
            <a:pPr eaLnBrk="0" fontAlgn="base" hangingPunct="0">
              <a:spcBef>
                <a:spcPct val="0"/>
              </a:spcBef>
              <a:spcAft>
                <a:spcPct val="0"/>
              </a:spcAft>
              <a:tabLst>
                <a:tab pos="685800" algn="l"/>
                <a:tab pos="914400" algn="l"/>
              </a:tabLst>
            </a:pPr>
            <a:r>
              <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that is not supported by documentation.</a:t>
            </a:r>
            <a:endParaRPr kumimoji="0" lang="en-US" altLang="en-US" sz="10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5" name="TextBox 4">
            <a:extLst>
              <a:ext uri="{FF2B5EF4-FFF2-40B4-BE49-F238E27FC236}">
                <a16:creationId xmlns:a16="http://schemas.microsoft.com/office/drawing/2014/main" id="{5CE12EAE-5868-66A3-1A5B-85D4027A83C9}"/>
              </a:ext>
            </a:extLst>
          </p:cNvPr>
          <p:cNvSpPr txBox="1"/>
          <p:nvPr/>
        </p:nvSpPr>
        <p:spPr>
          <a:xfrm>
            <a:off x="1219200" y="256937"/>
            <a:ext cx="723900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685800" algn="l"/>
                <a:tab pos="914400" algn="l"/>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ENTERING LINEAGE DATA CORRECTLY ON APPLICATIONS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descr="Logo, company name&#10;&#10;Description automatically generated">
            <a:extLst>
              <a:ext uri="{FF2B5EF4-FFF2-40B4-BE49-F238E27FC236}">
                <a16:creationId xmlns:a16="http://schemas.microsoft.com/office/drawing/2014/main" id="{BD29795E-19F8-057F-298F-363BA54490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5667806"/>
            <a:ext cx="1109472" cy="916713"/>
          </a:xfrm>
          <a:prstGeom prst="rect">
            <a:avLst/>
          </a:prstGeom>
        </p:spPr>
      </p:pic>
    </p:spTree>
    <p:extLst>
      <p:ext uri="{BB962C8B-B14F-4D97-AF65-F5344CB8AC3E}">
        <p14:creationId xmlns:p14="http://schemas.microsoft.com/office/powerpoint/2010/main" val="3031205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Examples of Correctly </a:t>
            </a:r>
            <a:r>
              <a:rPr lang="en-US" dirty="0" err="1"/>
              <a:t>vs</a:t>
            </a:r>
            <a:r>
              <a:rPr lang="en-US" dirty="0"/>
              <a:t> Incorrectly Printed Documentation</a:t>
            </a:r>
          </a:p>
        </p:txBody>
      </p:sp>
      <p:sp>
        <p:nvSpPr>
          <p:cNvPr id="3" name="Content Placeholder 2"/>
          <p:cNvSpPr>
            <a:spLocks noGrp="1"/>
          </p:cNvSpPr>
          <p:nvPr>
            <p:ph idx="1"/>
          </p:nvPr>
        </p:nvSpPr>
        <p:spPr>
          <a:xfrm>
            <a:off x="457200" y="1722437"/>
            <a:ext cx="8229600" cy="4525963"/>
          </a:xfrm>
        </p:spPr>
        <p:txBody>
          <a:bodyPr>
            <a:normAutofit fontScale="70000" lnSpcReduction="20000"/>
          </a:bodyPr>
          <a:lstStyle/>
          <a:p>
            <a:r>
              <a:rPr lang="en-US" dirty="0"/>
              <a:t>Download images to computer, then crop, and adjust brightness, etc. Do not use the print command on your web browser to print images.</a:t>
            </a:r>
          </a:p>
          <a:p>
            <a:r>
              <a:rPr lang="en-US" dirty="0"/>
              <a:t>Census pages (examples follow)</a:t>
            </a:r>
          </a:p>
          <a:p>
            <a:r>
              <a:rPr lang="en-US" dirty="0"/>
              <a:t>Wills (examples follow) Print wills one page at a time. Note: Transcriptions of wills, etc., must be accompanied by originals.</a:t>
            </a:r>
          </a:p>
          <a:p>
            <a:r>
              <a:rPr lang="en-US" dirty="0"/>
              <a:t>Indexes (use print command from the website rather than from your web browser).</a:t>
            </a:r>
          </a:p>
          <a:p>
            <a:r>
              <a:rPr lang="en-US" dirty="0"/>
              <a:t>Full pages of text from books, must include title page that includes publication date.</a:t>
            </a:r>
          </a:p>
          <a:p>
            <a:r>
              <a:rPr lang="en-US" dirty="0"/>
              <a:t>Tombstone photos must include place of burial (cemetery name and location)</a:t>
            </a:r>
          </a:p>
          <a:p>
            <a:r>
              <a:rPr lang="en-US" dirty="0"/>
              <a:t>Tombstones must be period-appropriate.</a:t>
            </a:r>
          </a:p>
        </p:txBody>
      </p:sp>
      <p:pic>
        <p:nvPicPr>
          <p:cNvPr id="4" name="Picture 3" descr="Logo, company name&#10;&#10;Description automatically generated">
            <a:extLst>
              <a:ext uri="{FF2B5EF4-FFF2-40B4-BE49-F238E27FC236}">
                <a16:creationId xmlns:a16="http://schemas.microsoft.com/office/drawing/2014/main" id="{F5E2F098-36D5-F8E1-F1DB-9D7070C799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5667806"/>
            <a:ext cx="1109472" cy="91671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7395</TotalTime>
  <Words>2429</Words>
  <Application>Microsoft Office PowerPoint</Application>
  <PresentationFormat>On-screen Show (4:3)</PresentationFormat>
  <Paragraphs>108</Paragraphs>
  <Slides>24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How to Produce Approval-Ready Applications and Reduce Turnaround Time</vt:lpstr>
      <vt:lpstr>Pathway to Review and Approval</vt:lpstr>
      <vt:lpstr>Pre-Check of Applications</vt:lpstr>
      <vt:lpstr>Next Steps</vt:lpstr>
      <vt:lpstr>Most Common Reasons Applications Are Pended …and how to avoid them.</vt:lpstr>
      <vt:lpstr>Common Reasons For Application Review Slow-Downs</vt:lpstr>
      <vt:lpstr>Prepare Applications Properly for Review at National</vt:lpstr>
      <vt:lpstr>PowerPoint Presentation</vt:lpstr>
      <vt:lpstr>Examples of Correctly vs Incorrectly Printed Documentation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Review Applications Like the Pros!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Produce Approval-Ready Applications and Reduce Turnaround Time</dc:title>
  <dc:creator>Owner</dc:creator>
  <cp:lastModifiedBy>Gary Green</cp:lastModifiedBy>
  <cp:revision>65</cp:revision>
  <cp:lastPrinted>2023-05-18T17:21:17Z</cp:lastPrinted>
  <dcterms:created xsi:type="dcterms:W3CDTF">2023-01-31T13:03:40Z</dcterms:created>
  <dcterms:modified xsi:type="dcterms:W3CDTF">2023-06-27T20:17:59Z</dcterms:modified>
</cp:coreProperties>
</file>