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306" r:id="rId2"/>
    <p:sldId id="258" r:id="rId3"/>
    <p:sldId id="328" r:id="rId4"/>
    <p:sldId id="283" r:id="rId5"/>
    <p:sldId id="259" r:id="rId6"/>
    <p:sldId id="264" r:id="rId7"/>
    <p:sldId id="318" r:id="rId8"/>
    <p:sldId id="316" r:id="rId9"/>
    <p:sldId id="329" r:id="rId10"/>
    <p:sldId id="330" r:id="rId11"/>
    <p:sldId id="331" r:id="rId12"/>
    <p:sldId id="332" r:id="rId13"/>
    <p:sldId id="319" r:id="rId14"/>
    <p:sldId id="320" r:id="rId15"/>
    <p:sldId id="321" r:id="rId16"/>
    <p:sldId id="324" r:id="rId17"/>
    <p:sldId id="325" r:id="rId18"/>
    <p:sldId id="326" r:id="rId19"/>
    <p:sldId id="322" r:id="rId20"/>
    <p:sldId id="323" r:id="rId21"/>
    <p:sldId id="327" r:id="rId22"/>
    <p:sldId id="29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10"/>
    <p:restoredTop sz="82756"/>
  </p:normalViewPr>
  <p:slideViewPr>
    <p:cSldViewPr snapToGrid="0" snapToObjects="1">
      <p:cViewPr varScale="1">
        <p:scale>
          <a:sx n="62" d="100"/>
          <a:sy n="62" d="100"/>
        </p:scale>
        <p:origin x="10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B674B-CF34-F740-8D23-274836EDA765}" type="datetimeFigureOut">
              <a:rPr lang="en-US" smtClean="0"/>
              <a:t>11/10/2022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D358C4-0CB7-5548-941A-84A4E0B2D7BE}" type="slidenum">
              <a:rPr lang="en-US" smtClean="0"/>
              <a:t>‹#›</a:t>
            </a:fld>
            <a:endParaRPr lang="en-US"/>
          </a:p>
        </p:txBody>
      </p:sp>
    </p:spTree>
    <p:extLst>
      <p:ext uri="{BB962C8B-B14F-4D97-AF65-F5344CB8AC3E}">
        <p14:creationId xmlns:p14="http://schemas.microsoft.com/office/powerpoint/2010/main" val="3677477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a:t>
            </a:fld>
            <a:endParaRPr lang="en-US"/>
          </a:p>
        </p:txBody>
      </p:sp>
    </p:spTree>
    <p:extLst>
      <p:ext uri="{BB962C8B-B14F-4D97-AF65-F5344CB8AC3E}">
        <p14:creationId xmlns:p14="http://schemas.microsoft.com/office/powerpoint/2010/main" val="2990928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10</a:t>
            </a:fld>
            <a:endParaRPr lang="en-US"/>
          </a:p>
        </p:txBody>
      </p:sp>
    </p:spTree>
    <p:extLst>
      <p:ext uri="{BB962C8B-B14F-4D97-AF65-F5344CB8AC3E}">
        <p14:creationId xmlns:p14="http://schemas.microsoft.com/office/powerpoint/2010/main" val="2481810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11</a:t>
            </a:fld>
            <a:endParaRPr lang="en-US"/>
          </a:p>
        </p:txBody>
      </p:sp>
    </p:spTree>
    <p:extLst>
      <p:ext uri="{BB962C8B-B14F-4D97-AF65-F5344CB8AC3E}">
        <p14:creationId xmlns:p14="http://schemas.microsoft.com/office/powerpoint/2010/main" val="2338685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12</a:t>
            </a:fld>
            <a:endParaRPr lang="en-US"/>
          </a:p>
        </p:txBody>
      </p:sp>
    </p:spTree>
    <p:extLst>
      <p:ext uri="{BB962C8B-B14F-4D97-AF65-F5344CB8AC3E}">
        <p14:creationId xmlns:p14="http://schemas.microsoft.com/office/powerpoint/2010/main" val="780550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13</a:t>
            </a:fld>
            <a:endParaRPr lang="en-US"/>
          </a:p>
        </p:txBody>
      </p:sp>
    </p:spTree>
    <p:extLst>
      <p:ext uri="{BB962C8B-B14F-4D97-AF65-F5344CB8AC3E}">
        <p14:creationId xmlns:p14="http://schemas.microsoft.com/office/powerpoint/2010/main" val="362039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D358C4-0CB7-5548-941A-84A4E0B2D7BE}" type="slidenum">
              <a:rPr lang="en-US" smtClean="0"/>
              <a:t>14</a:t>
            </a:fld>
            <a:endParaRPr lang="en-US"/>
          </a:p>
        </p:txBody>
      </p:sp>
    </p:spTree>
    <p:extLst>
      <p:ext uri="{BB962C8B-B14F-4D97-AF65-F5344CB8AC3E}">
        <p14:creationId xmlns:p14="http://schemas.microsoft.com/office/powerpoint/2010/main" val="3827558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D358C4-0CB7-5548-941A-84A4E0B2D7BE}" type="slidenum">
              <a:rPr lang="en-US" smtClean="0"/>
              <a:t>15</a:t>
            </a:fld>
            <a:endParaRPr lang="en-US"/>
          </a:p>
        </p:txBody>
      </p:sp>
    </p:spTree>
    <p:extLst>
      <p:ext uri="{BB962C8B-B14F-4D97-AF65-F5344CB8AC3E}">
        <p14:creationId xmlns:p14="http://schemas.microsoft.com/office/powerpoint/2010/main" val="1810425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16</a:t>
            </a:fld>
            <a:endParaRPr lang="en-US"/>
          </a:p>
        </p:txBody>
      </p:sp>
    </p:spTree>
    <p:extLst>
      <p:ext uri="{BB962C8B-B14F-4D97-AF65-F5344CB8AC3E}">
        <p14:creationId xmlns:p14="http://schemas.microsoft.com/office/powerpoint/2010/main" val="2303499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17</a:t>
            </a:fld>
            <a:endParaRPr lang="en-US"/>
          </a:p>
        </p:txBody>
      </p:sp>
    </p:spTree>
    <p:extLst>
      <p:ext uri="{BB962C8B-B14F-4D97-AF65-F5344CB8AC3E}">
        <p14:creationId xmlns:p14="http://schemas.microsoft.com/office/powerpoint/2010/main" val="1685970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18</a:t>
            </a:fld>
            <a:endParaRPr lang="en-US"/>
          </a:p>
        </p:txBody>
      </p:sp>
    </p:spTree>
    <p:extLst>
      <p:ext uri="{BB962C8B-B14F-4D97-AF65-F5344CB8AC3E}">
        <p14:creationId xmlns:p14="http://schemas.microsoft.com/office/powerpoint/2010/main" val="1155564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19</a:t>
            </a:fld>
            <a:endParaRPr lang="en-US"/>
          </a:p>
        </p:txBody>
      </p:sp>
    </p:spTree>
    <p:extLst>
      <p:ext uri="{BB962C8B-B14F-4D97-AF65-F5344CB8AC3E}">
        <p14:creationId xmlns:p14="http://schemas.microsoft.com/office/powerpoint/2010/main" val="3099770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2</a:t>
            </a:fld>
            <a:endParaRPr lang="en-US"/>
          </a:p>
        </p:txBody>
      </p:sp>
    </p:spTree>
    <p:extLst>
      <p:ext uri="{BB962C8B-B14F-4D97-AF65-F5344CB8AC3E}">
        <p14:creationId xmlns:p14="http://schemas.microsoft.com/office/powerpoint/2010/main" val="1274778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20</a:t>
            </a:fld>
            <a:endParaRPr lang="en-US"/>
          </a:p>
        </p:txBody>
      </p:sp>
    </p:spTree>
    <p:extLst>
      <p:ext uri="{BB962C8B-B14F-4D97-AF65-F5344CB8AC3E}">
        <p14:creationId xmlns:p14="http://schemas.microsoft.com/office/powerpoint/2010/main" val="7864614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21</a:t>
            </a:fld>
            <a:endParaRPr lang="en-US"/>
          </a:p>
        </p:txBody>
      </p:sp>
    </p:spTree>
    <p:extLst>
      <p:ext uri="{BB962C8B-B14F-4D97-AF65-F5344CB8AC3E}">
        <p14:creationId xmlns:p14="http://schemas.microsoft.com/office/powerpoint/2010/main" val="40333231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22</a:t>
            </a:fld>
            <a:endParaRPr lang="en-US"/>
          </a:p>
        </p:txBody>
      </p:sp>
    </p:spTree>
    <p:extLst>
      <p:ext uri="{BB962C8B-B14F-4D97-AF65-F5344CB8AC3E}">
        <p14:creationId xmlns:p14="http://schemas.microsoft.com/office/powerpoint/2010/main" val="66783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3</a:t>
            </a:fld>
            <a:endParaRPr lang="en-US"/>
          </a:p>
        </p:txBody>
      </p:sp>
    </p:spTree>
    <p:extLst>
      <p:ext uri="{BB962C8B-B14F-4D97-AF65-F5344CB8AC3E}">
        <p14:creationId xmlns:p14="http://schemas.microsoft.com/office/powerpoint/2010/main" val="2597898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5"/>
          </p:nvPr>
        </p:nvSpPr>
        <p:spPr/>
        <p:txBody>
          <a:bodyPr/>
          <a:lstStyle/>
          <a:p>
            <a:fld id="{8D079BB4-5B07-2449-BF85-6610D8E0C63E}" type="slidenum">
              <a:rPr lang="en-US" smtClean="0"/>
              <a:t>4</a:t>
            </a:fld>
            <a:endParaRPr lang="en-US"/>
          </a:p>
        </p:txBody>
      </p:sp>
    </p:spTree>
    <p:extLst>
      <p:ext uri="{BB962C8B-B14F-4D97-AF65-F5344CB8AC3E}">
        <p14:creationId xmlns:p14="http://schemas.microsoft.com/office/powerpoint/2010/main" val="1722501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5</a:t>
            </a:fld>
            <a:endParaRPr lang="en-US"/>
          </a:p>
        </p:txBody>
      </p:sp>
    </p:spTree>
    <p:extLst>
      <p:ext uri="{BB962C8B-B14F-4D97-AF65-F5344CB8AC3E}">
        <p14:creationId xmlns:p14="http://schemas.microsoft.com/office/powerpoint/2010/main" val="408424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6</a:t>
            </a:fld>
            <a:endParaRPr lang="en-US"/>
          </a:p>
        </p:txBody>
      </p:sp>
    </p:spTree>
    <p:extLst>
      <p:ext uri="{BB962C8B-B14F-4D97-AF65-F5344CB8AC3E}">
        <p14:creationId xmlns:p14="http://schemas.microsoft.com/office/powerpoint/2010/main" val="1104074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7</a:t>
            </a:fld>
            <a:endParaRPr lang="en-US"/>
          </a:p>
        </p:txBody>
      </p:sp>
    </p:spTree>
    <p:extLst>
      <p:ext uri="{BB962C8B-B14F-4D97-AF65-F5344CB8AC3E}">
        <p14:creationId xmlns:p14="http://schemas.microsoft.com/office/powerpoint/2010/main" val="3887640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8</a:t>
            </a:fld>
            <a:endParaRPr lang="en-US"/>
          </a:p>
        </p:txBody>
      </p:sp>
    </p:spTree>
    <p:extLst>
      <p:ext uri="{BB962C8B-B14F-4D97-AF65-F5344CB8AC3E}">
        <p14:creationId xmlns:p14="http://schemas.microsoft.com/office/powerpoint/2010/main" val="3985094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358C4-0CB7-5548-941A-84A4E0B2D7BE}" type="slidenum">
              <a:rPr lang="en-US" smtClean="0"/>
              <a:t>9</a:t>
            </a:fld>
            <a:endParaRPr lang="en-US"/>
          </a:p>
        </p:txBody>
      </p:sp>
    </p:spTree>
    <p:extLst>
      <p:ext uri="{BB962C8B-B14F-4D97-AF65-F5344CB8AC3E}">
        <p14:creationId xmlns:p14="http://schemas.microsoft.com/office/powerpoint/2010/main" val="2940716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840BF-2360-AC4C-97E6-D5A3E06F9F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CAE07B-00A2-244C-B88E-82761101FB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4339ED-B9FF-4446-8EEA-00029CC52D40}"/>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5" name="Footer Placeholder 4">
            <a:extLst>
              <a:ext uri="{FF2B5EF4-FFF2-40B4-BE49-F238E27FC236}">
                <a16:creationId xmlns:a16="http://schemas.microsoft.com/office/drawing/2014/main" id="{D49431D9-4D8A-0944-ADCE-1715A2FDC6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7CAB69-BB7F-0246-854D-0B0A6956A08B}"/>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42899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E5BF-B221-2543-978C-B3A5D9D5A4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0C1169-A40B-0948-A784-59010F3782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EAF64-6E7D-8C46-8AA5-CC222C1E5E90}"/>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5" name="Footer Placeholder 4">
            <a:extLst>
              <a:ext uri="{FF2B5EF4-FFF2-40B4-BE49-F238E27FC236}">
                <a16:creationId xmlns:a16="http://schemas.microsoft.com/office/drawing/2014/main" id="{D644E67D-7CBE-954A-A9C7-35704D85B4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B12E7-9897-EF4A-A9B7-8593763F77D7}"/>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270949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8DD35-B6A4-E144-9650-70CBDC963A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A8B838-0629-3643-AA43-BF818106BC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41E2E-62CF-254E-B142-844426013887}"/>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5" name="Footer Placeholder 4">
            <a:extLst>
              <a:ext uri="{FF2B5EF4-FFF2-40B4-BE49-F238E27FC236}">
                <a16:creationId xmlns:a16="http://schemas.microsoft.com/office/drawing/2014/main" id="{5BF864B8-D43F-B248-8247-D5C156FCA8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3E95E2-E33E-3A4A-948F-A90C5C51562E}"/>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218161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52217-4F74-9C4D-B837-98653EC96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6ED3C-6A43-5144-B9DF-2D64D8E3B4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FA5583-A319-C845-8672-370FFEAD2FED}"/>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5" name="Footer Placeholder 4">
            <a:extLst>
              <a:ext uri="{FF2B5EF4-FFF2-40B4-BE49-F238E27FC236}">
                <a16:creationId xmlns:a16="http://schemas.microsoft.com/office/drawing/2014/main" id="{D9F78648-B21F-474B-9DDA-02BED8F84E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CEFE2C-A63B-234D-BE2A-590F7ECA8D57}"/>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84360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D6F4F-9441-CE43-9572-536AC61241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AC7D27-8885-DE40-B783-652DCE48B8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DA0F0C-5BE6-9943-ACB8-F6B9E034AE24}"/>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5" name="Footer Placeholder 4">
            <a:extLst>
              <a:ext uri="{FF2B5EF4-FFF2-40B4-BE49-F238E27FC236}">
                <a16:creationId xmlns:a16="http://schemas.microsoft.com/office/drawing/2014/main" id="{AFF47B50-2DDF-5147-B564-F253BB2935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303B5-3FF8-C64F-A74D-4688F33868BC}"/>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52265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E6D5-30DB-E146-96C8-8BA8D9D336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C79333-F127-3A44-BDF2-FB63FF2854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B1EE5F-23B9-B345-8BB8-199C4014EC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918234-EF37-C044-AD1C-22D27D14A844}"/>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6" name="Footer Placeholder 5">
            <a:extLst>
              <a:ext uri="{FF2B5EF4-FFF2-40B4-BE49-F238E27FC236}">
                <a16:creationId xmlns:a16="http://schemas.microsoft.com/office/drawing/2014/main" id="{0094F71F-7FB0-6A48-839B-AD1B66B39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C74A8-19EC-D145-A5B9-2FC35B360863}"/>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37283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CC26F-0572-DA4E-A84A-32AFB7FC29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D271B-3058-7544-B6C0-6C95A02E5F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DE1090-49FB-2142-9F56-11D4AF0DFE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D13068-EB6C-6940-8987-EB36ACC355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A2B0D4-EFD1-0E45-8BF2-971D0D1565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AE8D86-13F6-3040-B84A-FAD11D1E0BD4}"/>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8" name="Footer Placeholder 7">
            <a:extLst>
              <a:ext uri="{FF2B5EF4-FFF2-40B4-BE49-F238E27FC236}">
                <a16:creationId xmlns:a16="http://schemas.microsoft.com/office/drawing/2014/main" id="{19CB68EF-3A99-124D-8B69-140D641E81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60B413-D0F7-2B4C-92EA-1D5FC0177C2F}"/>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335842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76FD7-4CB4-2143-9C51-1EED64D291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FEE0AD-F91A-414B-AB3C-2E3BEEAF325D}"/>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4" name="Footer Placeholder 3">
            <a:extLst>
              <a:ext uri="{FF2B5EF4-FFF2-40B4-BE49-F238E27FC236}">
                <a16:creationId xmlns:a16="http://schemas.microsoft.com/office/drawing/2014/main" id="{7145DE6B-FEE8-C849-A425-D06074A7BD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E5A8A1-08A5-E34C-BC7E-4D2DDC6110C7}"/>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1457354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5A8122-2379-0F41-B84D-1424A05DC433}"/>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3" name="Footer Placeholder 2">
            <a:extLst>
              <a:ext uri="{FF2B5EF4-FFF2-40B4-BE49-F238E27FC236}">
                <a16:creationId xmlns:a16="http://schemas.microsoft.com/office/drawing/2014/main" id="{C5E69581-C6F1-C147-8935-7816BF1369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A0B135-9A6E-CF43-BA58-716984372395}"/>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487764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E4810-B434-7A41-AF42-6E0E290B16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CB56C3-68B8-D442-A638-E0FAD85334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B220C5-388B-384C-B495-D0413EFCDE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61D126-A31E-2A41-89CC-8138A72BBC7B}"/>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6" name="Footer Placeholder 5">
            <a:extLst>
              <a:ext uri="{FF2B5EF4-FFF2-40B4-BE49-F238E27FC236}">
                <a16:creationId xmlns:a16="http://schemas.microsoft.com/office/drawing/2014/main" id="{8743F5C0-8038-B641-9F24-13ABA56D5E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27604B-3821-594F-8FA4-276E0606964A}"/>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3467903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7425D-BC6C-C044-BE37-887BA77D0C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59C09F-EFD8-9445-8C82-0D4ED1B55E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8901BA-36B7-0240-9240-D13C2C81CA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F85F9F-AE8F-2745-8791-42FAE90E3F63}"/>
              </a:ext>
            </a:extLst>
          </p:cNvPr>
          <p:cNvSpPr>
            <a:spLocks noGrp="1"/>
          </p:cNvSpPr>
          <p:nvPr>
            <p:ph type="dt" sz="half" idx="10"/>
          </p:nvPr>
        </p:nvSpPr>
        <p:spPr/>
        <p:txBody>
          <a:bodyPr/>
          <a:lstStyle/>
          <a:p>
            <a:fld id="{0CA78C0A-9DC7-9246-AAD3-482A14B26E75}" type="datetimeFigureOut">
              <a:rPr lang="en-US" smtClean="0"/>
              <a:t>11/10/2022</a:t>
            </a:fld>
            <a:endParaRPr lang="en-US"/>
          </a:p>
        </p:txBody>
      </p:sp>
      <p:sp>
        <p:nvSpPr>
          <p:cNvPr id="6" name="Footer Placeholder 5">
            <a:extLst>
              <a:ext uri="{FF2B5EF4-FFF2-40B4-BE49-F238E27FC236}">
                <a16:creationId xmlns:a16="http://schemas.microsoft.com/office/drawing/2014/main" id="{84B38359-C724-FB45-8B78-D821932C56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DC026-35B3-D04C-9C7D-D8E4803E5714}"/>
              </a:ext>
            </a:extLst>
          </p:cNvPr>
          <p:cNvSpPr>
            <a:spLocks noGrp="1"/>
          </p:cNvSpPr>
          <p:nvPr>
            <p:ph type="sldNum" sz="quarter" idx="12"/>
          </p:nvPr>
        </p:nvSpPr>
        <p:spPr/>
        <p:txBody>
          <a:bodyPr/>
          <a:lstStyle/>
          <a:p>
            <a:fld id="{69FA2CC7-FAEE-7444-80A3-F0CBA7A6C408}" type="slidenum">
              <a:rPr lang="en-US" smtClean="0"/>
              <a:t>‹#›</a:t>
            </a:fld>
            <a:endParaRPr lang="en-US"/>
          </a:p>
        </p:txBody>
      </p:sp>
    </p:spTree>
    <p:extLst>
      <p:ext uri="{BB962C8B-B14F-4D97-AF65-F5344CB8AC3E}">
        <p14:creationId xmlns:p14="http://schemas.microsoft.com/office/powerpoint/2010/main" val="4206762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7D3C7E-271C-9B47-AABE-62F548117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7F2C0-37D4-884F-9BAF-2D4E61A757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277218-8A2D-B94E-909E-0E98AA6098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78C0A-9DC7-9246-AAD3-482A14B26E75}" type="datetimeFigureOut">
              <a:rPr lang="en-US" smtClean="0"/>
              <a:t>11/10/2022</a:t>
            </a:fld>
            <a:endParaRPr lang="en-US"/>
          </a:p>
        </p:txBody>
      </p:sp>
      <p:sp>
        <p:nvSpPr>
          <p:cNvPr id="5" name="Footer Placeholder 4">
            <a:extLst>
              <a:ext uri="{FF2B5EF4-FFF2-40B4-BE49-F238E27FC236}">
                <a16:creationId xmlns:a16="http://schemas.microsoft.com/office/drawing/2014/main" id="{A8E4607C-39DE-C049-821A-F980832F4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40395A-A336-CA40-A837-1CCB254C7B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A2CC7-FAEE-7444-80A3-F0CBA7A6C408}" type="slidenum">
              <a:rPr lang="en-US" smtClean="0"/>
              <a:t>‹#›</a:t>
            </a:fld>
            <a:endParaRPr lang="en-US"/>
          </a:p>
        </p:txBody>
      </p:sp>
    </p:spTree>
    <p:extLst>
      <p:ext uri="{BB962C8B-B14F-4D97-AF65-F5344CB8AC3E}">
        <p14:creationId xmlns:p14="http://schemas.microsoft.com/office/powerpoint/2010/main" val="4029923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worm@m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9F3E-4087-EA4F-ADB3-85B2732AF383}"/>
              </a:ext>
            </a:extLst>
          </p:cNvPr>
          <p:cNvSpPr>
            <a:spLocks noGrp="1"/>
          </p:cNvSpPr>
          <p:nvPr>
            <p:ph type="ctrTitle"/>
          </p:nvPr>
        </p:nvSpPr>
        <p:spPr/>
        <p:txBody>
          <a:bodyPr/>
          <a:lstStyle/>
          <a:p>
            <a:r>
              <a:rPr lang="en-US" dirty="0"/>
              <a:t>NSSAR Chapter Registrar &amp; Genealogist Training</a:t>
            </a:r>
          </a:p>
        </p:txBody>
      </p:sp>
      <p:sp>
        <p:nvSpPr>
          <p:cNvPr id="3" name="Subtitle 2">
            <a:extLst>
              <a:ext uri="{FF2B5EF4-FFF2-40B4-BE49-F238E27FC236}">
                <a16:creationId xmlns:a16="http://schemas.microsoft.com/office/drawing/2014/main" id="{E7F9104E-4A8B-0449-B89E-F9979774CA01}"/>
              </a:ext>
            </a:extLst>
          </p:cNvPr>
          <p:cNvSpPr>
            <a:spLocks noGrp="1"/>
          </p:cNvSpPr>
          <p:nvPr>
            <p:ph type="subTitle" idx="1"/>
          </p:nvPr>
        </p:nvSpPr>
        <p:spPr/>
        <p:txBody>
          <a:bodyPr/>
          <a:lstStyle/>
          <a:p>
            <a:r>
              <a:rPr lang="en-US" dirty="0"/>
              <a:t>Seminar 5</a:t>
            </a:r>
          </a:p>
          <a:p>
            <a:r>
              <a:rPr lang="en-US" dirty="0"/>
              <a:t>Genealogical Proof Arguments</a:t>
            </a:r>
          </a:p>
          <a:p>
            <a:r>
              <a:rPr lang="en-US" sz="2400" dirty="0"/>
              <a:t>Dennis VanWormer – </a:t>
            </a:r>
            <a:r>
              <a:rPr lang="en-US" sz="2400" dirty="0">
                <a:hlinkClick r:id="rId3"/>
              </a:rPr>
              <a:t>paworm@me.com</a:t>
            </a:r>
            <a:r>
              <a:rPr lang="en-US" sz="2400" dirty="0"/>
              <a:t> / (810) 292-7778 </a:t>
            </a:r>
          </a:p>
          <a:p>
            <a:endParaRPr lang="en-US" dirty="0"/>
          </a:p>
        </p:txBody>
      </p:sp>
    </p:spTree>
    <p:extLst>
      <p:ext uri="{BB962C8B-B14F-4D97-AF65-F5344CB8AC3E}">
        <p14:creationId xmlns:p14="http://schemas.microsoft.com/office/powerpoint/2010/main" val="3767472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F3E4B-05C6-47A8-769D-02A242E3CCD6}"/>
              </a:ext>
            </a:extLst>
          </p:cNvPr>
          <p:cNvSpPr>
            <a:spLocks noGrp="1"/>
          </p:cNvSpPr>
          <p:nvPr>
            <p:ph type="title"/>
          </p:nvPr>
        </p:nvSpPr>
        <p:spPr/>
        <p:txBody>
          <a:bodyPr>
            <a:normAutofit fontScale="90000"/>
          </a:bodyPr>
          <a:lstStyle/>
          <a:p>
            <a:pPr algn="ctr"/>
            <a:r>
              <a:rPr lang="en-US" sz="4900" b="1" dirty="0"/>
              <a:t>Proof Argument Using DNA Evidence</a:t>
            </a:r>
            <a:br>
              <a:rPr lang="en-US" sz="8000" b="1" dirty="0"/>
            </a:br>
            <a:r>
              <a:rPr lang="en-US" sz="2700" b="1" dirty="0"/>
              <a:t>(APG, 30 Sep 2022, p 18-19) </a:t>
            </a:r>
            <a:br>
              <a:rPr lang="en-US" sz="2700" b="1" dirty="0"/>
            </a:br>
            <a:endParaRPr lang="en-US" sz="2700" dirty="0"/>
          </a:p>
        </p:txBody>
      </p:sp>
      <p:sp>
        <p:nvSpPr>
          <p:cNvPr id="3" name="Content Placeholder 2">
            <a:extLst>
              <a:ext uri="{FF2B5EF4-FFF2-40B4-BE49-F238E27FC236}">
                <a16:creationId xmlns:a16="http://schemas.microsoft.com/office/drawing/2014/main" id="{801EB171-56DC-D2E4-FFD3-584D129EDDCB}"/>
              </a:ext>
            </a:extLst>
          </p:cNvPr>
          <p:cNvSpPr>
            <a:spLocks noGrp="1"/>
          </p:cNvSpPr>
          <p:nvPr>
            <p:ph idx="1"/>
          </p:nvPr>
        </p:nvSpPr>
        <p:spPr/>
        <p:txBody>
          <a:bodyPr>
            <a:normAutofit fontScale="92500" lnSpcReduction="10000"/>
          </a:bodyPr>
          <a:lstStyle/>
          <a:p>
            <a:r>
              <a:rPr lang="en-US" dirty="0">
                <a:effectLst/>
              </a:rPr>
              <a:t>SAR allows the use of DNA evidence only as part of a genealogical proof argument or proof summary that also requires traditional evidence to prove the lineage. DNA proof arguments/summaries are limited to proving lineage from generation one to two or generation two to three only. </a:t>
            </a:r>
            <a:r>
              <a:rPr lang="en-US" b="1" dirty="0">
                <a:effectLst/>
              </a:rPr>
              <a:t>In addition, only one DNA proof argument is allowed on a given application.</a:t>
            </a:r>
          </a:p>
          <a:p>
            <a:r>
              <a:rPr lang="en-US" dirty="0">
                <a:effectLst/>
              </a:rPr>
              <a:t>DNA evidence indicating a relationship must be accompanied by consent forms available on </a:t>
            </a:r>
            <a:r>
              <a:rPr lang="en-US" dirty="0" err="1">
                <a:effectLst/>
              </a:rPr>
              <a:t>www.sar.org</a:t>
            </a:r>
            <a:r>
              <a:rPr lang="en-US" dirty="0">
                <a:effectLst/>
              </a:rPr>
              <a:t> in the Genealogy Resources section.</a:t>
            </a:r>
          </a:p>
          <a:p>
            <a:r>
              <a:rPr lang="en-US" b="1" dirty="0">
                <a:effectLst/>
              </a:rPr>
              <a:t>AT THIS TIME, THE SAR WILL ONLY ALLOW THE USE OF COURT-ORDERED PATERNITY/MATERNITY DNA TESTS OR AUTOSOMAL DNA TESTS AS PART OF A GENEALOGICAL PROOF ARGUMENT FOR PROVING THE BIOLOGICAL LINK BETWEEN PARENT AND CHILD FOR GENERATIONS 1 TO 2 OR GENERATIONS 2 TO 3.</a:t>
            </a:r>
          </a:p>
          <a:p>
            <a:endParaRPr lang="en-US" dirty="0"/>
          </a:p>
        </p:txBody>
      </p:sp>
    </p:spTree>
    <p:extLst>
      <p:ext uri="{BB962C8B-B14F-4D97-AF65-F5344CB8AC3E}">
        <p14:creationId xmlns:p14="http://schemas.microsoft.com/office/powerpoint/2010/main" val="4256934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348F-21AE-26B7-B449-AB1878D93D4C}"/>
              </a:ext>
            </a:extLst>
          </p:cNvPr>
          <p:cNvSpPr>
            <a:spLocks noGrp="1"/>
          </p:cNvSpPr>
          <p:nvPr>
            <p:ph type="title"/>
          </p:nvPr>
        </p:nvSpPr>
        <p:spPr/>
        <p:txBody>
          <a:bodyPr/>
          <a:lstStyle/>
          <a:p>
            <a:pPr algn="ctr"/>
            <a:r>
              <a:rPr lang="en-US" b="1" dirty="0"/>
              <a:t>Citing a Proof Argument</a:t>
            </a:r>
          </a:p>
        </p:txBody>
      </p:sp>
      <p:sp>
        <p:nvSpPr>
          <p:cNvPr id="3" name="Content Placeholder 2">
            <a:extLst>
              <a:ext uri="{FF2B5EF4-FFF2-40B4-BE49-F238E27FC236}">
                <a16:creationId xmlns:a16="http://schemas.microsoft.com/office/drawing/2014/main" id="{B40E0CE5-4322-2F78-AA0E-5674CC80E6CD}"/>
              </a:ext>
            </a:extLst>
          </p:cNvPr>
          <p:cNvSpPr>
            <a:spLocks noGrp="1"/>
          </p:cNvSpPr>
          <p:nvPr>
            <p:ph idx="1"/>
          </p:nvPr>
        </p:nvSpPr>
        <p:spPr/>
        <p:txBody>
          <a:bodyPr/>
          <a:lstStyle/>
          <a:p>
            <a:r>
              <a:rPr lang="en-US" dirty="0"/>
              <a:t>The policy for citing a proof argument changed recently:</a:t>
            </a:r>
          </a:p>
          <a:p>
            <a:pPr lvl="1"/>
            <a:r>
              <a:rPr lang="en-US" dirty="0"/>
              <a:t>GCP, 5 Mar 2022, Section 3.2000: </a:t>
            </a:r>
            <a:r>
              <a:rPr lang="en-US" i="1" dirty="0">
                <a:effectLst/>
                <a:ea typeface="Calibri" panose="020F0502020204030204" pitchFamily="34" charset="0"/>
                <a:cs typeface="_"/>
              </a:rPr>
              <a:t>Genealogical proof arguments </a:t>
            </a:r>
            <a:r>
              <a:rPr lang="en-US" i="1" u="sng" dirty="0">
                <a:effectLst/>
                <a:ea typeface="Calibri" panose="020F0502020204030204" pitchFamily="34" charset="0"/>
                <a:cs typeface="_"/>
              </a:rPr>
              <a:t>should be provided with the documentation rather than entered on the application</a:t>
            </a:r>
            <a:r>
              <a:rPr lang="en-US" i="1" dirty="0">
                <a:ea typeface="Calibri" panose="020F0502020204030204" pitchFamily="34" charset="0"/>
                <a:cs typeface="_"/>
              </a:rPr>
              <a:t>.</a:t>
            </a:r>
          </a:p>
          <a:p>
            <a:pPr lvl="1">
              <a:spcBef>
                <a:spcPts val="0"/>
              </a:spcBef>
            </a:pPr>
            <a:r>
              <a:rPr lang="en-US" dirty="0"/>
              <a:t>GCP, 25 Jul 2022, Section 3.2000: </a:t>
            </a:r>
            <a:r>
              <a:rPr lang="en-US" i="1" dirty="0">
                <a:effectLst/>
                <a:ea typeface="Calibri" panose="020F0502020204030204" pitchFamily="34" charset="0"/>
                <a:cs typeface="Times New Roman" panose="02020603050405020304" pitchFamily="18" charset="0"/>
              </a:rPr>
              <a:t>The existence of genealogical proof arguments </a:t>
            </a:r>
            <a:r>
              <a:rPr lang="en-US" i="1" u="sng" dirty="0">
                <a:effectLst/>
                <a:ea typeface="Calibri" panose="020F0502020204030204" pitchFamily="34" charset="0"/>
                <a:cs typeface="Times New Roman" panose="02020603050405020304" pitchFamily="18" charset="0"/>
              </a:rPr>
              <a:t>must be listed in the appropriate section of the</a:t>
            </a:r>
            <a:r>
              <a:rPr lang="en-US" i="1" u="sng" dirty="0">
                <a:ea typeface="Calibri" panose="020F0502020204030204" pitchFamily="34" charset="0"/>
                <a:cs typeface="Times New Roman" panose="02020603050405020304" pitchFamily="18" charset="0"/>
              </a:rPr>
              <a:t> </a:t>
            </a:r>
            <a:r>
              <a:rPr lang="en-US" i="1" u="sng" dirty="0">
                <a:effectLst/>
                <a:ea typeface="Calibri" panose="020F0502020204030204" pitchFamily="34" charset="0"/>
              </a:rPr>
              <a:t>application with the headings “Reference” or “Proof of Service”.</a:t>
            </a:r>
            <a:r>
              <a:rPr lang="en-US" i="1" u="sng" dirty="0">
                <a:effectLst/>
              </a:rPr>
              <a:t> </a:t>
            </a:r>
          </a:p>
          <a:p>
            <a:pPr>
              <a:spcBef>
                <a:spcPts val="0"/>
              </a:spcBef>
            </a:pPr>
            <a:r>
              <a:rPr lang="en-US" dirty="0"/>
              <a:t>Example of proof argument citation provided in Appendix A of new APG (listed in Reference Section for Generation 7):</a:t>
            </a:r>
          </a:p>
          <a:p>
            <a:pPr lvl="1">
              <a:spcBef>
                <a:spcPts val="0"/>
              </a:spcBef>
            </a:pPr>
            <a:r>
              <a:rPr lang="en-US" dirty="0"/>
              <a:t>“Proof Summary: Cumberland Co., PA, Deed Book 1, p. 132; Mifflin Co., PA, Estate Record #2438-LWT of Philip Kilmer; Mifflin Co., PA, Deed Book N, p. 476-477 (gen 6); Mifflin Co., PA, Deed Book N, p. 512-514 (gen 6)”</a:t>
            </a:r>
          </a:p>
          <a:p>
            <a:pPr marL="0" indent="0">
              <a:spcBef>
                <a:spcPts val="0"/>
              </a:spcBef>
              <a:buNone/>
            </a:pPr>
            <a:endParaRPr lang="en-US" dirty="0"/>
          </a:p>
        </p:txBody>
      </p:sp>
    </p:spTree>
    <p:extLst>
      <p:ext uri="{BB962C8B-B14F-4D97-AF65-F5344CB8AC3E}">
        <p14:creationId xmlns:p14="http://schemas.microsoft.com/office/powerpoint/2010/main" val="2210894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348F-21AE-26B7-B449-AB1878D93D4C}"/>
              </a:ext>
            </a:extLst>
          </p:cNvPr>
          <p:cNvSpPr>
            <a:spLocks noGrp="1"/>
          </p:cNvSpPr>
          <p:nvPr>
            <p:ph type="title"/>
          </p:nvPr>
        </p:nvSpPr>
        <p:spPr/>
        <p:txBody>
          <a:bodyPr/>
          <a:lstStyle/>
          <a:p>
            <a:pPr algn="ctr"/>
            <a:r>
              <a:rPr lang="en-US" b="1" dirty="0"/>
              <a:t>Citing a DNA Proof Argument</a:t>
            </a:r>
            <a:br>
              <a:rPr lang="en-US" b="1" dirty="0"/>
            </a:br>
            <a:r>
              <a:rPr lang="en-US" sz="2400" b="1" dirty="0"/>
              <a:t>(APG, 30 Sep 2022, p 19)</a:t>
            </a:r>
          </a:p>
        </p:txBody>
      </p:sp>
      <p:sp>
        <p:nvSpPr>
          <p:cNvPr id="3" name="Content Placeholder 2">
            <a:extLst>
              <a:ext uri="{FF2B5EF4-FFF2-40B4-BE49-F238E27FC236}">
                <a16:creationId xmlns:a16="http://schemas.microsoft.com/office/drawing/2014/main" id="{B40E0CE5-4322-2F78-AA0E-5674CC80E6CD}"/>
              </a:ext>
            </a:extLst>
          </p:cNvPr>
          <p:cNvSpPr>
            <a:spLocks noGrp="1"/>
          </p:cNvSpPr>
          <p:nvPr>
            <p:ph idx="1"/>
          </p:nvPr>
        </p:nvSpPr>
        <p:spPr>
          <a:xfrm>
            <a:off x="838200" y="1825625"/>
            <a:ext cx="10515600" cy="4667250"/>
          </a:xfrm>
        </p:spPr>
        <p:txBody>
          <a:bodyPr>
            <a:noAutofit/>
          </a:bodyPr>
          <a:lstStyle/>
          <a:p>
            <a:pPr marL="0" indent="0">
              <a:buNone/>
            </a:pPr>
            <a:r>
              <a:rPr lang="en-US" sz="2200" u="sng" dirty="0">
                <a:effectLst/>
              </a:rPr>
              <a:t>Confidentiality of DNA Evidence at SAR</a:t>
            </a:r>
          </a:p>
          <a:p>
            <a:pPr marL="0" indent="0">
              <a:buNone/>
            </a:pPr>
            <a:r>
              <a:rPr lang="en-US" sz="2200" dirty="0">
                <a:effectLst/>
              </a:rPr>
              <a:t>As noted above, no raw DNA evidence will be accepted by SAR for an application. Only test results and analyses from acknowledged companies or third-party tools will be accepted. Further, on the actual application, only a reference to “DNA evidence” will be allowed. A record copy of an approved application will be available for copying, but none of the DNA evidence (test results, third-party analyses, etc.) will be available for copying. The DNA consent forms will also not be available for copying.</a:t>
            </a:r>
          </a:p>
          <a:p>
            <a:pPr marL="0" indent="0">
              <a:buNone/>
            </a:pPr>
            <a:r>
              <a:rPr lang="en-US" sz="2200" u="sng" dirty="0">
                <a:effectLst/>
              </a:rPr>
              <a:t>Citation of DNA Proof Argument/Summary on the Application</a:t>
            </a:r>
          </a:p>
          <a:p>
            <a:pPr marL="0" indent="0">
              <a:buNone/>
            </a:pPr>
            <a:r>
              <a:rPr lang="en-US" sz="2200" dirty="0">
                <a:effectLst/>
              </a:rPr>
              <a:t>In the Reference sections of both generations involved in the proof argument, the citation should be included as follows:</a:t>
            </a:r>
          </a:p>
          <a:p>
            <a:pPr marL="0" indent="0">
              <a:buNone/>
            </a:pPr>
            <a:r>
              <a:rPr lang="en-US" sz="2200" dirty="0">
                <a:effectLst/>
              </a:rPr>
              <a:t>	</a:t>
            </a:r>
            <a:r>
              <a:rPr lang="en-US" sz="2200" b="1" dirty="0">
                <a:effectLst/>
              </a:rPr>
              <a:t>“DNA proof argument (or summary): DNA evidence,” (followed by citing each piece of traditional evidence, unless the applicant specifically requests certain documents not be listed)</a:t>
            </a:r>
          </a:p>
          <a:p>
            <a:pPr marL="0" indent="0">
              <a:buNone/>
            </a:pPr>
            <a:endParaRPr lang="en-US" sz="2200" dirty="0">
              <a:effectLst/>
            </a:endParaRPr>
          </a:p>
          <a:p>
            <a:pPr marL="0" indent="0">
              <a:buNone/>
            </a:pPr>
            <a:endParaRPr lang="en-US" sz="2200" dirty="0"/>
          </a:p>
          <a:p>
            <a:endParaRPr lang="en-US" sz="2200" dirty="0"/>
          </a:p>
          <a:p>
            <a:pPr marL="0" indent="0">
              <a:spcBef>
                <a:spcPts val="0"/>
              </a:spcBef>
              <a:buNone/>
            </a:pPr>
            <a:endParaRPr lang="en-US" sz="2200" dirty="0"/>
          </a:p>
        </p:txBody>
      </p:sp>
    </p:spTree>
    <p:extLst>
      <p:ext uri="{BB962C8B-B14F-4D97-AF65-F5344CB8AC3E}">
        <p14:creationId xmlns:p14="http://schemas.microsoft.com/office/powerpoint/2010/main" val="71051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C1D7B-32DC-7047-AA34-5DA2DD8ADF97}"/>
              </a:ext>
            </a:extLst>
          </p:cNvPr>
          <p:cNvSpPr>
            <a:spLocks noGrp="1"/>
          </p:cNvSpPr>
          <p:nvPr>
            <p:ph type="title"/>
          </p:nvPr>
        </p:nvSpPr>
        <p:spPr>
          <a:xfrm>
            <a:off x="838200" y="377825"/>
            <a:ext cx="10515600" cy="1325563"/>
          </a:xfrm>
        </p:spPr>
        <p:txBody>
          <a:bodyPr/>
          <a:lstStyle/>
          <a:p>
            <a:pPr algn="ctr"/>
            <a:r>
              <a:rPr lang="en-US" b="1" dirty="0"/>
              <a:t>Proof Argument Examples from APG</a:t>
            </a:r>
            <a:br>
              <a:rPr lang="en-US" dirty="0"/>
            </a:br>
            <a:r>
              <a:rPr lang="en-US" sz="2400" b="1" dirty="0"/>
              <a:t>(APG, 30 Sep 2022, pp 41-49)</a:t>
            </a:r>
            <a:endParaRPr lang="en-US" sz="2400" dirty="0"/>
          </a:p>
        </p:txBody>
      </p:sp>
      <p:sp>
        <p:nvSpPr>
          <p:cNvPr id="3" name="Content Placeholder 2">
            <a:extLst>
              <a:ext uri="{FF2B5EF4-FFF2-40B4-BE49-F238E27FC236}">
                <a16:creationId xmlns:a16="http://schemas.microsoft.com/office/drawing/2014/main" id="{C48ED8C4-8F7F-5D42-8B48-802482DAB605}"/>
              </a:ext>
            </a:extLst>
          </p:cNvPr>
          <p:cNvSpPr>
            <a:spLocks noGrp="1"/>
          </p:cNvSpPr>
          <p:nvPr>
            <p:ph idx="1"/>
          </p:nvPr>
        </p:nvSpPr>
        <p:spPr/>
        <p:txBody>
          <a:bodyPr/>
          <a:lstStyle/>
          <a:p>
            <a:pPr marL="514350" indent="-514350">
              <a:buAutoNum type="arabicPeriod"/>
            </a:pPr>
            <a:r>
              <a:rPr lang="en-US" dirty="0"/>
              <a:t>A death certificate is incorrect in naming of the spouse and the parents of the decedent. The bloodline went through Emma </a:t>
            </a:r>
            <a:r>
              <a:rPr lang="en-US" dirty="0" err="1"/>
              <a:t>Rixon</a:t>
            </a:r>
            <a:r>
              <a:rPr lang="en-US" dirty="0"/>
              <a:t> and Mary Jane </a:t>
            </a:r>
            <a:r>
              <a:rPr lang="en-US" dirty="0" err="1"/>
              <a:t>Cardinell</a:t>
            </a:r>
            <a:r>
              <a:rPr lang="en-US" dirty="0"/>
              <a:t>. This proof summary was successfully used to support SAR, C.A.R. and Mayflower Society applications. Photocopies of the supporting documents were included with the packages. </a:t>
            </a:r>
            <a:r>
              <a:rPr lang="en-US" i="1" dirty="0">
                <a:solidFill>
                  <a:srgbClr val="FF0000"/>
                </a:solidFill>
              </a:rPr>
              <a:t>(p 41-42)</a:t>
            </a:r>
          </a:p>
          <a:p>
            <a:pPr marL="514350" indent="-514350">
              <a:buFont typeface="Arial" panose="020B0604020202020204" pitchFamily="34" charset="0"/>
              <a:buAutoNum type="arabicPeriod"/>
            </a:pPr>
            <a:r>
              <a:rPr lang="en-US" dirty="0"/>
              <a:t>The only direct source found to support a parent/child link in the bloodline is an undocumented family history. This proof summary was successfully used to support a SAR application. Photocopies of the supporting documents were included with the packages. </a:t>
            </a:r>
            <a:r>
              <a:rPr lang="en-US" i="1" dirty="0">
                <a:solidFill>
                  <a:srgbClr val="FF0000"/>
                </a:solidFill>
              </a:rPr>
              <a:t> (p 43)</a:t>
            </a:r>
            <a:endParaRPr lang="en-US" dirty="0"/>
          </a:p>
        </p:txBody>
      </p:sp>
    </p:spTree>
    <p:extLst>
      <p:ext uri="{BB962C8B-B14F-4D97-AF65-F5344CB8AC3E}">
        <p14:creationId xmlns:p14="http://schemas.microsoft.com/office/powerpoint/2010/main" val="1624288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D7DE5-DAB0-0E4B-813F-DC93B3B5C007}"/>
              </a:ext>
            </a:extLst>
          </p:cNvPr>
          <p:cNvSpPr>
            <a:spLocks noGrp="1"/>
          </p:cNvSpPr>
          <p:nvPr>
            <p:ph type="title"/>
          </p:nvPr>
        </p:nvSpPr>
        <p:spPr/>
        <p:txBody>
          <a:bodyPr/>
          <a:lstStyle/>
          <a:p>
            <a:pPr algn="ctr"/>
            <a:r>
              <a:rPr lang="en-US" b="1" dirty="0"/>
              <a:t>Proof Argument Examples from APG</a:t>
            </a:r>
            <a:br>
              <a:rPr lang="en-US" dirty="0"/>
            </a:br>
            <a:r>
              <a:rPr lang="en-US" sz="2400" b="1" dirty="0"/>
              <a:t>(APG, 30 Sep 2022, pp 41-49)</a:t>
            </a:r>
            <a:endParaRPr lang="en-US" dirty="0"/>
          </a:p>
        </p:txBody>
      </p:sp>
      <p:sp>
        <p:nvSpPr>
          <p:cNvPr id="3" name="Content Placeholder 2">
            <a:extLst>
              <a:ext uri="{FF2B5EF4-FFF2-40B4-BE49-F238E27FC236}">
                <a16:creationId xmlns:a16="http://schemas.microsoft.com/office/drawing/2014/main" id="{90F2C28F-5023-1C4C-8C2E-92C9A5F2F1E0}"/>
              </a:ext>
            </a:extLst>
          </p:cNvPr>
          <p:cNvSpPr>
            <a:spLocks noGrp="1"/>
          </p:cNvSpPr>
          <p:nvPr>
            <p:ph idx="1"/>
          </p:nvPr>
        </p:nvSpPr>
        <p:spPr/>
        <p:txBody>
          <a:bodyPr>
            <a:normAutofit/>
          </a:bodyPr>
          <a:lstStyle/>
          <a:p>
            <a:pPr marL="0" indent="0">
              <a:buNone/>
            </a:pPr>
            <a:r>
              <a:rPr lang="en-US" dirty="0"/>
              <a:t>3. </a:t>
            </a:r>
            <a:r>
              <a:rPr lang="en-US" dirty="0">
                <a:effectLst/>
              </a:rPr>
              <a:t>This proof argument uses several undocumented sources in conjunction with some documented sources to build a case for two generational links.</a:t>
            </a:r>
          </a:p>
          <a:p>
            <a:pPr lvl="1"/>
            <a:r>
              <a:rPr lang="en-US" dirty="0">
                <a:effectLst/>
                <a:latin typeface="Helvetica" pitchFamily="2" charset="0"/>
              </a:rPr>
              <a:t>Problem: Patriot ancestor Joseph Coddington mentions his son John Coddington in his will. John Coddington changed his name to John Corrington. The following proved that John Corrington and John Coddington were the same person. </a:t>
            </a:r>
            <a:r>
              <a:rPr lang="en-US" i="1" dirty="0">
                <a:solidFill>
                  <a:srgbClr val="FF0000"/>
                </a:solidFill>
              </a:rPr>
              <a:t>(p 44)</a:t>
            </a:r>
          </a:p>
          <a:p>
            <a:pPr marL="0" indent="0">
              <a:buNone/>
            </a:pPr>
            <a:r>
              <a:rPr lang="en-US" dirty="0"/>
              <a:t>4. This is an analysis used on an SAR Supplemental, employing Civil War letters and later land records to prove an otherwise undocumented father-daughter relationship. Photocopies and transcriptions of two letters and the land records were provided. </a:t>
            </a:r>
            <a:r>
              <a:rPr lang="en-US" i="1" dirty="0">
                <a:solidFill>
                  <a:srgbClr val="FF0000"/>
                </a:solidFill>
              </a:rPr>
              <a:t> (p 45-47)</a:t>
            </a:r>
            <a:endParaRPr lang="en-US" dirty="0"/>
          </a:p>
        </p:txBody>
      </p:sp>
    </p:spTree>
    <p:extLst>
      <p:ext uri="{BB962C8B-B14F-4D97-AF65-F5344CB8AC3E}">
        <p14:creationId xmlns:p14="http://schemas.microsoft.com/office/powerpoint/2010/main" val="259767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C2FA-DBE2-F049-AD9D-720473FCFB51}"/>
              </a:ext>
            </a:extLst>
          </p:cNvPr>
          <p:cNvSpPr>
            <a:spLocks noGrp="1"/>
          </p:cNvSpPr>
          <p:nvPr>
            <p:ph type="title"/>
          </p:nvPr>
        </p:nvSpPr>
        <p:spPr/>
        <p:txBody>
          <a:bodyPr/>
          <a:lstStyle/>
          <a:p>
            <a:pPr algn="ctr"/>
            <a:r>
              <a:rPr lang="en-US" b="1" dirty="0"/>
              <a:t>Proof Argument Examples from APG</a:t>
            </a:r>
            <a:br>
              <a:rPr lang="en-US" dirty="0"/>
            </a:br>
            <a:r>
              <a:rPr lang="en-US" sz="2400" b="1" dirty="0"/>
              <a:t>(APG, 30 Sep 2022, pp 41-49)</a:t>
            </a:r>
            <a:endParaRPr lang="en-US" dirty="0"/>
          </a:p>
        </p:txBody>
      </p:sp>
      <p:sp>
        <p:nvSpPr>
          <p:cNvPr id="3" name="Content Placeholder 2">
            <a:extLst>
              <a:ext uri="{FF2B5EF4-FFF2-40B4-BE49-F238E27FC236}">
                <a16:creationId xmlns:a16="http://schemas.microsoft.com/office/drawing/2014/main" id="{A04A7974-BDA2-2349-B93F-AE4A5993362F}"/>
              </a:ext>
            </a:extLst>
          </p:cNvPr>
          <p:cNvSpPr>
            <a:spLocks noGrp="1"/>
          </p:cNvSpPr>
          <p:nvPr>
            <p:ph idx="1"/>
          </p:nvPr>
        </p:nvSpPr>
        <p:spPr/>
        <p:txBody>
          <a:bodyPr>
            <a:normAutofit lnSpcReduction="10000"/>
          </a:bodyPr>
          <a:lstStyle/>
          <a:p>
            <a:pPr marL="0" indent="0">
              <a:buNone/>
            </a:pPr>
            <a:r>
              <a:rPr lang="en-US" dirty="0"/>
              <a:t>5. This is an example showing a proof argument to distinguish between persons of the same name. </a:t>
            </a:r>
          </a:p>
          <a:p>
            <a:pPr marL="457200" lvl="1" indent="0">
              <a:buNone/>
            </a:pPr>
            <a:r>
              <a:rPr lang="en-US" dirty="0"/>
              <a:t>Proof that the Mary Jenkins (gen. 4) who married William Henry Webb is the daughter of Lewis Jenkins (gen. 5). </a:t>
            </a:r>
          </a:p>
          <a:p>
            <a:pPr marL="457200" lvl="1" indent="0">
              <a:buNone/>
            </a:pPr>
            <a:r>
              <a:rPr lang="en-US" dirty="0"/>
              <a:t>Problem: There are three contemporary Mary Jenkins who lived and married in Union Co. Ohio between 1856 and 1863. </a:t>
            </a:r>
            <a:r>
              <a:rPr lang="en-US" i="1" dirty="0">
                <a:solidFill>
                  <a:srgbClr val="FF0000"/>
                </a:solidFill>
              </a:rPr>
              <a:t>(pp 48)</a:t>
            </a:r>
            <a:endParaRPr lang="en-US" dirty="0"/>
          </a:p>
          <a:p>
            <a:pPr marL="457200" lvl="1" indent="0">
              <a:buNone/>
            </a:pPr>
            <a:endParaRPr lang="en-US" dirty="0"/>
          </a:p>
          <a:p>
            <a:pPr marL="0" indent="0">
              <a:buNone/>
            </a:pPr>
            <a:r>
              <a:rPr lang="en-US" dirty="0"/>
              <a:t>6. Genealogy Policy, Sec. 4.4000 allows indirect evidence in support of service. The following is an example of a proof argument using indirect evidence to establish patriotic service through the signing of an Oath of Allegiance in the absence of any record of the oath. </a:t>
            </a:r>
            <a:r>
              <a:rPr lang="en-US" i="1" dirty="0">
                <a:solidFill>
                  <a:srgbClr val="FF0000"/>
                </a:solidFill>
              </a:rPr>
              <a:t>(p 49)</a:t>
            </a:r>
            <a:endParaRPr lang="en-US" dirty="0"/>
          </a:p>
        </p:txBody>
      </p:sp>
    </p:spTree>
    <p:extLst>
      <p:ext uri="{BB962C8B-B14F-4D97-AF65-F5344CB8AC3E}">
        <p14:creationId xmlns:p14="http://schemas.microsoft.com/office/powerpoint/2010/main" val="357646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92AE4-0B30-5046-8910-6002CD87F467}"/>
              </a:ext>
            </a:extLst>
          </p:cNvPr>
          <p:cNvSpPr>
            <a:spLocks noGrp="1"/>
          </p:cNvSpPr>
          <p:nvPr>
            <p:ph type="title"/>
          </p:nvPr>
        </p:nvSpPr>
        <p:spPr/>
        <p:txBody>
          <a:bodyPr/>
          <a:lstStyle/>
          <a:p>
            <a:pPr algn="ctr"/>
            <a:r>
              <a:rPr lang="en-US" b="1" dirty="0"/>
              <a:t>Successful MISSAR Proof Argument</a:t>
            </a:r>
            <a:br>
              <a:rPr lang="en-US" b="1" dirty="0"/>
            </a:br>
            <a:r>
              <a:rPr lang="en-US" sz="2400" b="1" dirty="0"/>
              <a:t>(Diana Stevers &amp; Dennis VanWormer)</a:t>
            </a:r>
            <a:endParaRPr lang="en-US" dirty="0"/>
          </a:p>
        </p:txBody>
      </p:sp>
      <p:sp>
        <p:nvSpPr>
          <p:cNvPr id="3" name="Content Placeholder 2">
            <a:extLst>
              <a:ext uri="{FF2B5EF4-FFF2-40B4-BE49-F238E27FC236}">
                <a16:creationId xmlns:a16="http://schemas.microsoft.com/office/drawing/2014/main" id="{1F4F5230-2744-B049-8D57-A57D875B48AB}"/>
              </a:ext>
            </a:extLst>
          </p:cNvPr>
          <p:cNvSpPr>
            <a:spLocks noGrp="1"/>
          </p:cNvSpPr>
          <p:nvPr>
            <p:ph idx="1"/>
          </p:nvPr>
        </p:nvSpPr>
        <p:spPr>
          <a:xfrm>
            <a:off x="838200" y="1703388"/>
            <a:ext cx="10515600" cy="4925265"/>
          </a:xfrm>
        </p:spPr>
        <p:txBody>
          <a:bodyPr>
            <a:normAutofit fontScale="62500" lnSpcReduction="20000"/>
          </a:bodyPr>
          <a:lstStyle/>
          <a:p>
            <a:pPr marL="0" indent="0" algn="ctr">
              <a:buNone/>
            </a:pPr>
            <a:r>
              <a:rPr lang="en-US" sz="3200" dirty="0"/>
              <a:t>Proof Argument: Generation 5 – 6: Isaiah Wilcoxson/Wilcox to Samuel Wilcoxson</a:t>
            </a:r>
          </a:p>
          <a:p>
            <a:pPr marL="0" indent="0">
              <a:buNone/>
            </a:pPr>
            <a:r>
              <a:rPr lang="en-US" sz="2700" dirty="0"/>
              <a:t>Proof that the DAR-proven Isaiah Wilcoxson/Wilcox (gen. 5) b. 1796 in NC, son of Samuel (gen. 6), is the same man named Isiah Wilcoxson/Wilcox (gen. 5) who fathered and raised a 2nd family in KY with Sally Mullins, including son Isiah Wilcox (gen. 4), b. 1864 in KY.</a:t>
            </a:r>
          </a:p>
          <a:p>
            <a:pPr marL="0" indent="0">
              <a:buNone/>
            </a:pPr>
            <a:r>
              <a:rPr lang="en-US" sz="2700" u="sng" dirty="0"/>
              <a:t>Problem: </a:t>
            </a:r>
            <a:r>
              <a:rPr lang="en-US" sz="2700" dirty="0"/>
              <a:t>There are two men named Isaiah Wilcoxson/Wilcox born 1796 in North Carolina and died 1870 in Carter Co. Kentucky. </a:t>
            </a:r>
            <a:r>
              <a:rPr lang="en-US" sz="2700" i="1" dirty="0">
                <a:solidFill>
                  <a:srgbClr val="FF0000"/>
                </a:solidFill>
              </a:rPr>
              <a:t>(DAR RC#1000596 – Samuel Wilcoxson uses a lineage with the NC wife of Isaiah, while this application uses a lineage with the KY wife of Isaiah. Need to prove that the husband of the second wife is the same man as the first wife’s husband.)</a:t>
            </a:r>
          </a:p>
          <a:p>
            <a:pPr marL="0" indent="0">
              <a:buNone/>
            </a:pPr>
            <a:r>
              <a:rPr lang="en-US" sz="2700" u="sng" dirty="0"/>
              <a:t>Evidence:</a:t>
            </a:r>
            <a:endParaRPr lang="en-US" sz="2700" dirty="0"/>
          </a:p>
          <a:p>
            <a:r>
              <a:rPr lang="en-US" sz="2700" dirty="0"/>
              <a:t>The death certificate of Isiah Wilcox (gen. 4), d. 1943 in Kentucky, names his parents Isaiah Wilcox (gen. 5), b. NC and Sally Mullins; his death certificate also shows he was born 1864 in Willard, KY. A review of the town history of Willard shows this town was and is in Carter Co. KY, beginning in the mid-1800’s. This death certificate demonstrates Isaiah Wilcoxson/Wilcox, father of Isiah Wilcox, emigrated from NC to Carter Co. KY sometime before 1864.</a:t>
            </a:r>
          </a:p>
          <a:p>
            <a:r>
              <a:rPr lang="en-US" sz="2700" dirty="0"/>
              <a:t>The 1870 census for Precinct No. 5, Carter Co. KY records Sarah Wilcox as head of household living with 7 children, including Andrew (14 </a:t>
            </a:r>
            <a:r>
              <a:rPr lang="en-US" sz="2700" dirty="0" err="1"/>
              <a:t>yrs</a:t>
            </a:r>
            <a:r>
              <a:rPr lang="en-US" sz="2700" dirty="0"/>
              <a:t>), Hiram (11 </a:t>
            </a:r>
            <a:r>
              <a:rPr lang="en-US" sz="2700" dirty="0" err="1"/>
              <a:t>yrs</a:t>
            </a:r>
            <a:r>
              <a:rPr lang="en-US" sz="2700" dirty="0"/>
              <a:t>) and Isiah (5 </a:t>
            </a:r>
            <a:r>
              <a:rPr lang="en-US" sz="2700" dirty="0" err="1"/>
              <a:t>yrs</a:t>
            </a:r>
            <a:r>
              <a:rPr lang="en-US" sz="2700" dirty="0"/>
              <a:t>). A man named Isaiah Wilcox is found in the 1870 Mortality Schedule for Precinct No. 5, Carter Co. KY, listed as died in during 1870, aged 74 years old and born in NC. Both records are recorded in the same year and location, and the ages of the youngest children living In Sarah’s household make it reasonable to conclude that the Isaiah Wilcox listed in the 1870 Carter Co. KY Mortality Schedule is Isaiah Wilcoxson/Wilcox b. 1796 in NC, the same man as the father named in the death certificate of Isiah Wilcox, born and died in Carter Co. KY, 1864-1943.</a:t>
            </a:r>
          </a:p>
          <a:p>
            <a:pPr marL="0" indent="0">
              <a:buNone/>
            </a:pPr>
            <a:r>
              <a:rPr lang="en-US" sz="2600" i="1" dirty="0">
                <a:solidFill>
                  <a:srgbClr val="FF0000"/>
                </a:solidFill>
              </a:rPr>
              <a:t>(continued on next slide)</a:t>
            </a:r>
          </a:p>
        </p:txBody>
      </p:sp>
    </p:spTree>
    <p:extLst>
      <p:ext uri="{BB962C8B-B14F-4D97-AF65-F5344CB8AC3E}">
        <p14:creationId xmlns:p14="http://schemas.microsoft.com/office/powerpoint/2010/main" val="101310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90B7-39EC-A94D-9E33-C1DD6B680261}"/>
              </a:ext>
            </a:extLst>
          </p:cNvPr>
          <p:cNvSpPr>
            <a:spLocks noGrp="1"/>
          </p:cNvSpPr>
          <p:nvPr>
            <p:ph type="title"/>
          </p:nvPr>
        </p:nvSpPr>
        <p:spPr/>
        <p:txBody>
          <a:bodyPr/>
          <a:lstStyle/>
          <a:p>
            <a:pPr algn="ctr"/>
            <a:r>
              <a:rPr lang="en-US" b="1" dirty="0"/>
              <a:t>Successful MISSAR Proof Argument</a:t>
            </a:r>
            <a:br>
              <a:rPr lang="en-US" b="1" dirty="0"/>
            </a:br>
            <a:r>
              <a:rPr lang="en-US" sz="2400" b="1" dirty="0"/>
              <a:t>(Diana Stevers &amp; Dennis VanWormer)</a:t>
            </a:r>
            <a:endParaRPr lang="en-US" sz="2400" dirty="0"/>
          </a:p>
        </p:txBody>
      </p:sp>
      <p:sp>
        <p:nvSpPr>
          <p:cNvPr id="3" name="Content Placeholder 2">
            <a:extLst>
              <a:ext uri="{FF2B5EF4-FFF2-40B4-BE49-F238E27FC236}">
                <a16:creationId xmlns:a16="http://schemas.microsoft.com/office/drawing/2014/main" id="{735991E3-087C-334A-9E22-722B7DE94B7A}"/>
              </a:ext>
            </a:extLst>
          </p:cNvPr>
          <p:cNvSpPr>
            <a:spLocks noGrp="1"/>
          </p:cNvSpPr>
          <p:nvPr>
            <p:ph idx="1"/>
          </p:nvPr>
        </p:nvSpPr>
        <p:spPr>
          <a:xfrm>
            <a:off x="838200" y="1825624"/>
            <a:ext cx="10515600" cy="4575175"/>
          </a:xfrm>
        </p:spPr>
        <p:txBody>
          <a:bodyPr>
            <a:normAutofit fontScale="77500" lnSpcReduction="20000"/>
          </a:bodyPr>
          <a:lstStyle/>
          <a:p>
            <a:pPr lvl="0"/>
            <a:r>
              <a:rPr lang="en-US" sz="2100" dirty="0"/>
              <a:t>The 1860 census in Pike Co. KY shows a couple named </a:t>
            </a:r>
            <a:r>
              <a:rPr lang="en-US" sz="2100" dirty="0" err="1"/>
              <a:t>Izersah</a:t>
            </a:r>
            <a:r>
              <a:rPr lang="en-US" sz="2100" dirty="0"/>
              <a:t> Wilcox, b. circa 1797, living with Sarah and five children, including a 12-year-old daughter named </a:t>
            </a:r>
            <a:r>
              <a:rPr lang="en-US" sz="2100" dirty="0" err="1"/>
              <a:t>Duecsune</a:t>
            </a:r>
            <a:r>
              <a:rPr lang="en-US" sz="2100" dirty="0"/>
              <a:t> and 2 young boys, A. J. (6 </a:t>
            </a:r>
            <a:r>
              <a:rPr lang="en-US" sz="2100" dirty="0" err="1"/>
              <a:t>yrs</a:t>
            </a:r>
            <a:r>
              <a:rPr lang="en-US" sz="2100" dirty="0"/>
              <a:t>) and Hiram (4 </a:t>
            </a:r>
            <a:r>
              <a:rPr lang="en-US" sz="2100" dirty="0" err="1"/>
              <a:t>yrs</a:t>
            </a:r>
            <a:r>
              <a:rPr lang="en-US" sz="2100" dirty="0"/>
              <a:t>).  A. J. and Hiram are the same children also listed in the 1870 census. Given the names, ages, location and family group, it is reasonable to conclude </a:t>
            </a:r>
            <a:r>
              <a:rPr lang="en-US" sz="2100" dirty="0" err="1"/>
              <a:t>Duecsune</a:t>
            </a:r>
            <a:r>
              <a:rPr lang="en-US" sz="2100" dirty="0"/>
              <a:t>, A. J. and Hiram are the children of </a:t>
            </a:r>
            <a:r>
              <a:rPr lang="en-US" sz="2100" dirty="0" err="1"/>
              <a:t>Izersah</a:t>
            </a:r>
            <a:r>
              <a:rPr lang="en-US" sz="2100" dirty="0"/>
              <a:t> and Sarah Wilcox. A review of historical county maps in 1860 show Pike Co. and Carter Co. to be in close proximity to each other near the Eastern border of KY.</a:t>
            </a:r>
          </a:p>
          <a:p>
            <a:pPr lvl="0"/>
            <a:r>
              <a:rPr lang="en-US" sz="2100" dirty="0"/>
              <a:t>The marriage certificate of </a:t>
            </a:r>
            <a:r>
              <a:rPr lang="en-US" sz="2100" dirty="0" err="1"/>
              <a:t>Delcena</a:t>
            </a:r>
            <a:r>
              <a:rPr lang="en-US" sz="2100" dirty="0"/>
              <a:t> Wilcox Gilbert in Carter Co. KY and the death certificates of Andrew J. and Hiram Wilcox all report their parent’s names as Isaiah Wilcox and Sarah/Sally Mullins, which confirms the children listed in the 1860-1870 census are siblings of Isiah Wilcox, 1864-1943, and the children of Isaiah Wilcoxson/Wilcox and Sarah Mullins. Two of these vital records record NC as the birthplace of their father, Isaiah Wilcoxson/Wilcox.</a:t>
            </a:r>
          </a:p>
          <a:p>
            <a:r>
              <a:rPr lang="en-US" sz="2100" dirty="0"/>
              <a:t>The 1850 census in Russel Co. VA shows a man named Isaiah Wilcox, age 66 born in NC, living with a woman named Sarah Mullins, age 26 and </a:t>
            </a:r>
            <a:r>
              <a:rPr lang="en-US" sz="2100" dirty="0" err="1"/>
              <a:t>Dulcena</a:t>
            </a:r>
            <a:r>
              <a:rPr lang="en-US" sz="2100" dirty="0"/>
              <a:t> Mullins, a 2-year-old girl. The compilation and analysis of the 1850-1870 census records coupled with this family’s vital records show Isaiah Wilcoxson/Wilcox’s migration from NC pre-1850, starting a family in VA by 1850 with a woman named Sarah Mullins then moving to Carter and Pike Co. KY where he died in 1870. </a:t>
            </a:r>
          </a:p>
          <a:p>
            <a:r>
              <a:rPr lang="en-US" sz="2100" dirty="0"/>
              <a:t>A search of the DAR database finds a man named Isaiah Wilcoxson/Wilcox, married to Fannie Greer in Ashe Co. NC and died in Carter Co. KY in 1879, proven as the son of Samuel Wilcoxson.  The family names, dates and locations recorded for Isaiah Wilcoxson/Wilcox and Fannie Greer in DAR Record Copy #1000596 mirror the migration pattern of the man named Isaiah Wilcoxson/Wilcox married to Sarah Mullins. This DAR Record Copy shows Fannie Greer was born and lived in Ashe Co. NC until her death after 1860. It also shows her husband, Isaiah Wilcoxson/Wilcox b. 1796, migrated from Ashe Co. NC to Carter Co. KY where he died 1879 in Carter Co. KY. This same record also shows Nancy Matilda Wilcox, daughter of Isaiah Wilcoxson/Wilcox and Fannie Greer, born in Ashe Co. NC and married to Solomon Williams Mullins 1848 in Pike Co. KY, where she remained until her death in 1881. </a:t>
            </a:r>
          </a:p>
          <a:p>
            <a:pPr marL="0" indent="0">
              <a:buNone/>
            </a:pPr>
            <a:r>
              <a:rPr lang="en-US" sz="2100" i="1" dirty="0">
                <a:solidFill>
                  <a:srgbClr val="FF0000"/>
                </a:solidFill>
              </a:rPr>
              <a:t>(continued on next slide)</a:t>
            </a:r>
          </a:p>
        </p:txBody>
      </p:sp>
    </p:spTree>
    <p:extLst>
      <p:ext uri="{BB962C8B-B14F-4D97-AF65-F5344CB8AC3E}">
        <p14:creationId xmlns:p14="http://schemas.microsoft.com/office/powerpoint/2010/main" val="2801805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20D65-F2D4-6749-81E9-358D0ABD33BC}"/>
              </a:ext>
            </a:extLst>
          </p:cNvPr>
          <p:cNvSpPr>
            <a:spLocks noGrp="1"/>
          </p:cNvSpPr>
          <p:nvPr>
            <p:ph type="title"/>
          </p:nvPr>
        </p:nvSpPr>
        <p:spPr/>
        <p:txBody>
          <a:bodyPr/>
          <a:lstStyle/>
          <a:p>
            <a:pPr algn="ctr"/>
            <a:r>
              <a:rPr lang="en-US" b="1" dirty="0"/>
              <a:t>Successful MISSAR Proof Argument</a:t>
            </a:r>
            <a:br>
              <a:rPr lang="en-US" b="1" dirty="0"/>
            </a:br>
            <a:r>
              <a:rPr lang="en-US" sz="2400" b="1" dirty="0"/>
              <a:t>(Diana Stevers &amp; Dennis VanWormer)</a:t>
            </a:r>
            <a:endParaRPr lang="en-US" sz="2400" dirty="0"/>
          </a:p>
        </p:txBody>
      </p:sp>
      <p:sp>
        <p:nvSpPr>
          <p:cNvPr id="3" name="Content Placeholder 2">
            <a:extLst>
              <a:ext uri="{FF2B5EF4-FFF2-40B4-BE49-F238E27FC236}">
                <a16:creationId xmlns:a16="http://schemas.microsoft.com/office/drawing/2014/main" id="{D28AE6B8-5D31-2942-9A98-B3560D109B86}"/>
              </a:ext>
            </a:extLst>
          </p:cNvPr>
          <p:cNvSpPr>
            <a:spLocks noGrp="1"/>
          </p:cNvSpPr>
          <p:nvPr>
            <p:ph idx="1"/>
          </p:nvPr>
        </p:nvSpPr>
        <p:spPr>
          <a:xfrm>
            <a:off x="838200" y="1569593"/>
            <a:ext cx="10515600" cy="4923282"/>
          </a:xfrm>
        </p:spPr>
        <p:txBody>
          <a:bodyPr>
            <a:normAutofit fontScale="55000" lnSpcReduction="20000"/>
          </a:bodyPr>
          <a:lstStyle/>
          <a:p>
            <a:pPr lvl="0"/>
            <a:r>
              <a:rPr lang="en-US" sz="2900" dirty="0"/>
              <a:t>In 1860, while Isaiah Wilcoxson/Wilcox was living with Sarah Mullins and their children in KY, Fanny Wilcox is found living in the 1860 Census in Ashe Co. NC. She is listed as the head of household, age 60 years, living with only one other person: a young female named Ann. Since this census record matches the name, dates and locations recorded on the DAR Record Copy for Fannie Greer, it is reasonable to conclude the Fanny Wilcox found in the 1860 cen. Ashe Co. NC is the woman named Fannie Greer accepted in the DAR Record Copy as the proven wife of Isaiah Wilcoxson/Wilcox, son of Samuel Wilcoxson.</a:t>
            </a:r>
          </a:p>
          <a:p>
            <a:pPr lvl="0"/>
            <a:r>
              <a:rPr lang="en-US" sz="2900" dirty="0"/>
              <a:t>The Civil War Widows Pension file shows the affidavit of Nancy Matilda Wilcox, widow of Solomon Williams Mullins, in Pike Co. KY. This record also shows Isaiah Wilcoxson/Wilcox and Sarah Mullins, residents of Pike Co. KY, signed an affidavit on 5 Mar 1864 to swear to their knowledge of Nancy’s children with Solomon Williams Mullins and testify they paid for the minister who performed the marriage ceremony for Nancy and her husband in 1848 at Pike Co. KY. While there is no direct relationship mentioned in this record, the fact Isaiah and Sarah would pay for this marriage ceremony infers there was a close family relationship. Further, the DAR Record Copy proves Nancy Matilda Wilcox is both the wife of Solomon Williams Mullins and the daughter of Isaiah Wilcoxson/Wilcox, b. 1796 in NC and died in Carter Co. KY. This pension benefit record matches the name, dates, locations and relationships proven on the DAR Record Copy for Nancy Matilda Wilcox, daughter of Isaiah Wilcoxson/Wilcox and Fannie Greer. It is reasonable to conclude the Nancy Matilda Wilcox in the pension benefit record is the same woman proven as the daughter of Isaiah Wilcoxson/Wilcox, son of Samuel Wilcoxson.</a:t>
            </a:r>
          </a:p>
          <a:p>
            <a:pPr lvl="0"/>
            <a:r>
              <a:rPr lang="en-US" sz="2900" dirty="0"/>
              <a:t>Special note: A review of historical county maps 1850-1870 in Russell Co. VA, Pike Co. KY and Carter Co. KY show these 3 counties are very close in proximity to each other, near the shared border between Kentucky and Virginia.</a:t>
            </a:r>
          </a:p>
          <a:p>
            <a:pPr marL="0" indent="0">
              <a:buNone/>
            </a:pPr>
            <a:r>
              <a:rPr lang="en-US" sz="2900" b="1" u="sng" dirty="0"/>
              <a:t>Conclusion</a:t>
            </a:r>
            <a:endParaRPr lang="en-US" sz="2900" dirty="0"/>
          </a:p>
          <a:p>
            <a:pPr marL="0" indent="0">
              <a:buNone/>
            </a:pPr>
            <a:r>
              <a:rPr lang="en-US" sz="2900" dirty="0"/>
              <a:t>As a result, the conclusion can be made that Isaiah Wilcoxson, b. 1796, DAR-proven son of Samuel Wilcoxson, left Ashe Co., North Carolina and 1st wife Fannie (nee Greer) Wilcoxson sometime before 1850 and raised a 2nd family with Sarah Mullins and their children in Kentucky, including his son Isiah Wilcox (gen. 4), 1864-1943. Therefore, the father of Isiah Wilcox (gen. 4), 1864-1943 is Isaiah Wilcoxson/Wilcox (gen. 5), who is the son of DAR-proven Samuel Wilcoxson (gen. 6) as recorded in DAR Record Copy #1000596.</a:t>
            </a:r>
          </a:p>
        </p:txBody>
      </p:sp>
    </p:spTree>
    <p:extLst>
      <p:ext uri="{BB962C8B-B14F-4D97-AF65-F5344CB8AC3E}">
        <p14:creationId xmlns:p14="http://schemas.microsoft.com/office/powerpoint/2010/main" val="238860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332EF-0C21-8B45-BE50-F70FD16B27C5}"/>
              </a:ext>
            </a:extLst>
          </p:cNvPr>
          <p:cNvSpPr>
            <a:spLocks noGrp="1"/>
          </p:cNvSpPr>
          <p:nvPr>
            <p:ph type="title"/>
          </p:nvPr>
        </p:nvSpPr>
        <p:spPr/>
        <p:txBody>
          <a:bodyPr/>
          <a:lstStyle/>
          <a:p>
            <a:pPr algn="ctr"/>
            <a:r>
              <a:rPr lang="en-US" b="1" dirty="0"/>
              <a:t>Successful MISSAR Proof Argument</a:t>
            </a:r>
            <a:br>
              <a:rPr lang="en-US" b="1" dirty="0"/>
            </a:br>
            <a:r>
              <a:rPr lang="en-US" sz="2400" b="1" dirty="0"/>
              <a:t>(Robert Eager &amp; Dennis VanWormer)</a:t>
            </a:r>
          </a:p>
        </p:txBody>
      </p:sp>
      <p:sp>
        <p:nvSpPr>
          <p:cNvPr id="3" name="Content Placeholder 2">
            <a:extLst>
              <a:ext uri="{FF2B5EF4-FFF2-40B4-BE49-F238E27FC236}">
                <a16:creationId xmlns:a16="http://schemas.microsoft.com/office/drawing/2014/main" id="{E83A68F6-D639-CA42-A247-B097F819A145}"/>
              </a:ext>
            </a:extLst>
          </p:cNvPr>
          <p:cNvSpPr>
            <a:spLocks noGrp="1"/>
          </p:cNvSpPr>
          <p:nvPr>
            <p:ph idx="1"/>
          </p:nvPr>
        </p:nvSpPr>
        <p:spPr/>
        <p:txBody>
          <a:bodyPr>
            <a:normAutofit fontScale="55000" lnSpcReduction="20000"/>
          </a:bodyPr>
          <a:lstStyle/>
          <a:p>
            <a:pPr marL="0" indent="0" algn="ctr">
              <a:buNone/>
            </a:pPr>
            <a:r>
              <a:rPr lang="en-US" sz="3600" dirty="0"/>
              <a:t>Proof Argument that Elias Stephens/Stevens (Gen 8) was a Revolutionary War Patri</a:t>
            </a:r>
            <a:r>
              <a:rPr lang="en-US" sz="3300" dirty="0"/>
              <a:t>ot</a:t>
            </a:r>
          </a:p>
          <a:p>
            <a:pPr marL="0" indent="0" algn="ctr">
              <a:buNone/>
            </a:pPr>
            <a:endParaRPr lang="en-US" sz="1500" dirty="0"/>
          </a:p>
          <a:p>
            <a:pPr marL="0" indent="0">
              <a:buNone/>
            </a:pPr>
            <a:r>
              <a:rPr lang="en-US" sz="2900" u="sng" dirty="0"/>
              <a:t>Problem:</a:t>
            </a:r>
            <a:endParaRPr lang="en-US" sz="2900" dirty="0"/>
          </a:p>
          <a:p>
            <a:pPr marL="0" indent="0">
              <a:buNone/>
            </a:pPr>
            <a:r>
              <a:rPr lang="en-US" sz="2900" dirty="0"/>
              <a:t>There is no direct evidence that the Elias Stephens/Stevens in Generation 8 who was the father of Elisha Stephens in Generation 7 was also the Elias Stephens/Stevens who served as a private in Captain David Beebe’s Company of Colonel Roger </a:t>
            </a:r>
            <a:r>
              <a:rPr lang="en-US" sz="2900" dirty="0" err="1"/>
              <a:t>Enos’</a:t>
            </a:r>
            <a:r>
              <a:rPr lang="en-US" sz="2900" dirty="0"/>
              <a:t> Regiment of Connecticut State Troops in the Revolutionary War.</a:t>
            </a:r>
          </a:p>
          <a:p>
            <a:pPr marL="0" indent="0">
              <a:buNone/>
            </a:pPr>
            <a:r>
              <a:rPr lang="en-US" sz="2900" dirty="0"/>
              <a:t> </a:t>
            </a:r>
          </a:p>
          <a:p>
            <a:pPr marL="0" indent="0">
              <a:buNone/>
            </a:pPr>
            <a:r>
              <a:rPr lang="en-US" sz="2900" u="sng" dirty="0"/>
              <a:t>Summary of Findings:</a:t>
            </a:r>
            <a:endParaRPr lang="en-US" sz="2900" dirty="0"/>
          </a:p>
          <a:p>
            <a:r>
              <a:rPr lang="en-US" sz="2900" dirty="0"/>
              <a:t>Elias Stephens/Stevens was born 06 June 1755 in Canaan, CT. (birth record, Connecticut Town Birth Records pre-1870, Barbour Collection, p 84) (Elijah Stephens Family Bible, 1828)</a:t>
            </a:r>
          </a:p>
          <a:p>
            <a:r>
              <a:rPr lang="en-US" sz="2900" dirty="0"/>
              <a:t>Elias Stephens/Stevens and Rhoda Phelps were the parents of Elisha Stephens and Elijah Stephens, along with other children. Elisha was born on 21 October 1787. (Elijah Stephens Family Bible, 1828)</a:t>
            </a:r>
          </a:p>
          <a:p>
            <a:r>
              <a:rPr lang="en-US" sz="2900" dirty="0"/>
              <a:t>Elias Stephens/Stevens of Canaan enlisted as a minute man in the regiment of Roger Enos in April 1778. (Public Records of Connecticut 1779, pp 319-320)</a:t>
            </a:r>
          </a:p>
          <a:p>
            <a:r>
              <a:rPr lang="en-US" sz="2900" dirty="0"/>
              <a:t>Elias Stephens/Stevens was listed on the muster roll of Captain David Beebe’s Company in Colonel Roger </a:t>
            </a:r>
            <a:r>
              <a:rPr lang="en-US" sz="2900" dirty="0" err="1"/>
              <a:t>Enos’</a:t>
            </a:r>
            <a:r>
              <a:rPr lang="en-US" sz="2900" dirty="0"/>
              <a:t> Regiment of Connecticut State Troops on 28 September 1778. (United States Revolutionary War Rolls, 1775-1783)</a:t>
            </a:r>
          </a:p>
          <a:p>
            <a:pPr marL="0" indent="0">
              <a:buNone/>
            </a:pPr>
            <a:r>
              <a:rPr lang="en-US" i="1" dirty="0">
                <a:solidFill>
                  <a:srgbClr val="FF0000"/>
                </a:solidFill>
              </a:rPr>
              <a:t>(continued on next slide)</a:t>
            </a:r>
          </a:p>
        </p:txBody>
      </p:sp>
    </p:spTree>
    <p:extLst>
      <p:ext uri="{BB962C8B-B14F-4D97-AF65-F5344CB8AC3E}">
        <p14:creationId xmlns:p14="http://schemas.microsoft.com/office/powerpoint/2010/main" val="4197242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E4FF-BC04-7D43-B1FF-E62D36E11B34}"/>
              </a:ext>
            </a:extLst>
          </p:cNvPr>
          <p:cNvSpPr>
            <a:spLocks noGrp="1"/>
          </p:cNvSpPr>
          <p:nvPr>
            <p:ph type="title"/>
          </p:nvPr>
        </p:nvSpPr>
        <p:spPr/>
        <p:txBody>
          <a:bodyPr/>
          <a:lstStyle/>
          <a:p>
            <a:pPr algn="ctr"/>
            <a:r>
              <a:rPr lang="en-US" b="1" dirty="0"/>
              <a:t>Genealogical Proof Arguments</a:t>
            </a:r>
          </a:p>
        </p:txBody>
      </p:sp>
      <p:sp>
        <p:nvSpPr>
          <p:cNvPr id="3" name="Content Placeholder 2">
            <a:extLst>
              <a:ext uri="{FF2B5EF4-FFF2-40B4-BE49-F238E27FC236}">
                <a16:creationId xmlns:a16="http://schemas.microsoft.com/office/drawing/2014/main" id="{AE73848B-EBA3-EC4C-965B-08508BF1CE1C}"/>
              </a:ext>
            </a:extLst>
          </p:cNvPr>
          <p:cNvSpPr>
            <a:spLocks noGrp="1"/>
          </p:cNvSpPr>
          <p:nvPr>
            <p:ph idx="1"/>
          </p:nvPr>
        </p:nvSpPr>
        <p:spPr>
          <a:xfrm>
            <a:off x="838200" y="1690688"/>
            <a:ext cx="10515600" cy="4802187"/>
          </a:xfrm>
        </p:spPr>
        <p:txBody>
          <a:bodyPr>
            <a:normAutofit fontScale="85000" lnSpcReduction="20000"/>
          </a:bodyPr>
          <a:lstStyle/>
          <a:p>
            <a:pPr lvl="0"/>
            <a:r>
              <a:rPr lang="en-US" dirty="0"/>
              <a:t>Definitions</a:t>
            </a:r>
          </a:p>
          <a:p>
            <a:pPr lvl="0"/>
            <a:r>
              <a:rPr lang="en-US" dirty="0"/>
              <a:t>SAR Standard of Proof</a:t>
            </a:r>
          </a:p>
          <a:p>
            <a:pPr lvl="0"/>
            <a:r>
              <a:rPr lang="en-US" dirty="0"/>
              <a:t>Genealogical Proof Argument</a:t>
            </a:r>
          </a:p>
          <a:p>
            <a:pPr lvl="0"/>
            <a:r>
              <a:rPr lang="en-US" dirty="0"/>
              <a:t>Flow of a Proof Argument</a:t>
            </a:r>
          </a:p>
          <a:p>
            <a:pPr lvl="0"/>
            <a:r>
              <a:rPr lang="en-US" dirty="0"/>
              <a:t>Genealogical Proof Argument Policy</a:t>
            </a:r>
          </a:p>
          <a:p>
            <a:pPr lvl="0"/>
            <a:r>
              <a:rPr lang="en-US" dirty="0"/>
              <a:t>Using a Proof Argument or Proof Summary</a:t>
            </a:r>
          </a:p>
          <a:p>
            <a:pPr lvl="0"/>
            <a:r>
              <a:rPr lang="en-US" dirty="0"/>
              <a:t>Proof Argument Using DNA Evidence</a:t>
            </a:r>
          </a:p>
          <a:p>
            <a:pPr lvl="0"/>
            <a:r>
              <a:rPr lang="en-US" dirty="0"/>
              <a:t>Citing a Proof Argument</a:t>
            </a:r>
          </a:p>
          <a:p>
            <a:pPr lvl="0"/>
            <a:r>
              <a:rPr lang="en-US" dirty="0"/>
              <a:t>Citing a DNA Proof Argument</a:t>
            </a:r>
          </a:p>
          <a:p>
            <a:pPr lvl="0"/>
            <a:r>
              <a:rPr lang="en-US" dirty="0"/>
              <a:t>Proof Argument Examples from APG</a:t>
            </a:r>
          </a:p>
          <a:p>
            <a:pPr lvl="0"/>
            <a:r>
              <a:rPr lang="en-US" dirty="0"/>
              <a:t>Successful MISSAR Proof Arguments</a:t>
            </a:r>
          </a:p>
          <a:p>
            <a:pPr lvl="0"/>
            <a:r>
              <a:rPr lang="en-US" dirty="0"/>
              <a:t>Questions &amp; Answers</a:t>
            </a:r>
          </a:p>
        </p:txBody>
      </p:sp>
    </p:spTree>
    <p:extLst>
      <p:ext uri="{BB962C8B-B14F-4D97-AF65-F5344CB8AC3E}">
        <p14:creationId xmlns:p14="http://schemas.microsoft.com/office/powerpoint/2010/main" val="3780176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38A7-AE55-7B4E-864C-C2E4D1AF8E22}"/>
              </a:ext>
            </a:extLst>
          </p:cNvPr>
          <p:cNvSpPr>
            <a:spLocks noGrp="1"/>
          </p:cNvSpPr>
          <p:nvPr>
            <p:ph type="title"/>
          </p:nvPr>
        </p:nvSpPr>
        <p:spPr/>
        <p:txBody>
          <a:bodyPr/>
          <a:lstStyle/>
          <a:p>
            <a:pPr algn="ctr"/>
            <a:r>
              <a:rPr lang="en-US" b="1" dirty="0"/>
              <a:t>Successful MISSAR Proof Argument</a:t>
            </a:r>
            <a:br>
              <a:rPr lang="en-US" b="1" dirty="0"/>
            </a:br>
            <a:r>
              <a:rPr lang="en-US" sz="2400" b="1" dirty="0"/>
              <a:t>(Robert Eager &amp; Dennis VanWormer)</a:t>
            </a:r>
            <a:endParaRPr lang="en-US" sz="2400" dirty="0"/>
          </a:p>
        </p:txBody>
      </p:sp>
      <p:sp>
        <p:nvSpPr>
          <p:cNvPr id="3" name="Content Placeholder 2">
            <a:extLst>
              <a:ext uri="{FF2B5EF4-FFF2-40B4-BE49-F238E27FC236}">
                <a16:creationId xmlns:a16="http://schemas.microsoft.com/office/drawing/2014/main" id="{7F84F431-0A09-7341-A694-2C49DF312F78}"/>
              </a:ext>
            </a:extLst>
          </p:cNvPr>
          <p:cNvSpPr>
            <a:spLocks noGrp="1"/>
          </p:cNvSpPr>
          <p:nvPr>
            <p:ph idx="1"/>
          </p:nvPr>
        </p:nvSpPr>
        <p:spPr>
          <a:xfrm>
            <a:off x="838200" y="1825624"/>
            <a:ext cx="10515600" cy="4575175"/>
          </a:xfrm>
        </p:spPr>
        <p:txBody>
          <a:bodyPr>
            <a:normAutofit fontScale="32500" lnSpcReduction="20000"/>
          </a:bodyPr>
          <a:lstStyle/>
          <a:p>
            <a:r>
              <a:rPr lang="en-US" sz="4900" dirty="0"/>
              <a:t>An extensive search of Connecticut records has found no other Elias Stephens/Stevens living in the Canaan area during the timeframe of the Revolutionary War.  Records searched include:</a:t>
            </a:r>
          </a:p>
          <a:p>
            <a:pPr lvl="1"/>
            <a:r>
              <a:rPr lang="en-US" dirty="0"/>
              <a:t>Canaan, Connecticut Land Records, 1737-1935</a:t>
            </a:r>
          </a:p>
          <a:p>
            <a:pPr lvl="1"/>
            <a:r>
              <a:rPr lang="en-US" dirty="0"/>
              <a:t>Connecticut Town Marriage Records, pre-1870 (Barbour Collection)</a:t>
            </a:r>
          </a:p>
          <a:p>
            <a:pPr lvl="1"/>
            <a:r>
              <a:rPr lang="en-US" dirty="0"/>
              <a:t>Hale Collection of Connecticut Cemetery Records</a:t>
            </a:r>
          </a:p>
          <a:p>
            <a:pPr lvl="1"/>
            <a:r>
              <a:rPr lang="en-US" dirty="0"/>
              <a:t>Church Records of South and East Canaan, Connecticut, 1769-1870</a:t>
            </a:r>
          </a:p>
          <a:p>
            <a:pPr lvl="1"/>
            <a:r>
              <a:rPr lang="en-US" dirty="0"/>
              <a:t>Connecticut, U.S., Wills and Probate Records, 1609-1999</a:t>
            </a:r>
          </a:p>
          <a:p>
            <a:pPr lvl="1"/>
            <a:r>
              <a:rPr lang="en-US" dirty="0"/>
              <a:t>Find A Grave (for Litchfield County, Connecticut USA)</a:t>
            </a:r>
          </a:p>
          <a:p>
            <a:r>
              <a:rPr lang="en-US" sz="4900" dirty="0"/>
              <a:t>No other Elias Stephens/Stevens were found that served in the Revolutionary War who were from the Canaan area.  Records searched included:</a:t>
            </a:r>
          </a:p>
          <a:p>
            <a:pPr lvl="1"/>
            <a:r>
              <a:rPr lang="en-US" dirty="0"/>
              <a:t>United States Revolutionary War Rolls, 1775-1783 (NARA M246)</a:t>
            </a:r>
          </a:p>
          <a:p>
            <a:pPr lvl="1"/>
            <a:r>
              <a:rPr lang="en-US" dirty="0"/>
              <a:t>The Record of Connecticut Men in the Military and Naval Service During the War of the Revolution 1775-1783, Vol. I-III</a:t>
            </a:r>
            <a:endParaRPr lang="en-US" sz="2000" dirty="0"/>
          </a:p>
          <a:p>
            <a:pPr marL="0" indent="0">
              <a:buNone/>
            </a:pPr>
            <a:r>
              <a:rPr lang="en-US" sz="4900" u="sng" dirty="0"/>
              <a:t>Analysis:</a:t>
            </a:r>
            <a:endParaRPr lang="en-US" sz="4900" dirty="0"/>
          </a:p>
          <a:p>
            <a:pPr marL="0" indent="0">
              <a:buNone/>
            </a:pPr>
            <a:r>
              <a:rPr lang="en-US" sz="4900" dirty="0"/>
              <a:t>The lineage from the applicant to Elias Stephens/Stevens is definitively proven from his record copy and the family Bible.  The evidence provided for Proof of Service also clearly shows that there was an Elias Stephens/Stevens from Canaan who served in the Connecticut State Troops in 1778.  Only one person named Elias Stephens/Stevens was born in Canaan and was living in the Canaan area during the timeframe of the Revolutionary War.  No other Elias Stephens/Stevens were found that served in the Revolutionary War and that were from the Canaan area. </a:t>
            </a:r>
            <a:endParaRPr lang="en-US" sz="1500" dirty="0"/>
          </a:p>
          <a:p>
            <a:pPr marL="0" indent="0">
              <a:buNone/>
            </a:pPr>
            <a:r>
              <a:rPr lang="en-US" sz="4900" u="sng" dirty="0"/>
              <a:t>Conclusion:</a:t>
            </a:r>
            <a:endParaRPr lang="en-US" sz="4900" dirty="0"/>
          </a:p>
          <a:p>
            <a:pPr marL="0" indent="0">
              <a:buNone/>
            </a:pPr>
            <a:r>
              <a:rPr lang="en-US" sz="4900" dirty="0"/>
              <a:t>The Elias Stephens/Stevens from Canaan who served in Captain David Beebe’s Company in Colonel Roger </a:t>
            </a:r>
            <a:r>
              <a:rPr lang="en-US" sz="4900" dirty="0" err="1"/>
              <a:t>Enos’</a:t>
            </a:r>
            <a:r>
              <a:rPr lang="en-US" sz="4900" dirty="0"/>
              <a:t> Regiment of Connecticut State Troops was the same Elias Stephens/Stevens who was married to Rhoda Phelps and the father of Elisha Stephens (and Elijah Stephens).</a:t>
            </a:r>
          </a:p>
        </p:txBody>
      </p:sp>
    </p:spTree>
    <p:extLst>
      <p:ext uri="{BB962C8B-B14F-4D97-AF65-F5344CB8AC3E}">
        <p14:creationId xmlns:p14="http://schemas.microsoft.com/office/powerpoint/2010/main" val="3457575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DAE01-9095-8E42-A39D-2B3339B0D4B1}"/>
              </a:ext>
            </a:extLst>
          </p:cNvPr>
          <p:cNvSpPr>
            <a:spLocks noGrp="1"/>
          </p:cNvSpPr>
          <p:nvPr>
            <p:ph type="title"/>
          </p:nvPr>
        </p:nvSpPr>
        <p:spPr/>
        <p:txBody>
          <a:bodyPr/>
          <a:lstStyle/>
          <a:p>
            <a:pPr algn="ctr"/>
            <a:r>
              <a:rPr lang="en-US" b="1" dirty="0"/>
              <a:t>Successful MISSAR Proof Argument – DNA</a:t>
            </a:r>
            <a:br>
              <a:rPr lang="en-US" b="1" dirty="0"/>
            </a:br>
            <a:r>
              <a:rPr lang="en-US" sz="2400" b="1" dirty="0"/>
              <a:t>(Barbara Reardon)</a:t>
            </a:r>
          </a:p>
        </p:txBody>
      </p:sp>
      <p:sp>
        <p:nvSpPr>
          <p:cNvPr id="3" name="Content Placeholder 2">
            <a:extLst>
              <a:ext uri="{FF2B5EF4-FFF2-40B4-BE49-F238E27FC236}">
                <a16:creationId xmlns:a16="http://schemas.microsoft.com/office/drawing/2014/main" id="{5735AC81-B5C3-BF48-8DC5-E1A9C4CF8D35}"/>
              </a:ext>
            </a:extLst>
          </p:cNvPr>
          <p:cNvSpPr>
            <a:spLocks noGrp="1"/>
          </p:cNvSpPr>
          <p:nvPr>
            <p:ph idx="1"/>
          </p:nvPr>
        </p:nvSpPr>
        <p:spPr>
          <a:xfrm>
            <a:off x="838200" y="1825625"/>
            <a:ext cx="10515600" cy="4667250"/>
          </a:xfrm>
        </p:spPr>
        <p:txBody>
          <a:bodyPr>
            <a:normAutofit lnSpcReduction="10000"/>
          </a:bodyPr>
          <a:lstStyle/>
          <a:p>
            <a:pPr marL="0" indent="0" algn="ctr">
              <a:buNone/>
            </a:pPr>
            <a:r>
              <a:rPr lang="en-US" sz="2000" dirty="0"/>
              <a:t>PROOF ARGUMENT for Sons of the American Revolution (SAR) application of MICHAEL JOHN JONES (Gen 1) relationship to ROBERT SUMMERS YOUNG (Gen 2)</a:t>
            </a:r>
            <a:endParaRPr lang="en-US" sz="1600" dirty="0"/>
          </a:p>
          <a:p>
            <a:pPr marL="0" indent="0">
              <a:buNone/>
            </a:pPr>
            <a:r>
              <a:rPr lang="en-US" sz="1600" dirty="0"/>
              <a:t>Michael John Jones (Gen 1) was born on 28 May 1947, in Jefferson County, Kentucky. His birth certificate lists his mother’s name as Irene Jones, age 22. Father’s name is not listed. </a:t>
            </a:r>
            <a:r>
              <a:rPr lang="en-US" sz="1600" i="1" dirty="0">
                <a:solidFill>
                  <a:srgbClr val="FF0000"/>
                </a:solidFill>
              </a:rPr>
              <a:t>(Blood lineage for application is through father.)</a:t>
            </a:r>
          </a:p>
          <a:p>
            <a:pPr marL="0" indent="0">
              <a:buNone/>
            </a:pPr>
            <a:r>
              <a:rPr lang="en-US" sz="1600" dirty="0"/>
              <a:t>Michael took several DNA tests including 23 &amp; Me. The results of the DNA test at 23 &amp; Me resulted in identification of two half siblings (shared DNA 24%). Their names are Robert Young and Sally Young. Sally’s birth name is Sara. Applicant advises that 23 &amp; Me tests do not have kit numbers.</a:t>
            </a:r>
          </a:p>
          <a:p>
            <a:pPr marL="0" indent="0">
              <a:buNone/>
            </a:pPr>
            <a:r>
              <a:rPr lang="en-US" sz="1600" dirty="0"/>
              <a:t>Per birth certificate, Robert Summers Young Jr was born on November 7, 1944, in Lexington, Fayette County, Kentucky. His father is listed as Robert Summers Young and mother is listed as Mildred Ballard Wheeler.</a:t>
            </a:r>
          </a:p>
          <a:p>
            <a:pPr marL="0" indent="0">
              <a:buNone/>
            </a:pPr>
            <a:r>
              <a:rPr lang="en-US" sz="1600" dirty="0"/>
              <a:t>Per birth certificate, Sara Lloyd Young was born on July 17, 1951, in Lexington, Fayette County, Kentucky. Her father is listed as Robert Summers Young and mother is listed as Mildred Ballard Wheeler.</a:t>
            </a:r>
          </a:p>
          <a:p>
            <a:pPr marL="0" indent="0">
              <a:buNone/>
            </a:pPr>
            <a:r>
              <a:rPr lang="en-US" sz="1600" dirty="0"/>
              <a:t>Since Michael’s mother is listed as Irene Jones, and Robert and Sara’s mother is listed as Mildred Wheeler; and the 24% shared DNA indicates that Robert and Sally/Sara are half siblings to Michael, the conclusion is that Robert Summers Young (Gen 2) is the father of all 3 siblings. The ages of all 3 are consistent with their being siblings as opposed to aunt/uncle.</a:t>
            </a:r>
          </a:p>
          <a:p>
            <a:pPr marL="0" indent="0">
              <a:buNone/>
            </a:pPr>
            <a:r>
              <a:rPr lang="en-US" sz="1600" dirty="0"/>
              <a:t>Attachments: Application Consent DNA Form, Michael John Jones; b/c and Match Consent Forms, Robert Summers Young; b/c and Match Consent Forms, Sara (Sally) Lloyd Young; Screenshot: 23 &amp; Me (showing Sally and Robert Young matches to Michael John Jones); Screenshot: Family Tree Y-DNA test screenshot (showing match between Michael Jones and Robert Young); Screenshot: </a:t>
            </a:r>
            <a:r>
              <a:rPr lang="en-US" sz="1600" dirty="0" err="1"/>
              <a:t>Ancestry.com</a:t>
            </a:r>
            <a:r>
              <a:rPr lang="en-US" sz="1600" dirty="0"/>
              <a:t> DNA (showing Sally Young match to Michael Jones)</a:t>
            </a:r>
          </a:p>
        </p:txBody>
      </p:sp>
    </p:spTree>
    <p:extLst>
      <p:ext uri="{BB962C8B-B14F-4D97-AF65-F5344CB8AC3E}">
        <p14:creationId xmlns:p14="http://schemas.microsoft.com/office/powerpoint/2010/main" val="1570771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20DB-E6BB-E849-A7E3-2EA994611679}"/>
              </a:ext>
            </a:extLst>
          </p:cNvPr>
          <p:cNvSpPr>
            <a:spLocks noGrp="1"/>
          </p:cNvSpPr>
          <p:nvPr>
            <p:ph type="title"/>
          </p:nvPr>
        </p:nvSpPr>
        <p:spPr>
          <a:xfrm>
            <a:off x="838200" y="2766218"/>
            <a:ext cx="10515600" cy="1325563"/>
          </a:xfrm>
        </p:spPr>
        <p:txBody>
          <a:bodyPr/>
          <a:lstStyle/>
          <a:p>
            <a:pPr algn="ctr"/>
            <a:r>
              <a:rPr lang="en-US" dirty="0"/>
              <a:t>Questions?</a:t>
            </a:r>
          </a:p>
        </p:txBody>
      </p:sp>
    </p:spTree>
    <p:extLst>
      <p:ext uri="{BB962C8B-B14F-4D97-AF65-F5344CB8AC3E}">
        <p14:creationId xmlns:p14="http://schemas.microsoft.com/office/powerpoint/2010/main" val="1783479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0B0B-2C7E-9843-8DDD-B2E55EEE0AB9}"/>
              </a:ext>
            </a:extLst>
          </p:cNvPr>
          <p:cNvSpPr>
            <a:spLocks noGrp="1"/>
          </p:cNvSpPr>
          <p:nvPr>
            <p:ph type="title"/>
          </p:nvPr>
        </p:nvSpPr>
        <p:spPr/>
        <p:txBody>
          <a:bodyPr>
            <a:normAutofit fontScale="90000"/>
          </a:bodyPr>
          <a:lstStyle/>
          <a:p>
            <a:pPr algn="ctr"/>
            <a:r>
              <a:rPr lang="en-US" sz="4900" b="1" dirty="0"/>
              <a:t>Definitions</a:t>
            </a:r>
            <a:br>
              <a:rPr lang="en-US" b="1" dirty="0"/>
            </a:br>
            <a:r>
              <a:rPr lang="en-US" sz="2700" b="1" dirty="0"/>
              <a:t>Genealogy Standards: 50th Anniversary Edition, Turner Publishing Company</a:t>
            </a:r>
          </a:p>
        </p:txBody>
      </p:sp>
      <p:sp>
        <p:nvSpPr>
          <p:cNvPr id="3" name="Content Placeholder 2">
            <a:extLst>
              <a:ext uri="{FF2B5EF4-FFF2-40B4-BE49-F238E27FC236}">
                <a16:creationId xmlns:a16="http://schemas.microsoft.com/office/drawing/2014/main" id="{87E49B43-BFAD-FA4A-BB25-302B5CBC618B}"/>
              </a:ext>
            </a:extLst>
          </p:cNvPr>
          <p:cNvSpPr>
            <a:spLocks noGrp="1"/>
          </p:cNvSpPr>
          <p:nvPr>
            <p:ph idx="1"/>
          </p:nvPr>
        </p:nvSpPr>
        <p:spPr/>
        <p:txBody>
          <a:bodyPr>
            <a:normAutofit/>
          </a:bodyPr>
          <a:lstStyle/>
          <a:p>
            <a:pPr marL="0" indent="0">
              <a:buNone/>
            </a:pPr>
            <a:r>
              <a:rPr lang="en-US" sz="2400" b="1" dirty="0"/>
              <a:t>Proof</a:t>
            </a:r>
            <a:r>
              <a:rPr lang="en-US" sz="2400" dirty="0"/>
              <a:t> – “A documented statement, summary, or argument that explains or shows why a conclusion is proved; also, a description of a genealogical conclusion that is acceptable because it meets the Genealogical Proof Standard's five components”</a:t>
            </a:r>
          </a:p>
          <a:p>
            <a:pPr marL="0" indent="0">
              <a:buNone/>
            </a:pPr>
            <a:endParaRPr lang="en-US" sz="800" dirty="0"/>
          </a:p>
          <a:p>
            <a:pPr marL="0" indent="0">
              <a:buNone/>
            </a:pPr>
            <a:r>
              <a:rPr lang="en-US" sz="2400" b="1" dirty="0"/>
              <a:t>Proof Argument </a:t>
            </a:r>
            <a:r>
              <a:rPr lang="en-US" sz="2400" dirty="0"/>
              <a:t>– “A documented narrative that explains why a genealogist's answer to a complex genealogical problem should be considered acceptable”</a:t>
            </a:r>
          </a:p>
          <a:p>
            <a:pPr marL="0" indent="0">
              <a:buNone/>
            </a:pPr>
            <a:endParaRPr lang="en-US" sz="800" dirty="0"/>
          </a:p>
          <a:p>
            <a:pPr marL="0" indent="0">
              <a:buNone/>
            </a:pPr>
            <a:r>
              <a:rPr lang="en-US" sz="2400" b="1" dirty="0"/>
              <a:t>Proof Summary</a:t>
            </a:r>
            <a:r>
              <a:rPr lang="en-US" sz="2400" dirty="0"/>
              <a:t> – “A documented narrative or list stating facts that support or lead to an acceptable conclusion”</a:t>
            </a:r>
          </a:p>
          <a:p>
            <a:pPr marL="0" indent="0">
              <a:buNone/>
            </a:pPr>
            <a:endParaRPr lang="en-US" sz="800" dirty="0"/>
          </a:p>
          <a:p>
            <a:pPr marL="0" indent="0">
              <a:buNone/>
            </a:pPr>
            <a:r>
              <a:rPr lang="en-US" sz="2400" i="1" dirty="0">
                <a:solidFill>
                  <a:srgbClr val="FF0000"/>
                </a:solidFill>
              </a:rPr>
              <a:t>Officially, a proof argument is for a more complex problem; a proof summary is for a less complex problem.  Used interchangeably by SAR.</a:t>
            </a:r>
          </a:p>
          <a:p>
            <a:pPr marL="0" indent="0">
              <a:buNone/>
            </a:pPr>
            <a:endParaRPr lang="en-US" dirty="0"/>
          </a:p>
        </p:txBody>
      </p:sp>
    </p:spTree>
    <p:extLst>
      <p:ext uri="{BB962C8B-B14F-4D97-AF65-F5344CB8AC3E}">
        <p14:creationId xmlns:p14="http://schemas.microsoft.com/office/powerpoint/2010/main" val="94999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C414A-4752-4C41-8F62-7B35FFED2028}"/>
              </a:ext>
            </a:extLst>
          </p:cNvPr>
          <p:cNvSpPr>
            <a:spLocks noGrp="1"/>
          </p:cNvSpPr>
          <p:nvPr>
            <p:ph type="title"/>
          </p:nvPr>
        </p:nvSpPr>
        <p:spPr/>
        <p:txBody>
          <a:bodyPr>
            <a:normAutofit/>
          </a:bodyPr>
          <a:lstStyle/>
          <a:p>
            <a:pPr algn="ctr"/>
            <a:r>
              <a:rPr lang="en-US" b="1" dirty="0"/>
              <a:t>SAR Standard of Proof</a:t>
            </a:r>
            <a:br>
              <a:rPr lang="en-US" dirty="0"/>
            </a:br>
            <a:r>
              <a:rPr lang="en-US" sz="2400" b="1" dirty="0"/>
              <a:t>(GCP, 30 Sep 2022, Section 3.0000) (APG, 30 Sep 2022, p 37 )</a:t>
            </a:r>
            <a:endParaRPr lang="en-US" sz="2400" dirty="0"/>
          </a:p>
        </p:txBody>
      </p:sp>
      <p:sp>
        <p:nvSpPr>
          <p:cNvPr id="3" name="Content Placeholder 2">
            <a:extLst>
              <a:ext uri="{FF2B5EF4-FFF2-40B4-BE49-F238E27FC236}">
                <a16:creationId xmlns:a16="http://schemas.microsoft.com/office/drawing/2014/main" id="{E178B4E1-4781-C647-9269-84CD03B469EB}"/>
              </a:ext>
            </a:extLst>
          </p:cNvPr>
          <p:cNvSpPr>
            <a:spLocks noGrp="1"/>
          </p:cNvSpPr>
          <p:nvPr>
            <p:ph idx="1"/>
          </p:nvPr>
        </p:nvSpPr>
        <p:spPr>
          <a:xfrm>
            <a:off x="838200" y="1703388"/>
            <a:ext cx="10515600" cy="4802187"/>
          </a:xfrm>
        </p:spPr>
        <p:txBody>
          <a:bodyPr>
            <a:noAutofit/>
          </a:bodyPr>
          <a:lstStyle/>
          <a:p>
            <a:r>
              <a:rPr lang="en-US" sz="2000" dirty="0"/>
              <a:t>Genealogical conclusions as stated on applications for membership in the SAR, including conclusions about Revolutionary service, are expected to meet the Genealogical Proof Standard. On this standard, acceptable genealogical conclusions are based on:</a:t>
            </a:r>
          </a:p>
          <a:p>
            <a:pPr marL="457200" lvl="1" indent="0">
              <a:buNone/>
            </a:pPr>
            <a:r>
              <a:rPr lang="en-US" sz="1600" dirty="0"/>
              <a:t>• </a:t>
            </a:r>
            <a:r>
              <a:rPr lang="en-US" sz="2000" dirty="0"/>
              <a:t>a reasonably exhaustive search of available evidence</a:t>
            </a:r>
          </a:p>
          <a:p>
            <a:pPr marL="457200" lvl="1" indent="0">
              <a:buNone/>
            </a:pPr>
            <a:r>
              <a:rPr lang="en-US" sz="2000" dirty="0"/>
              <a:t>• compilation of complete and accurate source citations</a:t>
            </a:r>
          </a:p>
          <a:p>
            <a:pPr marL="457200" lvl="1" indent="0">
              <a:buNone/>
            </a:pPr>
            <a:r>
              <a:rPr lang="en-US" sz="2000" dirty="0"/>
              <a:t>• an analysis and correlation of the collected evidence</a:t>
            </a:r>
          </a:p>
          <a:p>
            <a:pPr marL="457200" lvl="1" indent="0">
              <a:buNone/>
            </a:pPr>
            <a:r>
              <a:rPr lang="en-US" sz="2000" dirty="0"/>
              <a:t>• resolution of any conflicting evidence</a:t>
            </a:r>
          </a:p>
          <a:p>
            <a:pPr marL="457200" lvl="1" indent="0">
              <a:buNone/>
            </a:pPr>
            <a:r>
              <a:rPr lang="en-US" sz="2000" dirty="0"/>
              <a:t>• presentation of a soundly reasoned, coherently written conclusion. </a:t>
            </a:r>
            <a:r>
              <a:rPr lang="en-US" sz="2000" i="1" dirty="0">
                <a:solidFill>
                  <a:srgbClr val="FF0000"/>
                </a:solidFill>
              </a:rPr>
              <a:t>(GCP) </a:t>
            </a:r>
            <a:r>
              <a:rPr lang="en-US" sz="2000" b="1" dirty="0">
                <a:solidFill>
                  <a:srgbClr val="FF0000"/>
                </a:solidFill>
              </a:rPr>
              <a:t>This is the rule.</a:t>
            </a:r>
          </a:p>
          <a:p>
            <a:pPr marL="457200" lvl="1" indent="0">
              <a:buNone/>
            </a:pPr>
            <a:endParaRPr lang="en-US" sz="2000" dirty="0"/>
          </a:p>
          <a:p>
            <a:r>
              <a:rPr lang="en-US" sz="2000" dirty="0"/>
              <a:t>Therefore, </a:t>
            </a:r>
            <a:r>
              <a:rPr lang="en-US" sz="2000" u="sng" dirty="0"/>
              <a:t>evidence</a:t>
            </a:r>
            <a:r>
              <a:rPr lang="en-US" sz="2000" dirty="0"/>
              <a:t> must be sufficiently convincing to the NSSAR Genealogy Staff before </a:t>
            </a:r>
            <a:r>
              <a:rPr lang="en-US" sz="2000" u="sng" dirty="0"/>
              <a:t>proof</a:t>
            </a:r>
            <a:r>
              <a:rPr lang="en-US" sz="2000" dirty="0"/>
              <a:t> is accepted, and the </a:t>
            </a:r>
            <a:r>
              <a:rPr lang="en-US" sz="2000" u="sng" dirty="0"/>
              <a:t>quality</a:t>
            </a:r>
            <a:r>
              <a:rPr lang="en-US" sz="2000" dirty="0"/>
              <a:t> of evidence is a key element. </a:t>
            </a:r>
          </a:p>
          <a:p>
            <a:pPr lvl="1"/>
            <a:r>
              <a:rPr lang="en-US" sz="2000" dirty="0"/>
              <a:t>Sources are either </a:t>
            </a:r>
            <a:r>
              <a:rPr lang="en-US" sz="2000" u="sng" dirty="0"/>
              <a:t>original</a:t>
            </a:r>
            <a:r>
              <a:rPr lang="en-US" sz="2000" dirty="0"/>
              <a:t> or </a:t>
            </a:r>
            <a:r>
              <a:rPr lang="en-US" sz="2000" u="sng" dirty="0"/>
              <a:t>derivative</a:t>
            </a:r>
            <a:r>
              <a:rPr lang="en-US" sz="2000" dirty="0"/>
              <a:t>.</a:t>
            </a:r>
          </a:p>
          <a:p>
            <a:pPr lvl="1"/>
            <a:r>
              <a:rPr lang="en-US" sz="2000" dirty="0"/>
              <a:t>Information found in sources may be </a:t>
            </a:r>
            <a:r>
              <a:rPr lang="en-US" sz="2000" u="sng" dirty="0"/>
              <a:t>primary</a:t>
            </a:r>
            <a:r>
              <a:rPr lang="en-US" sz="2000" dirty="0"/>
              <a:t> and/or </a:t>
            </a:r>
            <a:r>
              <a:rPr lang="en-US" sz="2000" u="sng" dirty="0"/>
              <a:t>secondary</a:t>
            </a:r>
            <a:r>
              <a:rPr lang="en-US" sz="2000" dirty="0"/>
              <a:t>.</a:t>
            </a:r>
          </a:p>
          <a:p>
            <a:pPr lvl="1"/>
            <a:r>
              <a:rPr lang="en-US" sz="2000" dirty="0"/>
              <a:t>Evidence may be </a:t>
            </a:r>
            <a:r>
              <a:rPr lang="en-US" sz="2000" u="sng" dirty="0"/>
              <a:t>direct</a:t>
            </a:r>
            <a:r>
              <a:rPr lang="en-US" sz="2000" dirty="0"/>
              <a:t> or </a:t>
            </a:r>
            <a:r>
              <a:rPr lang="en-US" sz="2000" u="sng" dirty="0"/>
              <a:t>indirect</a:t>
            </a:r>
            <a:r>
              <a:rPr lang="en-US" sz="2000" dirty="0"/>
              <a:t>. </a:t>
            </a:r>
            <a:r>
              <a:rPr lang="en-US" sz="2000" i="1" dirty="0">
                <a:solidFill>
                  <a:srgbClr val="FF0000"/>
                </a:solidFill>
              </a:rPr>
              <a:t>(APG)</a:t>
            </a:r>
            <a:endParaRPr lang="en-US" sz="2000" dirty="0"/>
          </a:p>
        </p:txBody>
      </p:sp>
    </p:spTree>
    <p:extLst>
      <p:ext uri="{BB962C8B-B14F-4D97-AF65-F5344CB8AC3E}">
        <p14:creationId xmlns:p14="http://schemas.microsoft.com/office/powerpoint/2010/main" val="402993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78CB-9BA5-2748-80DD-CD35D433F235}"/>
              </a:ext>
            </a:extLst>
          </p:cNvPr>
          <p:cNvSpPr>
            <a:spLocks noGrp="1"/>
          </p:cNvSpPr>
          <p:nvPr>
            <p:ph type="title"/>
          </p:nvPr>
        </p:nvSpPr>
        <p:spPr/>
        <p:txBody>
          <a:bodyPr>
            <a:normAutofit fontScale="90000"/>
          </a:bodyPr>
          <a:lstStyle/>
          <a:p>
            <a:pPr algn="ctr"/>
            <a:br>
              <a:rPr lang="en-US" dirty="0"/>
            </a:br>
            <a:r>
              <a:rPr lang="en-US" sz="4900" b="1" dirty="0"/>
              <a:t>Genealogical Proof Argument</a:t>
            </a:r>
            <a:br>
              <a:rPr lang="en-US" b="1" dirty="0"/>
            </a:br>
            <a:r>
              <a:rPr lang="en-US" sz="2700" b="1" dirty="0"/>
              <a:t>(APG, </a:t>
            </a:r>
            <a:r>
              <a:rPr lang="en-US" sz="2800" b="1" dirty="0"/>
              <a:t>30 Sep 2022</a:t>
            </a:r>
            <a:r>
              <a:rPr lang="en-US" sz="2700" b="1" dirty="0"/>
              <a:t>, p 37) </a:t>
            </a:r>
            <a:r>
              <a:rPr lang="en-US" sz="2800" b="1" dirty="0"/>
              <a:t>(GCP, 30 Sep 2022, Section 3.0000)</a:t>
            </a:r>
            <a:br>
              <a:rPr lang="en-US" sz="2700" b="1" dirty="0"/>
            </a:br>
            <a:endParaRPr lang="en-US" sz="2700" b="1" dirty="0"/>
          </a:p>
        </p:txBody>
      </p:sp>
      <p:sp>
        <p:nvSpPr>
          <p:cNvPr id="3" name="Content Placeholder 2">
            <a:extLst>
              <a:ext uri="{FF2B5EF4-FFF2-40B4-BE49-F238E27FC236}">
                <a16:creationId xmlns:a16="http://schemas.microsoft.com/office/drawing/2014/main" id="{AAB5C2DC-6FE2-FE47-886F-13DF0B6FC099}"/>
              </a:ext>
            </a:extLst>
          </p:cNvPr>
          <p:cNvSpPr>
            <a:spLocks noGrp="1"/>
          </p:cNvSpPr>
          <p:nvPr>
            <p:ph idx="1"/>
          </p:nvPr>
        </p:nvSpPr>
        <p:spPr/>
        <p:txBody>
          <a:bodyPr>
            <a:normAutofit lnSpcReduction="10000"/>
          </a:bodyPr>
          <a:lstStyle/>
          <a:p>
            <a:r>
              <a:rPr lang="en-US" dirty="0"/>
              <a:t>There are five requirements to be met to build a proof argument:</a:t>
            </a:r>
          </a:p>
          <a:p>
            <a:pPr lvl="1"/>
            <a:r>
              <a:rPr lang="en-US" i="1" dirty="0"/>
              <a:t>“Conduct a reasonably exhaustive search for all </a:t>
            </a:r>
            <a:r>
              <a:rPr lang="en-US" i="1" u="sng" dirty="0"/>
              <a:t>information</a:t>
            </a:r>
            <a:r>
              <a:rPr lang="en-US" i="1" dirty="0"/>
              <a:t> that is or may be pertinent to the identity, relationship, event or situation in question;</a:t>
            </a:r>
            <a:endParaRPr lang="en-US" dirty="0"/>
          </a:p>
          <a:p>
            <a:pPr lvl="1"/>
            <a:r>
              <a:rPr lang="en-US" i="1" dirty="0"/>
              <a:t>“Collect and include in our compilation a complete, accurate </a:t>
            </a:r>
            <a:r>
              <a:rPr lang="en-US" i="1" u="sng" dirty="0"/>
              <a:t>citation</a:t>
            </a:r>
            <a:r>
              <a:rPr lang="en-US" i="1" dirty="0"/>
              <a:t> to the source or </a:t>
            </a:r>
            <a:r>
              <a:rPr lang="en-US" i="1" u="sng" dirty="0"/>
              <a:t>sources</a:t>
            </a:r>
            <a:r>
              <a:rPr lang="en-US" i="1" dirty="0"/>
              <a:t> of each item of </a:t>
            </a:r>
            <a:r>
              <a:rPr lang="en-US" i="1" u="sng" dirty="0"/>
              <a:t>information</a:t>
            </a:r>
            <a:r>
              <a:rPr lang="en-US" i="1" dirty="0"/>
              <a:t> we use;</a:t>
            </a:r>
            <a:endParaRPr lang="en-US" dirty="0"/>
          </a:p>
          <a:p>
            <a:pPr lvl="1"/>
            <a:r>
              <a:rPr lang="en-US" i="1" dirty="0"/>
              <a:t>“</a:t>
            </a:r>
            <a:r>
              <a:rPr lang="en-US" i="1" u="sng" dirty="0"/>
              <a:t>Analyze</a:t>
            </a:r>
            <a:r>
              <a:rPr lang="en-US" i="1" dirty="0"/>
              <a:t> and correlate the collected </a:t>
            </a:r>
            <a:r>
              <a:rPr lang="en-US" i="1" u="sng" dirty="0"/>
              <a:t>information</a:t>
            </a:r>
            <a:r>
              <a:rPr lang="en-US" i="1" dirty="0"/>
              <a:t> to assess its </a:t>
            </a:r>
            <a:r>
              <a:rPr lang="en-US" i="1" u="sng" dirty="0"/>
              <a:t>quality</a:t>
            </a:r>
            <a:r>
              <a:rPr lang="en-US" i="1" dirty="0"/>
              <a:t> as </a:t>
            </a:r>
            <a:r>
              <a:rPr lang="en-US" i="1" u="sng" dirty="0"/>
              <a:t>evidence</a:t>
            </a:r>
            <a:r>
              <a:rPr lang="en-US" i="1" dirty="0"/>
              <a:t>;</a:t>
            </a:r>
            <a:endParaRPr lang="en-US" dirty="0"/>
          </a:p>
          <a:p>
            <a:pPr lvl="1"/>
            <a:r>
              <a:rPr lang="en-US" i="1" dirty="0"/>
              <a:t>“Resolve any conflicts caused by items of </a:t>
            </a:r>
            <a:r>
              <a:rPr lang="en-US" i="1" u="sng" dirty="0"/>
              <a:t>evidence</a:t>
            </a:r>
            <a:r>
              <a:rPr lang="en-US" i="1" dirty="0"/>
              <a:t> that contradict each other or are contrary to a proposed (hypothetical) solution to the questions; and</a:t>
            </a:r>
            <a:endParaRPr lang="en-US" dirty="0"/>
          </a:p>
          <a:p>
            <a:pPr lvl="1"/>
            <a:r>
              <a:rPr lang="en-US" i="1" dirty="0"/>
              <a:t>“Arrive at a soundly reasoned, coherently written </a:t>
            </a:r>
            <a:r>
              <a:rPr lang="en-US" i="1" u="sng" dirty="0"/>
              <a:t>conclusion</a:t>
            </a:r>
            <a:r>
              <a:rPr lang="en-US" i="1" dirty="0"/>
              <a:t>.”</a:t>
            </a:r>
            <a:endParaRPr lang="en-US" dirty="0"/>
          </a:p>
          <a:p>
            <a:r>
              <a:rPr lang="en-US" i="1" dirty="0">
                <a:solidFill>
                  <a:srgbClr val="FF0000"/>
                </a:solidFill>
              </a:rPr>
              <a:t>Outside of SAR this is referred to as the “Genealogical Proof Standard” by the Board for Certification of Genealogists (and others)</a:t>
            </a:r>
          </a:p>
          <a:p>
            <a:endParaRPr lang="en-US" dirty="0"/>
          </a:p>
        </p:txBody>
      </p:sp>
    </p:spTree>
    <p:extLst>
      <p:ext uri="{BB962C8B-B14F-4D97-AF65-F5344CB8AC3E}">
        <p14:creationId xmlns:p14="http://schemas.microsoft.com/office/powerpoint/2010/main" val="359520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3BD44-0493-B84D-AABA-24CDB4005AF5}"/>
              </a:ext>
            </a:extLst>
          </p:cNvPr>
          <p:cNvSpPr>
            <a:spLocks noGrp="1"/>
          </p:cNvSpPr>
          <p:nvPr>
            <p:ph type="title"/>
          </p:nvPr>
        </p:nvSpPr>
        <p:spPr/>
        <p:txBody>
          <a:bodyPr/>
          <a:lstStyle/>
          <a:p>
            <a:pPr algn="ctr"/>
            <a:r>
              <a:rPr lang="en-US" b="1" dirty="0"/>
              <a:t>Flow of a Proof Argument</a:t>
            </a:r>
          </a:p>
        </p:txBody>
      </p:sp>
      <p:sp>
        <p:nvSpPr>
          <p:cNvPr id="3" name="Content Placeholder 2">
            <a:extLst>
              <a:ext uri="{FF2B5EF4-FFF2-40B4-BE49-F238E27FC236}">
                <a16:creationId xmlns:a16="http://schemas.microsoft.com/office/drawing/2014/main" id="{0CC9C69F-DD2C-4640-8F19-00FC8423A1F0}"/>
              </a:ext>
            </a:extLst>
          </p:cNvPr>
          <p:cNvSpPr>
            <a:spLocks noGrp="1"/>
          </p:cNvSpPr>
          <p:nvPr>
            <p:ph idx="1"/>
          </p:nvPr>
        </p:nvSpPr>
        <p:spPr/>
        <p:txBody>
          <a:bodyPr>
            <a:normAutofit/>
          </a:bodyPr>
          <a:lstStyle/>
          <a:p>
            <a:pPr marL="0" indent="0" algn="ctr">
              <a:buNone/>
            </a:pPr>
            <a:endParaRPr lang="en-US" dirty="0"/>
          </a:p>
          <a:p>
            <a:pPr marL="0" indent="0" algn="ctr">
              <a:buNone/>
            </a:pPr>
            <a:r>
              <a:rPr lang="en-US" sz="3000" b="1" dirty="0">
                <a:solidFill>
                  <a:srgbClr val="FF0000"/>
                </a:solidFill>
              </a:rPr>
              <a:t>SOURCES </a:t>
            </a:r>
            <a:r>
              <a:rPr lang="en-US" sz="3000" b="1" dirty="0">
                <a:solidFill>
                  <a:srgbClr val="FF0000"/>
                </a:solidFill>
                <a:sym typeface="Wingdings" pitchFamily="2" charset="2"/>
              </a:rPr>
              <a:t> INFORMATION  EVIDENCE  ANALYSIS  PROOF</a:t>
            </a:r>
          </a:p>
          <a:p>
            <a:pPr marL="0" indent="0" algn="ctr">
              <a:buNone/>
            </a:pPr>
            <a:endParaRPr lang="en-US" dirty="0">
              <a:sym typeface="Wingdings" pitchFamily="2" charset="2"/>
            </a:endParaRPr>
          </a:p>
          <a:p>
            <a:pPr marL="0" indent="0" algn="ctr">
              <a:buNone/>
            </a:pPr>
            <a:r>
              <a:rPr lang="en-US" dirty="0">
                <a:sym typeface="Wingdings" pitchFamily="2" charset="2"/>
              </a:rPr>
              <a:t>Or in words:</a:t>
            </a:r>
          </a:p>
          <a:p>
            <a:pPr marL="0" indent="0" algn="ctr">
              <a:buNone/>
            </a:pPr>
            <a:endParaRPr lang="en-US" dirty="0">
              <a:sym typeface="Wingdings" pitchFamily="2" charset="2"/>
            </a:endParaRPr>
          </a:p>
          <a:p>
            <a:pPr marL="0" indent="0">
              <a:buNone/>
            </a:pPr>
            <a:r>
              <a:rPr lang="en-US" b="1" dirty="0">
                <a:sym typeface="Wingdings" pitchFamily="2" charset="2"/>
              </a:rPr>
              <a:t>SOURCES provide INFORMATION from which may be identified EVIDENCE which may be ANALYZED to draw a conclusion that may be considered PROOF.</a:t>
            </a:r>
          </a:p>
          <a:p>
            <a:pPr marL="0" indent="0">
              <a:buNone/>
            </a:pPr>
            <a:r>
              <a:rPr lang="en-US" sz="2400" i="1" dirty="0">
                <a:solidFill>
                  <a:srgbClr val="FF0000"/>
                </a:solidFill>
                <a:sym typeface="Wingdings" pitchFamily="2" charset="2"/>
              </a:rPr>
              <a:t>(Adapted from chart found in Genealogy Standards: 50</a:t>
            </a:r>
            <a:r>
              <a:rPr lang="en-US" sz="2400" i="1" baseline="30000" dirty="0">
                <a:solidFill>
                  <a:srgbClr val="FF0000"/>
                </a:solidFill>
                <a:sym typeface="Wingdings" pitchFamily="2" charset="2"/>
              </a:rPr>
              <a:t>th</a:t>
            </a:r>
            <a:r>
              <a:rPr lang="en-US" sz="2400" i="1" dirty="0">
                <a:solidFill>
                  <a:srgbClr val="FF0000"/>
                </a:solidFill>
                <a:sym typeface="Wingdings" pitchFamily="2" charset="2"/>
              </a:rPr>
              <a:t> Anniversary Edition)</a:t>
            </a:r>
            <a:endParaRPr lang="en-US" sz="2400" i="1" dirty="0">
              <a:solidFill>
                <a:srgbClr val="FF0000"/>
              </a:solidFill>
            </a:endParaRPr>
          </a:p>
        </p:txBody>
      </p:sp>
    </p:spTree>
    <p:extLst>
      <p:ext uri="{BB962C8B-B14F-4D97-AF65-F5344CB8AC3E}">
        <p14:creationId xmlns:p14="http://schemas.microsoft.com/office/powerpoint/2010/main" val="70808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D6CA8-CC25-7544-AB9F-7EC71870A316}"/>
              </a:ext>
            </a:extLst>
          </p:cNvPr>
          <p:cNvSpPr>
            <a:spLocks noGrp="1"/>
          </p:cNvSpPr>
          <p:nvPr>
            <p:ph type="title"/>
          </p:nvPr>
        </p:nvSpPr>
        <p:spPr/>
        <p:txBody>
          <a:bodyPr/>
          <a:lstStyle/>
          <a:p>
            <a:pPr algn="ctr"/>
            <a:r>
              <a:rPr lang="en-US" b="1" dirty="0"/>
              <a:t>Genealogical Proof Argument Policy</a:t>
            </a:r>
            <a:br>
              <a:rPr lang="en-US" b="1" dirty="0"/>
            </a:br>
            <a:r>
              <a:rPr lang="en-US" sz="2400" b="1" dirty="0"/>
              <a:t>(GCP, 30 Sep 2022, Section 3.2000)</a:t>
            </a:r>
          </a:p>
        </p:txBody>
      </p:sp>
      <p:sp>
        <p:nvSpPr>
          <p:cNvPr id="3" name="Content Placeholder 2">
            <a:extLst>
              <a:ext uri="{FF2B5EF4-FFF2-40B4-BE49-F238E27FC236}">
                <a16:creationId xmlns:a16="http://schemas.microsoft.com/office/drawing/2014/main" id="{AAFA231A-CAC0-B34B-9716-575B9BF3090D}"/>
              </a:ext>
            </a:extLst>
          </p:cNvPr>
          <p:cNvSpPr>
            <a:spLocks noGrp="1"/>
          </p:cNvSpPr>
          <p:nvPr>
            <p:ph idx="1"/>
          </p:nvPr>
        </p:nvSpPr>
        <p:spPr/>
        <p:txBody>
          <a:bodyPr>
            <a:normAutofit fontScale="92500" lnSpcReduction="20000"/>
          </a:bodyPr>
          <a:lstStyle/>
          <a:p>
            <a:r>
              <a:rPr lang="en-US" b="1" dirty="0"/>
              <a:t>3.2000 Genealogical Proof Arguments.</a:t>
            </a:r>
            <a:r>
              <a:rPr lang="en-US" dirty="0"/>
              <a:t> </a:t>
            </a:r>
            <a:r>
              <a:rPr lang="en-US" dirty="0">
                <a:effectLst/>
              </a:rPr>
              <a:t>Genealogical proof arguments are necessary when the evidence, on its own, fails to lead to a clear conclusion. The proof argument consists of a detailed, written explanation of the evidence and reasoning used to reach a conclusion and is often necessary when:</a:t>
            </a:r>
          </a:p>
          <a:p>
            <a:pPr lvl="1"/>
            <a:r>
              <a:rPr lang="en-US" sz="2600" dirty="0"/>
              <a:t>there is conflicting evidence </a:t>
            </a:r>
            <a:r>
              <a:rPr lang="en-US" sz="2600" i="1" dirty="0">
                <a:solidFill>
                  <a:srgbClr val="FF0000"/>
                </a:solidFill>
              </a:rPr>
              <a:t>(see GCP 3.2001)</a:t>
            </a:r>
          </a:p>
          <a:p>
            <a:pPr lvl="1"/>
            <a:r>
              <a:rPr lang="en-US" sz="2600" dirty="0"/>
              <a:t>there is an identity problem </a:t>
            </a:r>
            <a:r>
              <a:rPr lang="en-US" sz="2600" i="1" dirty="0">
                <a:solidFill>
                  <a:srgbClr val="FF0000"/>
                </a:solidFill>
              </a:rPr>
              <a:t>(see GCP 3.2002)</a:t>
            </a:r>
          </a:p>
          <a:p>
            <a:pPr lvl="1"/>
            <a:r>
              <a:rPr lang="en-US" sz="2600" dirty="0"/>
              <a:t>the conclusion requires indirect evidence </a:t>
            </a:r>
            <a:r>
              <a:rPr lang="en-US" sz="2600" i="1" dirty="0">
                <a:solidFill>
                  <a:srgbClr val="FF0000"/>
                </a:solidFill>
              </a:rPr>
              <a:t>(see GCP 3.2003b)</a:t>
            </a:r>
            <a:r>
              <a:rPr lang="en-US" sz="2600" dirty="0"/>
              <a:t>, or</a:t>
            </a:r>
          </a:p>
          <a:p>
            <a:pPr lvl="1"/>
            <a:r>
              <a:rPr lang="en-US" sz="2600" dirty="0"/>
              <a:t>the applicant wishes to clarify a conclusion </a:t>
            </a:r>
            <a:r>
              <a:rPr lang="en-US" sz="2600" i="1" dirty="0">
                <a:solidFill>
                  <a:srgbClr val="FF0000"/>
                </a:solidFill>
              </a:rPr>
              <a:t>(proof summary)</a:t>
            </a:r>
            <a:endParaRPr lang="en-US" i="1" dirty="0">
              <a:solidFill>
                <a:srgbClr val="FF0000"/>
              </a:solidFill>
            </a:endParaRPr>
          </a:p>
          <a:p>
            <a:pPr marL="0" indent="0">
              <a:buNone/>
            </a:pPr>
            <a:r>
              <a:rPr lang="en-US" b="1" dirty="0">
                <a:effectLst/>
              </a:rPr>
              <a:t>The existence of genealogical proof arguments must be listed in the appropriate section of the application with the headings “Reference” or “Proof of Service”.</a:t>
            </a:r>
            <a:r>
              <a:rPr lang="en-US" dirty="0">
                <a:effectLst/>
              </a:rPr>
              <a:t> In addition, both the genealogical proof argument and the supporting proofs should be provided with the documentation.</a:t>
            </a:r>
          </a:p>
        </p:txBody>
      </p:sp>
    </p:spTree>
    <p:extLst>
      <p:ext uri="{BB962C8B-B14F-4D97-AF65-F5344CB8AC3E}">
        <p14:creationId xmlns:p14="http://schemas.microsoft.com/office/powerpoint/2010/main" val="73667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9A2E1-C3B2-9442-BC07-86167D791414}"/>
              </a:ext>
            </a:extLst>
          </p:cNvPr>
          <p:cNvSpPr>
            <a:spLocks noGrp="1"/>
          </p:cNvSpPr>
          <p:nvPr>
            <p:ph type="title"/>
          </p:nvPr>
        </p:nvSpPr>
        <p:spPr/>
        <p:txBody>
          <a:bodyPr/>
          <a:lstStyle/>
          <a:p>
            <a:pPr algn="ctr"/>
            <a:r>
              <a:rPr lang="en-US" b="1" dirty="0"/>
              <a:t>Using a Proof Argument or Proof Summary</a:t>
            </a:r>
            <a:br>
              <a:rPr lang="en-US" b="1" dirty="0"/>
            </a:br>
            <a:r>
              <a:rPr lang="en-US" sz="2400" b="1" dirty="0"/>
              <a:t>(APG, 20 Sep 2022, p 20)</a:t>
            </a:r>
          </a:p>
        </p:txBody>
      </p:sp>
      <p:sp>
        <p:nvSpPr>
          <p:cNvPr id="3" name="Content Placeholder 2">
            <a:extLst>
              <a:ext uri="{FF2B5EF4-FFF2-40B4-BE49-F238E27FC236}">
                <a16:creationId xmlns:a16="http://schemas.microsoft.com/office/drawing/2014/main" id="{35E42AE1-7ECC-6D41-8554-4507609F8137}"/>
              </a:ext>
            </a:extLst>
          </p:cNvPr>
          <p:cNvSpPr>
            <a:spLocks noGrp="1"/>
          </p:cNvSpPr>
          <p:nvPr>
            <p:ph idx="1"/>
          </p:nvPr>
        </p:nvSpPr>
        <p:spPr/>
        <p:txBody>
          <a:bodyPr>
            <a:normAutofit/>
          </a:bodyPr>
          <a:lstStyle/>
          <a:p>
            <a:r>
              <a:rPr lang="en-US" sz="2400" dirty="0">
                <a:effectLst/>
              </a:rPr>
              <a:t>The process requires using several independent documents, none of which in themselves are sufficient but may build a case that proves the lineage or service.</a:t>
            </a:r>
          </a:p>
          <a:p>
            <a:r>
              <a:rPr lang="en-US" sz="2400" dirty="0">
                <a:effectLst/>
              </a:rPr>
              <a:t>A proof argument may take many forms. See Appendix E for examples of proof arguments. </a:t>
            </a:r>
            <a:r>
              <a:rPr lang="en-US" sz="2400" b="1" dirty="0">
                <a:effectLst/>
              </a:rPr>
              <a:t>Proof arguments should include the following elements:</a:t>
            </a:r>
          </a:p>
          <a:p>
            <a:pPr marL="0" indent="0">
              <a:buNone/>
            </a:pPr>
            <a:r>
              <a:rPr lang="en-US" sz="2400" dirty="0">
                <a:effectLst/>
              </a:rPr>
              <a:t>	</a:t>
            </a:r>
            <a:r>
              <a:rPr lang="en-US" sz="2000" dirty="0">
                <a:effectLst/>
              </a:rPr>
              <a:t>1) state the problem,</a:t>
            </a:r>
          </a:p>
          <a:p>
            <a:pPr marL="0" indent="0">
              <a:buNone/>
            </a:pPr>
            <a:r>
              <a:rPr lang="en-US" sz="2000" dirty="0">
                <a:effectLst/>
              </a:rPr>
              <a:t>	2) state why the proof argument is needed,</a:t>
            </a:r>
          </a:p>
          <a:p>
            <a:pPr marL="0" indent="0">
              <a:buNone/>
            </a:pPr>
            <a:r>
              <a:rPr lang="en-US" sz="2000" dirty="0">
                <a:effectLst/>
              </a:rPr>
              <a:t>	3) a listing of the included documents,</a:t>
            </a:r>
          </a:p>
          <a:p>
            <a:pPr marL="0" indent="0">
              <a:buNone/>
            </a:pPr>
            <a:r>
              <a:rPr lang="en-US" sz="2000" dirty="0">
                <a:effectLst/>
              </a:rPr>
              <a:t>	4) analysis of each document used and how it fits in resolving the problem, and</a:t>
            </a:r>
          </a:p>
          <a:p>
            <a:pPr marL="0" indent="0">
              <a:buNone/>
            </a:pPr>
            <a:r>
              <a:rPr lang="en-US" sz="2000" dirty="0">
                <a:effectLst/>
              </a:rPr>
              <a:t>	5) a conclusion based on the analysis.</a:t>
            </a:r>
          </a:p>
          <a:p>
            <a:r>
              <a:rPr lang="en-US" sz="2000" b="1" dirty="0">
                <a:effectLst/>
                <a:latin typeface="Helvetica" pitchFamily="2" charset="0"/>
              </a:rPr>
              <a:t>NOTE: Submit a separate proof argument for each link that is not established using acceptable evidence or in situations where there is conflicting evidence.</a:t>
            </a:r>
            <a:endParaRPr lang="en-US" b="1" dirty="0">
              <a:effectLst/>
            </a:endParaRPr>
          </a:p>
          <a:p>
            <a:endParaRPr lang="en-US" dirty="0"/>
          </a:p>
        </p:txBody>
      </p:sp>
    </p:spTree>
    <p:extLst>
      <p:ext uri="{BB962C8B-B14F-4D97-AF65-F5344CB8AC3E}">
        <p14:creationId xmlns:p14="http://schemas.microsoft.com/office/powerpoint/2010/main" val="2953997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AEB8-463B-D345-58EF-E4DDE2BDD9C8}"/>
              </a:ext>
            </a:extLst>
          </p:cNvPr>
          <p:cNvSpPr>
            <a:spLocks noGrp="1"/>
          </p:cNvSpPr>
          <p:nvPr>
            <p:ph type="title"/>
          </p:nvPr>
        </p:nvSpPr>
        <p:spPr/>
        <p:txBody>
          <a:bodyPr>
            <a:normAutofit fontScale="90000"/>
          </a:bodyPr>
          <a:lstStyle/>
          <a:p>
            <a:pPr algn="ctr"/>
            <a:r>
              <a:rPr lang="en-US" sz="4900" b="1" dirty="0"/>
              <a:t>Proof Argument Using DNA Evidence</a:t>
            </a:r>
            <a:br>
              <a:rPr lang="en-US" sz="4900" b="1" dirty="0"/>
            </a:br>
            <a:r>
              <a:rPr lang="en-US" sz="2700" b="1" dirty="0"/>
              <a:t>(GCP, 30 Sep 2022, Section 5.4005 &amp; 5.4006)</a:t>
            </a:r>
            <a:br>
              <a:rPr lang="en-US" sz="2700" b="1" dirty="0"/>
            </a:br>
            <a:endParaRPr lang="en-US" sz="2700" b="1" dirty="0"/>
          </a:p>
        </p:txBody>
      </p:sp>
      <p:sp>
        <p:nvSpPr>
          <p:cNvPr id="3" name="Content Placeholder 2">
            <a:extLst>
              <a:ext uri="{FF2B5EF4-FFF2-40B4-BE49-F238E27FC236}">
                <a16:creationId xmlns:a16="http://schemas.microsoft.com/office/drawing/2014/main" id="{10B7F844-3725-1D1E-96E0-8F35CE5D8300}"/>
              </a:ext>
            </a:extLst>
          </p:cNvPr>
          <p:cNvSpPr>
            <a:spLocks noGrp="1"/>
          </p:cNvSpPr>
          <p:nvPr>
            <p:ph idx="1"/>
          </p:nvPr>
        </p:nvSpPr>
        <p:spPr/>
        <p:txBody>
          <a:bodyPr>
            <a:normAutofit lnSpcReduction="10000"/>
          </a:bodyPr>
          <a:lstStyle/>
          <a:p>
            <a:r>
              <a:rPr lang="en-US" b="1" dirty="0">
                <a:effectLst/>
              </a:rPr>
              <a:t>5.4005 DNA. </a:t>
            </a:r>
            <a:r>
              <a:rPr lang="en-US" dirty="0">
                <a:effectLst/>
              </a:rPr>
              <a:t>DNA evidence can only be used as one element of a genealogical proof argument that includes additional conventional proof of the lineage. None of the major tests -- Y-DNA, autosomal DNA, mitochondrial DNA, or X-DNA alone can prove descent from a specific individual. . . . However, by combining the various tests and using techniques to support predicted relationships, coupled with traditional evidence, a case can be built to demonstrate relationships.</a:t>
            </a:r>
          </a:p>
          <a:p>
            <a:r>
              <a:rPr lang="en-US" b="1" dirty="0">
                <a:effectLst/>
              </a:rPr>
              <a:t>5.4006 Policy with Respect to the Use of DNA Evidence.</a:t>
            </a:r>
            <a:r>
              <a:rPr lang="en-US" dirty="0">
                <a:effectLst/>
              </a:rPr>
              <a:t> </a:t>
            </a:r>
          </a:p>
          <a:p>
            <a:pPr lvl="1"/>
            <a:r>
              <a:rPr lang="en-US" dirty="0">
                <a:effectLst/>
              </a:rPr>
              <a:t>(A)</a:t>
            </a:r>
            <a:r>
              <a:rPr lang="en-US" dirty="0" err="1">
                <a:effectLst/>
              </a:rPr>
              <a:t>ny</a:t>
            </a:r>
            <a:r>
              <a:rPr lang="en-US" dirty="0">
                <a:effectLst/>
              </a:rPr>
              <a:t> use of Personally Identifiable Information (PII) of living people for DNA evidence will require affirmative consent from those individuals.</a:t>
            </a:r>
          </a:p>
          <a:p>
            <a:pPr lvl="1"/>
            <a:r>
              <a:rPr lang="en-US" dirty="0">
                <a:effectLst/>
              </a:rPr>
              <a:t>DNA proofs are limited to generations one to two or generations two to three only.</a:t>
            </a:r>
          </a:p>
        </p:txBody>
      </p:sp>
    </p:spTree>
    <p:extLst>
      <p:ext uri="{BB962C8B-B14F-4D97-AF65-F5344CB8AC3E}">
        <p14:creationId xmlns:p14="http://schemas.microsoft.com/office/powerpoint/2010/main" val="81199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4026</TotalTime>
  <Words>4394</Words>
  <Application>Microsoft Office PowerPoint</Application>
  <PresentationFormat>Widescreen</PresentationFormat>
  <Paragraphs>183</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Helvetica</vt:lpstr>
      <vt:lpstr>Office Theme</vt:lpstr>
      <vt:lpstr>NSSAR Chapter Registrar &amp; Genealogist Training</vt:lpstr>
      <vt:lpstr>Genealogical Proof Arguments</vt:lpstr>
      <vt:lpstr>Definitions Genealogy Standards: 50th Anniversary Edition, Turner Publishing Company</vt:lpstr>
      <vt:lpstr>SAR Standard of Proof (GCP, 30 Sep 2022, Section 3.0000) (APG, 30 Sep 2022, p 37 )</vt:lpstr>
      <vt:lpstr> Genealogical Proof Argument (APG, 30 Sep 2022, p 37) (GCP, 30 Sep 2022, Section 3.0000) </vt:lpstr>
      <vt:lpstr>Flow of a Proof Argument</vt:lpstr>
      <vt:lpstr>Genealogical Proof Argument Policy (GCP, 30 Sep 2022, Section 3.2000)</vt:lpstr>
      <vt:lpstr>Using a Proof Argument or Proof Summary (APG, 20 Sep 2022, p 20)</vt:lpstr>
      <vt:lpstr>Proof Argument Using DNA Evidence (GCP, 30 Sep 2022, Section 5.4005 &amp; 5.4006) </vt:lpstr>
      <vt:lpstr>Proof Argument Using DNA Evidence (APG, 30 Sep 2022, p 18-19)  </vt:lpstr>
      <vt:lpstr>Citing a Proof Argument</vt:lpstr>
      <vt:lpstr>Citing a DNA Proof Argument (APG, 30 Sep 2022, p 19)</vt:lpstr>
      <vt:lpstr>Proof Argument Examples from APG (APG, 30 Sep 2022, pp 41-49)</vt:lpstr>
      <vt:lpstr>Proof Argument Examples from APG (APG, 30 Sep 2022, pp 41-49)</vt:lpstr>
      <vt:lpstr>Proof Argument Examples from APG (APG, 30 Sep 2022, pp 41-49)</vt:lpstr>
      <vt:lpstr>Successful MISSAR Proof Argument (Diana Stevers &amp; Dennis VanWormer)</vt:lpstr>
      <vt:lpstr>Successful MISSAR Proof Argument (Diana Stevers &amp; Dennis VanWormer)</vt:lpstr>
      <vt:lpstr>Successful MISSAR Proof Argument (Diana Stevers &amp; Dennis VanWormer)</vt:lpstr>
      <vt:lpstr>Successful MISSAR Proof Argument (Robert Eager &amp; Dennis VanWormer)</vt:lpstr>
      <vt:lpstr>Successful MISSAR Proof Argument (Robert Eager &amp; Dennis VanWormer)</vt:lpstr>
      <vt:lpstr>Successful MISSAR Proof Argument – DNA (Barbara Reardon)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MISSAR Chapter Genealogist &amp; Registrar Training</dc:title>
  <dc:creator>Dennis VanWormer</dc:creator>
  <cp:lastModifiedBy>Gary Green</cp:lastModifiedBy>
  <cp:revision>179</cp:revision>
  <cp:lastPrinted>2022-10-27T18:38:39Z</cp:lastPrinted>
  <dcterms:created xsi:type="dcterms:W3CDTF">2020-08-31T18:34:35Z</dcterms:created>
  <dcterms:modified xsi:type="dcterms:W3CDTF">2022-11-10T18:42:15Z</dcterms:modified>
</cp:coreProperties>
</file>