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90" r:id="rId2"/>
    <p:sldId id="258" r:id="rId3"/>
    <p:sldId id="302" r:id="rId4"/>
    <p:sldId id="293" r:id="rId5"/>
    <p:sldId id="309" r:id="rId6"/>
    <p:sldId id="294" r:id="rId7"/>
    <p:sldId id="308" r:id="rId8"/>
    <p:sldId id="296" r:id="rId9"/>
    <p:sldId id="295" r:id="rId10"/>
    <p:sldId id="303" r:id="rId11"/>
    <p:sldId id="305" r:id="rId12"/>
    <p:sldId id="299" r:id="rId13"/>
    <p:sldId id="300" r:id="rId14"/>
    <p:sldId id="307" r:id="rId15"/>
    <p:sldId id="310" r:id="rId16"/>
    <p:sldId id="306" r:id="rId17"/>
    <p:sldId id="311" r:id="rId18"/>
    <p:sldId id="301" r:id="rId19"/>
    <p:sldId id="304" r:id="rId20"/>
    <p:sldId id="29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439"/>
    <p:restoredTop sz="90359"/>
  </p:normalViewPr>
  <p:slideViewPr>
    <p:cSldViewPr snapToGrid="0" snapToObjects="1">
      <p:cViewPr varScale="1">
        <p:scale>
          <a:sx n="68" d="100"/>
          <a:sy n="68" d="100"/>
        </p:scale>
        <p:origin x="30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B949EE-C2A7-5C43-86A1-7452A14829D8}" type="datetimeFigureOut">
              <a:rPr lang="en-US" smtClean="0"/>
              <a:t>11/10/2022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30CA71-9A9C-0849-A03A-5FD9632518A3}" type="slidenum">
              <a:rPr lang="en-US" smtClean="0"/>
              <a:t>‹#›</a:t>
            </a:fld>
            <a:endParaRPr lang="en-US"/>
          </a:p>
        </p:txBody>
      </p:sp>
    </p:spTree>
    <p:extLst>
      <p:ext uri="{BB962C8B-B14F-4D97-AF65-F5344CB8AC3E}">
        <p14:creationId xmlns:p14="http://schemas.microsoft.com/office/powerpoint/2010/main" val="317908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a:t>
            </a:fld>
            <a:endParaRPr lang="en-US"/>
          </a:p>
        </p:txBody>
      </p:sp>
    </p:spTree>
    <p:extLst>
      <p:ext uri="{BB962C8B-B14F-4D97-AF65-F5344CB8AC3E}">
        <p14:creationId xmlns:p14="http://schemas.microsoft.com/office/powerpoint/2010/main" val="2316584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12</a:t>
            </a:fld>
            <a:endParaRPr lang="en-US"/>
          </a:p>
        </p:txBody>
      </p:sp>
    </p:spTree>
    <p:extLst>
      <p:ext uri="{BB962C8B-B14F-4D97-AF65-F5344CB8AC3E}">
        <p14:creationId xmlns:p14="http://schemas.microsoft.com/office/powerpoint/2010/main" val="2214684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30CA71-9A9C-0849-A03A-5FD9632518A3}" type="slidenum">
              <a:rPr lang="en-US" smtClean="0"/>
              <a:t>13</a:t>
            </a:fld>
            <a:endParaRPr lang="en-US"/>
          </a:p>
        </p:txBody>
      </p:sp>
    </p:spTree>
    <p:extLst>
      <p:ext uri="{BB962C8B-B14F-4D97-AF65-F5344CB8AC3E}">
        <p14:creationId xmlns:p14="http://schemas.microsoft.com/office/powerpoint/2010/main" val="1162089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14</a:t>
            </a:fld>
            <a:endParaRPr lang="en-US"/>
          </a:p>
        </p:txBody>
      </p:sp>
    </p:spTree>
    <p:extLst>
      <p:ext uri="{BB962C8B-B14F-4D97-AF65-F5344CB8AC3E}">
        <p14:creationId xmlns:p14="http://schemas.microsoft.com/office/powerpoint/2010/main" val="2691968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30CA71-9A9C-0849-A03A-5FD9632518A3}" type="slidenum">
              <a:rPr lang="en-US" smtClean="0"/>
              <a:t>16</a:t>
            </a:fld>
            <a:endParaRPr lang="en-US"/>
          </a:p>
        </p:txBody>
      </p:sp>
    </p:spTree>
    <p:extLst>
      <p:ext uri="{BB962C8B-B14F-4D97-AF65-F5344CB8AC3E}">
        <p14:creationId xmlns:p14="http://schemas.microsoft.com/office/powerpoint/2010/main" val="15081642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18</a:t>
            </a:fld>
            <a:endParaRPr lang="en-US"/>
          </a:p>
        </p:txBody>
      </p:sp>
    </p:spTree>
    <p:extLst>
      <p:ext uri="{BB962C8B-B14F-4D97-AF65-F5344CB8AC3E}">
        <p14:creationId xmlns:p14="http://schemas.microsoft.com/office/powerpoint/2010/main" val="39595528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19</a:t>
            </a:fld>
            <a:endParaRPr lang="en-US"/>
          </a:p>
        </p:txBody>
      </p:sp>
    </p:spTree>
    <p:extLst>
      <p:ext uri="{BB962C8B-B14F-4D97-AF65-F5344CB8AC3E}">
        <p14:creationId xmlns:p14="http://schemas.microsoft.com/office/powerpoint/2010/main" val="2700654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20</a:t>
            </a:fld>
            <a:endParaRPr lang="en-US"/>
          </a:p>
        </p:txBody>
      </p:sp>
    </p:spTree>
    <p:extLst>
      <p:ext uri="{BB962C8B-B14F-4D97-AF65-F5344CB8AC3E}">
        <p14:creationId xmlns:p14="http://schemas.microsoft.com/office/powerpoint/2010/main" val="620017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2</a:t>
            </a:fld>
            <a:endParaRPr lang="en-US"/>
          </a:p>
        </p:txBody>
      </p:sp>
    </p:spTree>
    <p:extLst>
      <p:ext uri="{BB962C8B-B14F-4D97-AF65-F5344CB8AC3E}">
        <p14:creationId xmlns:p14="http://schemas.microsoft.com/office/powerpoint/2010/main" val="1274778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3</a:t>
            </a:fld>
            <a:endParaRPr lang="en-US"/>
          </a:p>
        </p:txBody>
      </p:sp>
    </p:spTree>
    <p:extLst>
      <p:ext uri="{BB962C8B-B14F-4D97-AF65-F5344CB8AC3E}">
        <p14:creationId xmlns:p14="http://schemas.microsoft.com/office/powerpoint/2010/main" val="3250936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F530CA71-9A9C-0849-A03A-5FD9632518A3}" type="slidenum">
              <a:rPr lang="en-US" smtClean="0"/>
              <a:t>4</a:t>
            </a:fld>
            <a:endParaRPr lang="en-US"/>
          </a:p>
        </p:txBody>
      </p:sp>
    </p:spTree>
    <p:extLst>
      <p:ext uri="{BB962C8B-B14F-4D97-AF65-F5344CB8AC3E}">
        <p14:creationId xmlns:p14="http://schemas.microsoft.com/office/powerpoint/2010/main" val="1303280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6</a:t>
            </a:fld>
            <a:endParaRPr lang="en-US"/>
          </a:p>
        </p:txBody>
      </p:sp>
    </p:spTree>
    <p:extLst>
      <p:ext uri="{BB962C8B-B14F-4D97-AF65-F5344CB8AC3E}">
        <p14:creationId xmlns:p14="http://schemas.microsoft.com/office/powerpoint/2010/main" val="2839394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8</a:t>
            </a:fld>
            <a:endParaRPr lang="en-US"/>
          </a:p>
        </p:txBody>
      </p:sp>
    </p:spTree>
    <p:extLst>
      <p:ext uri="{BB962C8B-B14F-4D97-AF65-F5344CB8AC3E}">
        <p14:creationId xmlns:p14="http://schemas.microsoft.com/office/powerpoint/2010/main" val="126762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9</a:t>
            </a:fld>
            <a:endParaRPr lang="en-US"/>
          </a:p>
        </p:txBody>
      </p:sp>
    </p:spTree>
    <p:extLst>
      <p:ext uri="{BB962C8B-B14F-4D97-AF65-F5344CB8AC3E}">
        <p14:creationId xmlns:p14="http://schemas.microsoft.com/office/powerpoint/2010/main" val="3274427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530CA71-9A9C-0849-A03A-5FD9632518A3}" type="slidenum">
              <a:rPr lang="en-US" smtClean="0"/>
              <a:t>10</a:t>
            </a:fld>
            <a:endParaRPr lang="en-US"/>
          </a:p>
        </p:txBody>
      </p:sp>
    </p:spTree>
    <p:extLst>
      <p:ext uri="{BB962C8B-B14F-4D97-AF65-F5344CB8AC3E}">
        <p14:creationId xmlns:p14="http://schemas.microsoft.com/office/powerpoint/2010/main" val="3831606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530CA71-9A9C-0849-A03A-5FD9632518A3}" type="slidenum">
              <a:rPr lang="en-US" smtClean="0"/>
              <a:t>11</a:t>
            </a:fld>
            <a:endParaRPr lang="en-US"/>
          </a:p>
        </p:txBody>
      </p:sp>
    </p:spTree>
    <p:extLst>
      <p:ext uri="{BB962C8B-B14F-4D97-AF65-F5344CB8AC3E}">
        <p14:creationId xmlns:p14="http://schemas.microsoft.com/office/powerpoint/2010/main" val="65655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FD741-3005-DD47-A6B9-74A040E831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E83827F-9608-614A-A8E0-44D5861FD0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D035238-5227-444F-AA3B-13DCABB8C8C4}"/>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5" name="Footer Placeholder 4">
            <a:extLst>
              <a:ext uri="{FF2B5EF4-FFF2-40B4-BE49-F238E27FC236}">
                <a16:creationId xmlns:a16="http://schemas.microsoft.com/office/drawing/2014/main" id="{FCEA6793-E897-9F4A-A5CB-B009D81FB4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A81B98-CD1D-C343-B3A4-91192553491C}"/>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2838148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2719B-AFD7-8643-9E78-F91714C56A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216C67-2479-264B-BD5C-14BD56F4B2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FEBC35-A8EA-3E44-8B26-4C7D808F27FD}"/>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5" name="Footer Placeholder 4">
            <a:extLst>
              <a:ext uri="{FF2B5EF4-FFF2-40B4-BE49-F238E27FC236}">
                <a16:creationId xmlns:a16="http://schemas.microsoft.com/office/drawing/2014/main" id="{1B1C0325-DADA-F543-AEBB-5305635F5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BC05ED-ECED-3C4F-A0DE-77CA5E5DEF4F}"/>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1676493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423902-55E3-4240-8B81-1E042BF25E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3B7E36-579D-8F49-9614-E289507121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6E6647-395A-6844-8D2D-FC209440B049}"/>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5" name="Footer Placeholder 4">
            <a:extLst>
              <a:ext uri="{FF2B5EF4-FFF2-40B4-BE49-F238E27FC236}">
                <a16:creationId xmlns:a16="http://schemas.microsoft.com/office/drawing/2014/main" id="{B176C358-0410-5945-9E21-180A91E857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30A175-FF88-5B41-952D-A23570B3E2BC}"/>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302975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85087-6E09-7D4F-B64E-53D67E361F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74F6AB-114B-7B49-BD71-A9F774ADA2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749B67-6B24-724C-B8D9-7A71CD9C74CD}"/>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5" name="Footer Placeholder 4">
            <a:extLst>
              <a:ext uri="{FF2B5EF4-FFF2-40B4-BE49-F238E27FC236}">
                <a16:creationId xmlns:a16="http://schemas.microsoft.com/office/drawing/2014/main" id="{10DDDC79-0E1F-2342-A180-C77D06710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C8DD44-0F5E-FA47-BA55-36CB80DC90E2}"/>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393344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3E37F-E07C-F844-BD3F-130C8C677D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B730D0-7658-F340-AF6D-82A565FD7B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899CCB-9F11-B645-A938-7F2B5D55CD7B}"/>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5" name="Footer Placeholder 4">
            <a:extLst>
              <a:ext uri="{FF2B5EF4-FFF2-40B4-BE49-F238E27FC236}">
                <a16:creationId xmlns:a16="http://schemas.microsoft.com/office/drawing/2014/main" id="{2FF43435-5856-A346-862A-F326794882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F11956-1C91-074A-8286-56F2E5F0C60C}"/>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3449157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BC7F2-8EC8-EF4A-B3CF-1EF698F297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44B320-7A79-494E-9DE0-EDA61CCDFB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84083A4-5F63-554D-92A1-74F03C4E2A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8450D50-6FD3-8248-A033-EBE19FB7DB1F}"/>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6" name="Footer Placeholder 5">
            <a:extLst>
              <a:ext uri="{FF2B5EF4-FFF2-40B4-BE49-F238E27FC236}">
                <a16:creationId xmlns:a16="http://schemas.microsoft.com/office/drawing/2014/main" id="{53C4E562-41A0-5044-A436-E838D492A4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B8A51F-F2F2-F94A-9E49-BA67C548208B}"/>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3663104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45323-1CC7-A843-8924-A260B0504B2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613F9B-16AD-8E47-A4DF-086A6721DD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624AD1-CF88-134A-B76F-9A7ADEE67E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EA2CF21-0453-F448-BC5F-D399A46ADD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F55135-DC01-9B4F-B20D-8A00FE9AFD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4C36A-39D2-3447-B8FA-A25F397EF782}"/>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8" name="Footer Placeholder 7">
            <a:extLst>
              <a:ext uri="{FF2B5EF4-FFF2-40B4-BE49-F238E27FC236}">
                <a16:creationId xmlns:a16="http://schemas.microsoft.com/office/drawing/2014/main" id="{212095B9-545B-AA49-BFB4-51D6B9A285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1A6393-924D-E141-BB1D-882798905973}"/>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118983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5BABC-9E24-434E-9611-6E2654DD1A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F85B88-0C06-A943-B1E7-4C75F59CDC3C}"/>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4" name="Footer Placeholder 3">
            <a:extLst>
              <a:ext uri="{FF2B5EF4-FFF2-40B4-BE49-F238E27FC236}">
                <a16:creationId xmlns:a16="http://schemas.microsoft.com/office/drawing/2014/main" id="{D5B36ECF-E19F-1940-9708-8414C3F852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1768061-89F3-8B46-B941-35C56F3C991C}"/>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1772570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22C011-DB2D-5F46-BFD8-9FA9A9D52FB9}"/>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3" name="Footer Placeholder 2">
            <a:extLst>
              <a:ext uri="{FF2B5EF4-FFF2-40B4-BE49-F238E27FC236}">
                <a16:creationId xmlns:a16="http://schemas.microsoft.com/office/drawing/2014/main" id="{A694034C-E5F9-C047-B4E0-C6BD825D4E7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DB720B-42F0-2949-976A-73AEB6DA2D28}"/>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1775621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F7303-2F02-834C-BAAF-F1CD82989C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D1D112-28D8-2948-8169-99A1D7BD87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E94E5-FB26-CF4B-A568-1A737B494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35F82E-F261-C141-AC7F-DBAA8B8DA662}"/>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6" name="Footer Placeholder 5">
            <a:extLst>
              <a:ext uri="{FF2B5EF4-FFF2-40B4-BE49-F238E27FC236}">
                <a16:creationId xmlns:a16="http://schemas.microsoft.com/office/drawing/2014/main" id="{8D46BCC4-B5A7-C34F-84A5-B9ED5AEC97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001720-C661-EC46-AA10-A402B2CFDB72}"/>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3772408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A5CC4-D11E-3148-8736-9EFEE1193D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2B0F90-775A-7A47-AC08-F3A854E946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06712E-9C5A-824F-8BCB-5B05316E63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23EDF8-EC56-DD4F-BE17-DC8C1FF21C9E}"/>
              </a:ext>
            </a:extLst>
          </p:cNvPr>
          <p:cNvSpPr>
            <a:spLocks noGrp="1"/>
          </p:cNvSpPr>
          <p:nvPr>
            <p:ph type="dt" sz="half" idx="10"/>
          </p:nvPr>
        </p:nvSpPr>
        <p:spPr/>
        <p:txBody>
          <a:bodyPr/>
          <a:lstStyle/>
          <a:p>
            <a:fld id="{50B6C817-5DA0-8C48-9FE3-A3713B71D01D}" type="datetimeFigureOut">
              <a:rPr lang="en-US" smtClean="0"/>
              <a:t>11/10/2022</a:t>
            </a:fld>
            <a:endParaRPr lang="en-US"/>
          </a:p>
        </p:txBody>
      </p:sp>
      <p:sp>
        <p:nvSpPr>
          <p:cNvPr id="6" name="Footer Placeholder 5">
            <a:extLst>
              <a:ext uri="{FF2B5EF4-FFF2-40B4-BE49-F238E27FC236}">
                <a16:creationId xmlns:a16="http://schemas.microsoft.com/office/drawing/2014/main" id="{70CB7756-4DED-9C49-B4FF-71B7957662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D5F916-0E07-A041-9C3B-A2EE9F198B78}"/>
              </a:ext>
            </a:extLst>
          </p:cNvPr>
          <p:cNvSpPr>
            <a:spLocks noGrp="1"/>
          </p:cNvSpPr>
          <p:nvPr>
            <p:ph type="sldNum" sz="quarter" idx="12"/>
          </p:nvPr>
        </p:nvSpPr>
        <p:spPr/>
        <p:txBody>
          <a:bodyPr/>
          <a:lstStyle/>
          <a:p>
            <a:fld id="{80013004-163B-A44A-A0F7-B6C6AE6FE4C0}" type="slidenum">
              <a:rPr lang="en-US" smtClean="0"/>
              <a:t>‹#›</a:t>
            </a:fld>
            <a:endParaRPr lang="en-US"/>
          </a:p>
        </p:txBody>
      </p:sp>
    </p:spTree>
    <p:extLst>
      <p:ext uri="{BB962C8B-B14F-4D97-AF65-F5344CB8AC3E}">
        <p14:creationId xmlns:p14="http://schemas.microsoft.com/office/powerpoint/2010/main" val="3561888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D4143E-EA0C-4845-AB1F-03D280477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F7B5CA-897C-B142-A660-2667688F8E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2A9DA6-C987-924C-BF51-3E73CA0BC3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6C817-5DA0-8C48-9FE3-A3713B71D01D}" type="datetimeFigureOut">
              <a:rPr lang="en-US" smtClean="0"/>
              <a:t>11/10/2022</a:t>
            </a:fld>
            <a:endParaRPr lang="en-US"/>
          </a:p>
        </p:txBody>
      </p:sp>
      <p:sp>
        <p:nvSpPr>
          <p:cNvPr id="5" name="Footer Placeholder 4">
            <a:extLst>
              <a:ext uri="{FF2B5EF4-FFF2-40B4-BE49-F238E27FC236}">
                <a16:creationId xmlns:a16="http://schemas.microsoft.com/office/drawing/2014/main" id="{E1A3661D-6E53-A646-970A-1C824666A5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47EE08-BCE4-F944-A72A-B60565EAE3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13004-163B-A44A-A0F7-B6C6AE6FE4C0}" type="slidenum">
              <a:rPr lang="en-US" smtClean="0"/>
              <a:t>‹#›</a:t>
            </a:fld>
            <a:endParaRPr lang="en-US"/>
          </a:p>
        </p:txBody>
      </p:sp>
    </p:spTree>
    <p:extLst>
      <p:ext uri="{BB962C8B-B14F-4D97-AF65-F5344CB8AC3E}">
        <p14:creationId xmlns:p14="http://schemas.microsoft.com/office/powerpoint/2010/main" val="2700981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worm@m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59F3E-4087-EA4F-ADB3-85B2732AF383}"/>
              </a:ext>
            </a:extLst>
          </p:cNvPr>
          <p:cNvSpPr>
            <a:spLocks noGrp="1"/>
          </p:cNvSpPr>
          <p:nvPr>
            <p:ph type="ctrTitle"/>
          </p:nvPr>
        </p:nvSpPr>
        <p:spPr/>
        <p:txBody>
          <a:bodyPr>
            <a:normAutofit/>
          </a:bodyPr>
          <a:lstStyle/>
          <a:p>
            <a:r>
              <a:rPr lang="en-US" dirty="0"/>
              <a:t>NSSAR Chapter Registrar &amp; Genealogist Training</a:t>
            </a:r>
          </a:p>
        </p:txBody>
      </p:sp>
      <p:sp>
        <p:nvSpPr>
          <p:cNvPr id="3" name="Subtitle 2">
            <a:extLst>
              <a:ext uri="{FF2B5EF4-FFF2-40B4-BE49-F238E27FC236}">
                <a16:creationId xmlns:a16="http://schemas.microsoft.com/office/drawing/2014/main" id="{E7F9104E-4A8B-0449-B89E-F9979774CA01}"/>
              </a:ext>
            </a:extLst>
          </p:cNvPr>
          <p:cNvSpPr>
            <a:spLocks noGrp="1"/>
          </p:cNvSpPr>
          <p:nvPr>
            <p:ph type="subTitle" idx="1"/>
          </p:nvPr>
        </p:nvSpPr>
        <p:spPr/>
        <p:txBody>
          <a:bodyPr/>
          <a:lstStyle/>
          <a:p>
            <a:r>
              <a:rPr lang="en-US" dirty="0"/>
              <a:t>Seminar 4</a:t>
            </a:r>
          </a:p>
          <a:p>
            <a:r>
              <a:rPr lang="en-US" dirty="0"/>
              <a:t>Genealogy Research Best Practices</a:t>
            </a:r>
          </a:p>
          <a:p>
            <a:r>
              <a:rPr lang="en-US" sz="2400" dirty="0"/>
              <a:t>Dennis VanWormer – </a:t>
            </a:r>
            <a:r>
              <a:rPr lang="en-US" sz="2400" dirty="0">
                <a:hlinkClick r:id="rId3"/>
              </a:rPr>
              <a:t>paworm@me.com</a:t>
            </a:r>
            <a:r>
              <a:rPr lang="en-US" sz="2400" dirty="0"/>
              <a:t> / (810) 292-7778 </a:t>
            </a:r>
          </a:p>
          <a:p>
            <a:endParaRPr lang="en-US" dirty="0"/>
          </a:p>
          <a:p>
            <a:endParaRPr lang="en-US" dirty="0"/>
          </a:p>
        </p:txBody>
      </p:sp>
    </p:spTree>
    <p:extLst>
      <p:ext uri="{BB962C8B-B14F-4D97-AF65-F5344CB8AC3E}">
        <p14:creationId xmlns:p14="http://schemas.microsoft.com/office/powerpoint/2010/main" val="1033627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495E3-0174-1E4B-AEF0-8F9680CCBFDC}"/>
              </a:ext>
            </a:extLst>
          </p:cNvPr>
          <p:cNvSpPr>
            <a:spLocks noGrp="1"/>
          </p:cNvSpPr>
          <p:nvPr>
            <p:ph type="title"/>
          </p:nvPr>
        </p:nvSpPr>
        <p:spPr/>
        <p:txBody>
          <a:bodyPr/>
          <a:lstStyle/>
          <a:p>
            <a:pPr algn="ctr"/>
            <a:r>
              <a:rPr lang="en-US" b="1" dirty="0"/>
              <a:t>Additional Resources</a:t>
            </a:r>
          </a:p>
        </p:txBody>
      </p:sp>
      <p:sp>
        <p:nvSpPr>
          <p:cNvPr id="3" name="Content Placeholder 2">
            <a:extLst>
              <a:ext uri="{FF2B5EF4-FFF2-40B4-BE49-F238E27FC236}">
                <a16:creationId xmlns:a16="http://schemas.microsoft.com/office/drawing/2014/main" id="{9721607B-3179-594A-BBD1-7488A2F092DD}"/>
              </a:ext>
            </a:extLst>
          </p:cNvPr>
          <p:cNvSpPr>
            <a:spLocks noGrp="1"/>
          </p:cNvSpPr>
          <p:nvPr>
            <p:ph idx="1"/>
          </p:nvPr>
        </p:nvSpPr>
        <p:spPr/>
        <p:txBody>
          <a:bodyPr>
            <a:normAutofit fontScale="70000" lnSpcReduction="20000"/>
          </a:bodyPr>
          <a:lstStyle/>
          <a:p>
            <a:r>
              <a:rPr lang="en-US" sz="3100" b="1" dirty="0"/>
              <a:t>Fold3.com </a:t>
            </a:r>
            <a:r>
              <a:rPr lang="en-US" sz="3100" dirty="0"/>
              <a:t>- paid subscription for military records</a:t>
            </a:r>
          </a:p>
          <a:p>
            <a:r>
              <a:rPr lang="en-US" sz="3100" b="1" dirty="0" err="1"/>
              <a:t>Newspapers.com</a:t>
            </a:r>
            <a:r>
              <a:rPr lang="en-US" sz="3100" dirty="0"/>
              <a:t> - paid subscription of old newspapers</a:t>
            </a:r>
          </a:p>
          <a:p>
            <a:pPr lvl="1"/>
            <a:r>
              <a:rPr lang="en-US" sz="3100" dirty="0"/>
              <a:t>Sometimes available for free (such as on holidays)</a:t>
            </a:r>
          </a:p>
          <a:p>
            <a:pPr lvl="1"/>
            <a:r>
              <a:rPr lang="en-US" sz="3100" dirty="0"/>
              <a:t>Very useful for obituaries</a:t>
            </a:r>
          </a:p>
          <a:p>
            <a:pPr lvl="1"/>
            <a:r>
              <a:rPr lang="en-US" sz="3100" dirty="0"/>
              <a:t>Excellent method for providing citations</a:t>
            </a:r>
          </a:p>
          <a:p>
            <a:r>
              <a:rPr lang="en-US" sz="3100" b="1" dirty="0" err="1"/>
              <a:t>ChroniclingAmerica.loc.gov</a:t>
            </a:r>
            <a:r>
              <a:rPr lang="en-US" sz="3100" b="1" dirty="0"/>
              <a:t> </a:t>
            </a:r>
            <a:r>
              <a:rPr lang="en-US" sz="3100" dirty="0"/>
              <a:t>– free database of historic American newspapers from Library of Congress</a:t>
            </a:r>
          </a:p>
          <a:p>
            <a:r>
              <a:rPr lang="en-US" sz="3100" b="1" dirty="0" err="1"/>
              <a:t>GenealogyBank.com</a:t>
            </a:r>
            <a:r>
              <a:rPr lang="en-US" sz="3100" b="1" dirty="0"/>
              <a:t> </a:t>
            </a:r>
            <a:r>
              <a:rPr lang="en-US" sz="3100" dirty="0"/>
              <a:t>– paid subscription</a:t>
            </a:r>
          </a:p>
          <a:p>
            <a:pPr lvl="1"/>
            <a:r>
              <a:rPr lang="en-US" sz="3100" dirty="0"/>
              <a:t>American newspapers, obituaries, birth &amp; marriage notices, </a:t>
            </a:r>
            <a:r>
              <a:rPr lang="en-US" sz="3100" dirty="0" err="1"/>
              <a:t>etc</a:t>
            </a:r>
            <a:endParaRPr lang="en-US" sz="3100" dirty="0"/>
          </a:p>
          <a:p>
            <a:r>
              <a:rPr lang="en-US" sz="3100" b="1" dirty="0" err="1"/>
              <a:t>AmericanAncestors.org</a:t>
            </a:r>
            <a:r>
              <a:rPr lang="en-US" sz="3100" b="1" dirty="0"/>
              <a:t> </a:t>
            </a:r>
            <a:r>
              <a:rPr lang="en-US" sz="3100" dirty="0"/>
              <a:t>– paid subscription</a:t>
            </a:r>
          </a:p>
          <a:p>
            <a:pPr lvl="1"/>
            <a:r>
              <a:rPr lang="en-US" sz="3100" dirty="0"/>
              <a:t>Sponsored by New England Historic Genealogical Society</a:t>
            </a:r>
          </a:p>
          <a:p>
            <a:r>
              <a:rPr lang="en-US" sz="3100" dirty="0"/>
              <a:t>NARA (</a:t>
            </a:r>
            <a:r>
              <a:rPr lang="en-US" sz="3100" b="1" dirty="0" err="1"/>
              <a:t>archives.gov</a:t>
            </a:r>
            <a:r>
              <a:rPr lang="en-US" sz="3100" dirty="0"/>
              <a:t>) – free database of government records, including military records</a:t>
            </a:r>
          </a:p>
          <a:p>
            <a:r>
              <a:rPr lang="en-US" sz="3100" b="1" dirty="0" err="1"/>
              <a:t>Revwarapps.org</a:t>
            </a:r>
            <a:r>
              <a:rPr lang="en-US" sz="3100" b="1" dirty="0"/>
              <a:t> </a:t>
            </a:r>
            <a:r>
              <a:rPr lang="en-US" sz="3100" dirty="0"/>
              <a:t>– pension statements and rosters from southern campaigns</a:t>
            </a:r>
          </a:p>
        </p:txBody>
      </p:sp>
    </p:spTree>
    <p:extLst>
      <p:ext uri="{BB962C8B-B14F-4D97-AF65-F5344CB8AC3E}">
        <p14:creationId xmlns:p14="http://schemas.microsoft.com/office/powerpoint/2010/main" val="1379796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6ABD7-43CE-DA43-95B2-9A13C88D47D4}"/>
              </a:ext>
            </a:extLst>
          </p:cNvPr>
          <p:cNvSpPr>
            <a:spLocks noGrp="1"/>
          </p:cNvSpPr>
          <p:nvPr>
            <p:ph type="title"/>
          </p:nvPr>
        </p:nvSpPr>
        <p:spPr/>
        <p:txBody>
          <a:bodyPr/>
          <a:lstStyle/>
          <a:p>
            <a:pPr algn="ctr"/>
            <a:r>
              <a:rPr lang="en-US" b="1" dirty="0"/>
              <a:t>Even More Resources!</a:t>
            </a:r>
            <a:endParaRPr lang="en-US" dirty="0"/>
          </a:p>
        </p:txBody>
      </p:sp>
      <p:sp>
        <p:nvSpPr>
          <p:cNvPr id="3" name="Content Placeholder 2">
            <a:extLst>
              <a:ext uri="{FF2B5EF4-FFF2-40B4-BE49-F238E27FC236}">
                <a16:creationId xmlns:a16="http://schemas.microsoft.com/office/drawing/2014/main" id="{5F0DED9E-E640-764D-BE40-FFBFD4D852DF}"/>
              </a:ext>
            </a:extLst>
          </p:cNvPr>
          <p:cNvSpPr>
            <a:spLocks noGrp="1"/>
          </p:cNvSpPr>
          <p:nvPr>
            <p:ph idx="1"/>
          </p:nvPr>
        </p:nvSpPr>
        <p:spPr/>
        <p:txBody>
          <a:bodyPr/>
          <a:lstStyle/>
          <a:p>
            <a:r>
              <a:rPr lang="en-US" b="1" dirty="0" err="1"/>
              <a:t>WorldCat.org</a:t>
            </a:r>
            <a:r>
              <a:rPr lang="en-US" b="1" dirty="0"/>
              <a:t> </a:t>
            </a:r>
            <a:r>
              <a:rPr lang="en-US" dirty="0"/>
              <a:t>– </a:t>
            </a:r>
            <a:r>
              <a:rPr lang="en-US" sz="2400" dirty="0"/>
              <a:t>find books &amp; other items plus which library has the</a:t>
            </a:r>
            <a:r>
              <a:rPr lang="en-US" dirty="0"/>
              <a:t>m</a:t>
            </a:r>
          </a:p>
          <a:p>
            <a:r>
              <a:rPr lang="en-US" b="1" dirty="0" err="1"/>
              <a:t>Archives.org</a:t>
            </a:r>
            <a:r>
              <a:rPr lang="en-US" b="1" dirty="0"/>
              <a:t> </a:t>
            </a:r>
            <a:r>
              <a:rPr lang="en-US" dirty="0"/>
              <a:t>– </a:t>
            </a:r>
            <a:r>
              <a:rPr lang="en-US" sz="2400" dirty="0"/>
              <a:t>find historical records, genealogy archives, book archives, &amp; free rap music!  </a:t>
            </a:r>
            <a:r>
              <a:rPr lang="en-US" sz="2400" i="1" dirty="0">
                <a:solidFill>
                  <a:srgbClr val="FF0000"/>
                </a:solidFill>
              </a:rPr>
              <a:t>(That’s what it claims!)</a:t>
            </a:r>
          </a:p>
          <a:p>
            <a:r>
              <a:rPr lang="en-US" dirty="0"/>
              <a:t>Michigan Electronic Library (</a:t>
            </a:r>
            <a:r>
              <a:rPr lang="en-US" b="1" dirty="0" err="1"/>
              <a:t>mel.org</a:t>
            </a:r>
            <a:r>
              <a:rPr lang="en-US" dirty="0"/>
              <a:t>) – </a:t>
            </a:r>
            <a:r>
              <a:rPr lang="en-US" sz="2400" dirty="0"/>
              <a:t>sponsored by Library of Michigan</a:t>
            </a:r>
          </a:p>
          <a:p>
            <a:r>
              <a:rPr lang="en-US" dirty="0" err="1"/>
              <a:t>GenWeb</a:t>
            </a:r>
            <a:r>
              <a:rPr lang="en-US" dirty="0"/>
              <a:t> (</a:t>
            </a:r>
            <a:r>
              <a:rPr lang="en-US" b="1" dirty="0" err="1"/>
              <a:t>usgenweb.org</a:t>
            </a:r>
            <a:r>
              <a:rPr lang="en-US" dirty="0"/>
              <a:t>) – </a:t>
            </a:r>
            <a:r>
              <a:rPr lang="en-US" sz="2400" dirty="0"/>
              <a:t>free genealogy websites around America</a:t>
            </a:r>
          </a:p>
          <a:p>
            <a:r>
              <a:rPr lang="en-US" b="1" dirty="0" err="1"/>
              <a:t>GenealogyTrails.org</a:t>
            </a:r>
            <a:r>
              <a:rPr lang="en-US" b="1" dirty="0"/>
              <a:t> </a:t>
            </a:r>
            <a:r>
              <a:rPr lang="en-US" dirty="0"/>
              <a:t>– </a:t>
            </a:r>
            <a:r>
              <a:rPr lang="en-US" sz="2400" dirty="0"/>
              <a:t>hosts county websites + has data on main site</a:t>
            </a:r>
          </a:p>
          <a:p>
            <a:r>
              <a:rPr lang="en-US" b="1" dirty="0"/>
              <a:t>Draper Manuscript Collection </a:t>
            </a:r>
            <a:r>
              <a:rPr lang="en-US" dirty="0"/>
              <a:t>– </a:t>
            </a:r>
            <a:r>
              <a:rPr lang="en-US" sz="2400" dirty="0"/>
              <a:t>extensive set of historic material covering old Northwest &amp; Southwest Territories from 1740s to 1830.  Use FamilySearch Catalog, </a:t>
            </a:r>
            <a:r>
              <a:rPr lang="en-US" sz="2400" dirty="0" err="1"/>
              <a:t>WorldCat</a:t>
            </a:r>
            <a:r>
              <a:rPr lang="en-US" sz="2400" dirty="0"/>
              <a:t>, others to find information</a:t>
            </a:r>
          </a:p>
        </p:txBody>
      </p:sp>
    </p:spTree>
    <p:extLst>
      <p:ext uri="{BB962C8B-B14F-4D97-AF65-F5344CB8AC3E}">
        <p14:creationId xmlns:p14="http://schemas.microsoft.com/office/powerpoint/2010/main" val="3405342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78283-D604-C244-9788-4541865D5966}"/>
              </a:ext>
            </a:extLst>
          </p:cNvPr>
          <p:cNvSpPr>
            <a:spLocks noGrp="1"/>
          </p:cNvSpPr>
          <p:nvPr>
            <p:ph type="title"/>
          </p:nvPr>
        </p:nvSpPr>
        <p:spPr/>
        <p:txBody>
          <a:bodyPr/>
          <a:lstStyle/>
          <a:p>
            <a:pPr algn="ctr"/>
            <a:r>
              <a:rPr lang="en-US" b="1" dirty="0"/>
              <a:t>Find a Grave</a:t>
            </a:r>
          </a:p>
        </p:txBody>
      </p:sp>
      <p:sp>
        <p:nvSpPr>
          <p:cNvPr id="3" name="Content Placeholder 2">
            <a:extLst>
              <a:ext uri="{FF2B5EF4-FFF2-40B4-BE49-F238E27FC236}">
                <a16:creationId xmlns:a16="http://schemas.microsoft.com/office/drawing/2014/main" id="{A91AA344-E11E-D34A-8AF1-29EF76CCABBA}"/>
              </a:ext>
            </a:extLst>
          </p:cNvPr>
          <p:cNvSpPr>
            <a:spLocks noGrp="1"/>
          </p:cNvSpPr>
          <p:nvPr>
            <p:ph idx="1"/>
          </p:nvPr>
        </p:nvSpPr>
        <p:spPr/>
        <p:txBody>
          <a:bodyPr>
            <a:normAutofit fontScale="92500" lnSpcReduction="10000"/>
          </a:bodyPr>
          <a:lstStyle/>
          <a:p>
            <a:r>
              <a:rPr lang="en-US" b="1" dirty="0" err="1"/>
              <a:t>FindaGrave.com</a:t>
            </a:r>
            <a:r>
              <a:rPr lang="en-US" b="1" dirty="0"/>
              <a:t> </a:t>
            </a:r>
            <a:r>
              <a:rPr lang="en-US" dirty="0"/>
              <a:t>– </a:t>
            </a:r>
            <a:r>
              <a:rPr lang="en-US" dirty="0">
                <a:solidFill>
                  <a:srgbClr val="FF0000"/>
                </a:solidFill>
              </a:rPr>
              <a:t>Free</a:t>
            </a:r>
          </a:p>
          <a:p>
            <a:r>
              <a:rPr lang="en-US" dirty="0"/>
              <a:t>GCP 5.4000 Admissible Evidence for Proof of Lineage. (actual policy)</a:t>
            </a:r>
          </a:p>
          <a:p>
            <a:pPr lvl="1"/>
            <a:r>
              <a:rPr lang="en-US" dirty="0"/>
              <a:t>Copies of inscriptions from tombstones erected in the time period of the death of the ancestor, with a notation of the name and location of the cemetery, shall be accepted as evidence.</a:t>
            </a:r>
          </a:p>
          <a:p>
            <a:pPr lvl="1"/>
            <a:r>
              <a:rPr lang="en-US" dirty="0"/>
              <a:t>Readable photographs are strongly preferred to transcriptions and abstracts.</a:t>
            </a:r>
          </a:p>
          <a:p>
            <a:r>
              <a:rPr lang="en-US" dirty="0"/>
              <a:t>A memorial page sometimes will include the email address of a relative who may be able to provide more information and/or sources</a:t>
            </a:r>
          </a:p>
          <a:p>
            <a:r>
              <a:rPr lang="en-US" dirty="0"/>
              <a:t>Can be used with SAR PRS to follow a lineage “trail” through the family with the memorial pages</a:t>
            </a:r>
          </a:p>
          <a:p>
            <a:r>
              <a:rPr lang="en-US" dirty="0"/>
              <a:t>Cemetery sexton may be another possible source of information</a:t>
            </a:r>
          </a:p>
        </p:txBody>
      </p:sp>
    </p:spTree>
    <p:extLst>
      <p:ext uri="{BB962C8B-B14F-4D97-AF65-F5344CB8AC3E}">
        <p14:creationId xmlns:p14="http://schemas.microsoft.com/office/powerpoint/2010/main" val="66698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0E41-B7CC-D042-AD83-61551573EBC3}"/>
              </a:ext>
            </a:extLst>
          </p:cNvPr>
          <p:cNvSpPr>
            <a:spLocks noGrp="1"/>
          </p:cNvSpPr>
          <p:nvPr>
            <p:ph type="title"/>
          </p:nvPr>
        </p:nvSpPr>
        <p:spPr/>
        <p:txBody>
          <a:bodyPr/>
          <a:lstStyle/>
          <a:p>
            <a:pPr algn="ctr"/>
            <a:r>
              <a:rPr lang="en-US" b="1" dirty="0"/>
              <a:t>Family Bible (and other family sources)</a:t>
            </a:r>
          </a:p>
        </p:txBody>
      </p:sp>
      <p:sp>
        <p:nvSpPr>
          <p:cNvPr id="3" name="Content Placeholder 2">
            <a:extLst>
              <a:ext uri="{FF2B5EF4-FFF2-40B4-BE49-F238E27FC236}">
                <a16:creationId xmlns:a16="http://schemas.microsoft.com/office/drawing/2014/main" id="{8C9AC304-15FD-6541-B216-075594E490C9}"/>
              </a:ext>
            </a:extLst>
          </p:cNvPr>
          <p:cNvSpPr>
            <a:spLocks noGrp="1"/>
          </p:cNvSpPr>
          <p:nvPr>
            <p:ph idx="1"/>
          </p:nvPr>
        </p:nvSpPr>
        <p:spPr>
          <a:xfrm>
            <a:off x="838200" y="1825625"/>
            <a:ext cx="10515600" cy="4667250"/>
          </a:xfrm>
        </p:spPr>
        <p:txBody>
          <a:bodyPr>
            <a:normAutofit fontScale="92500" lnSpcReduction="10000"/>
          </a:bodyPr>
          <a:lstStyle/>
          <a:p>
            <a:r>
              <a:rPr lang="en-US" dirty="0"/>
              <a:t>GCP 5.4000 Admissible Evidence for Proof of Lineage.</a:t>
            </a:r>
          </a:p>
          <a:p>
            <a:pPr lvl="1"/>
            <a:r>
              <a:rPr lang="en-US" sz="2600" dirty="0"/>
              <a:t>Family records, including Bibles and letters containing names, relationships, and dates of births, deaths, and marriages, provided that the author was in a position to have knowledge of the information in question.</a:t>
            </a:r>
          </a:p>
          <a:p>
            <a:pPr lvl="1"/>
            <a:r>
              <a:rPr lang="en-US" sz="2600" dirty="0"/>
              <a:t>Copies of original records provide stronger evidence than transcripts or abstracts.</a:t>
            </a:r>
          </a:p>
          <a:p>
            <a:pPr lvl="1"/>
            <a:r>
              <a:rPr lang="en-US" sz="2600" dirty="0"/>
              <a:t>For records from Bibles or other books, the title page bearing the date of publication should be provided.</a:t>
            </a:r>
          </a:p>
          <a:p>
            <a:pPr lvl="1"/>
            <a:r>
              <a:rPr lang="en-US" sz="2600" dirty="0">
                <a:effectLst/>
              </a:rPr>
              <a:t>All pages of a letter or a record of relationships and dates and places of birth, death, and marriage should be provided, even those which pertain to people not the ancestors of the applicant. If information is available, the applicant should provide evidence and a written analysis as part of the documentation of who wrote the record, when it was written, and the provenance of the original record.</a:t>
            </a:r>
          </a:p>
          <a:p>
            <a:pPr lvl="1"/>
            <a:endParaRPr lang="en-US" sz="2600" dirty="0"/>
          </a:p>
          <a:p>
            <a:endParaRPr lang="en-US" dirty="0"/>
          </a:p>
          <a:p>
            <a:pPr marL="0" indent="0">
              <a:buNone/>
            </a:pPr>
            <a:endParaRPr lang="en-US" dirty="0"/>
          </a:p>
        </p:txBody>
      </p:sp>
    </p:spTree>
    <p:extLst>
      <p:ext uri="{BB962C8B-B14F-4D97-AF65-F5344CB8AC3E}">
        <p14:creationId xmlns:p14="http://schemas.microsoft.com/office/powerpoint/2010/main" val="7102726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ED54D-E19D-DC48-87A8-2B8A4A0626B2}"/>
              </a:ext>
            </a:extLst>
          </p:cNvPr>
          <p:cNvSpPr>
            <a:spLocks noGrp="1"/>
          </p:cNvSpPr>
          <p:nvPr>
            <p:ph type="title"/>
          </p:nvPr>
        </p:nvSpPr>
        <p:spPr/>
        <p:txBody>
          <a:bodyPr/>
          <a:lstStyle/>
          <a:p>
            <a:pPr algn="ctr"/>
            <a:r>
              <a:rPr lang="en-US" b="1" dirty="0"/>
              <a:t>Local Church and Governmental Records</a:t>
            </a:r>
          </a:p>
        </p:txBody>
      </p:sp>
      <p:sp>
        <p:nvSpPr>
          <p:cNvPr id="3" name="Content Placeholder 2">
            <a:extLst>
              <a:ext uri="{FF2B5EF4-FFF2-40B4-BE49-F238E27FC236}">
                <a16:creationId xmlns:a16="http://schemas.microsoft.com/office/drawing/2014/main" id="{97B722B2-ABF0-8C4D-9B77-E7F435A616C2}"/>
              </a:ext>
            </a:extLst>
          </p:cNvPr>
          <p:cNvSpPr>
            <a:spLocks noGrp="1"/>
          </p:cNvSpPr>
          <p:nvPr>
            <p:ph idx="1"/>
          </p:nvPr>
        </p:nvSpPr>
        <p:spPr/>
        <p:txBody>
          <a:bodyPr/>
          <a:lstStyle/>
          <a:p>
            <a:r>
              <a:rPr lang="en-US" dirty="0"/>
              <a:t>GCP 5.4000 Admissible Evidence for Proof of Lineage.</a:t>
            </a:r>
          </a:p>
          <a:p>
            <a:pPr lvl="1"/>
            <a:r>
              <a:rPr lang="en-US" dirty="0"/>
              <a:t>Government records, such as vital records, probate records, land records, and  sworn testimony.</a:t>
            </a:r>
          </a:p>
          <a:p>
            <a:pPr lvl="1"/>
            <a:r>
              <a:rPr lang="en-US" dirty="0"/>
              <a:t>Church records, including birth, baptism, death, marriage, and burial records. Pages that identify the clergy officiating at or recording the event should be included.</a:t>
            </a:r>
          </a:p>
          <a:p>
            <a:pPr lvl="1"/>
            <a:r>
              <a:rPr lang="en-US" dirty="0"/>
              <a:t>Other institutional records, such as records of hospitals, funeral homes, cemeteries, and other institutions contemporary with the event.</a:t>
            </a:r>
          </a:p>
          <a:p>
            <a:pPr lvl="1"/>
            <a:endParaRPr lang="en-US" dirty="0"/>
          </a:p>
        </p:txBody>
      </p:sp>
    </p:spTree>
    <p:extLst>
      <p:ext uri="{BB962C8B-B14F-4D97-AF65-F5344CB8AC3E}">
        <p14:creationId xmlns:p14="http://schemas.microsoft.com/office/powerpoint/2010/main" val="76987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594A5-D9FA-6663-51BA-1BD3CF72B279}"/>
              </a:ext>
            </a:extLst>
          </p:cNvPr>
          <p:cNvSpPr>
            <a:spLocks noGrp="1"/>
          </p:cNvSpPr>
          <p:nvPr>
            <p:ph type="title"/>
          </p:nvPr>
        </p:nvSpPr>
        <p:spPr/>
        <p:txBody>
          <a:bodyPr/>
          <a:lstStyle/>
          <a:p>
            <a:pPr algn="ctr"/>
            <a:r>
              <a:rPr lang="en-US" b="1" dirty="0"/>
              <a:t>Newspaper Accounts &amp; Affidavits</a:t>
            </a:r>
          </a:p>
        </p:txBody>
      </p:sp>
      <p:sp>
        <p:nvSpPr>
          <p:cNvPr id="3" name="Content Placeholder 2">
            <a:extLst>
              <a:ext uri="{FF2B5EF4-FFF2-40B4-BE49-F238E27FC236}">
                <a16:creationId xmlns:a16="http://schemas.microsoft.com/office/drawing/2014/main" id="{7C110E6E-9BCA-7E50-E046-E08C0C04C249}"/>
              </a:ext>
            </a:extLst>
          </p:cNvPr>
          <p:cNvSpPr>
            <a:spLocks noGrp="1"/>
          </p:cNvSpPr>
          <p:nvPr>
            <p:ph idx="1"/>
          </p:nvPr>
        </p:nvSpPr>
        <p:spPr/>
        <p:txBody>
          <a:bodyPr>
            <a:normAutofit/>
          </a:bodyPr>
          <a:lstStyle/>
          <a:p>
            <a:r>
              <a:rPr lang="en-US" dirty="0"/>
              <a:t>GCP 5.4000 Admissible Evidence for Proof of Lineage.</a:t>
            </a:r>
          </a:p>
          <a:p>
            <a:pPr lvl="1"/>
            <a:r>
              <a:rPr lang="en-US" b="1" dirty="0">
                <a:effectLst/>
                <a:latin typeface="Helvetica" pitchFamily="2" charset="0"/>
              </a:rPr>
              <a:t>Newspaper accounts</a:t>
            </a:r>
            <a:r>
              <a:rPr lang="en-US" dirty="0">
                <a:effectLst/>
                <a:latin typeface="Helvetica" pitchFamily="2" charset="0"/>
              </a:rPr>
              <a:t> that are contemporary with persons, relationships, and events reported, including obituaries, wedding announcements, birth notices, and articles that are derived from personal knowledge or admissible sources can be determined. The name, location, and date of the newspaper must be provided, preferably with a copy of a page bearing that information in addition to a copy of the page bearing the pertinent information.</a:t>
            </a:r>
          </a:p>
          <a:p>
            <a:pPr lvl="1"/>
            <a:r>
              <a:rPr lang="en-US" b="1" dirty="0">
                <a:effectLst/>
                <a:latin typeface="Helvetica" pitchFamily="2" charset="0"/>
              </a:rPr>
              <a:t>Affidavits</a:t>
            </a:r>
            <a:r>
              <a:rPr lang="en-US" dirty="0">
                <a:effectLst/>
                <a:latin typeface="Helvetica" pitchFamily="2" charset="0"/>
              </a:rPr>
              <a:t> of people having personal knowledge of relationships or dates and places of birth, death, and marriage, or which provide such information and identify the sources who had such personal knowledge. </a:t>
            </a:r>
            <a:r>
              <a:rPr lang="en-US" sz="2000" dirty="0">
                <a:effectLst/>
                <a:latin typeface="Helvetica" pitchFamily="2" charset="0"/>
              </a:rPr>
              <a:t>(See GCP 5.4000 for additional details.)</a:t>
            </a:r>
          </a:p>
          <a:p>
            <a:pPr lvl="1"/>
            <a:endParaRPr lang="en-US" dirty="0"/>
          </a:p>
        </p:txBody>
      </p:sp>
    </p:spTree>
    <p:extLst>
      <p:ext uri="{BB962C8B-B14F-4D97-AF65-F5344CB8AC3E}">
        <p14:creationId xmlns:p14="http://schemas.microsoft.com/office/powerpoint/2010/main" val="3224298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87CB6-DAD6-FA4E-8613-E621EC466C79}"/>
              </a:ext>
            </a:extLst>
          </p:cNvPr>
          <p:cNvSpPr>
            <a:spLocks noGrp="1"/>
          </p:cNvSpPr>
          <p:nvPr>
            <p:ph type="title"/>
          </p:nvPr>
        </p:nvSpPr>
        <p:spPr/>
        <p:txBody>
          <a:bodyPr/>
          <a:lstStyle/>
          <a:p>
            <a:pPr algn="ctr"/>
            <a:r>
              <a:rPr lang="en-US" b="1" dirty="0"/>
              <a:t>Published Local Histories &amp; Family Genealogies</a:t>
            </a:r>
          </a:p>
        </p:txBody>
      </p:sp>
      <p:sp>
        <p:nvSpPr>
          <p:cNvPr id="3" name="Content Placeholder 2">
            <a:extLst>
              <a:ext uri="{FF2B5EF4-FFF2-40B4-BE49-F238E27FC236}">
                <a16:creationId xmlns:a16="http://schemas.microsoft.com/office/drawing/2014/main" id="{20639C20-C2B9-0945-B30D-52E72E10CCD8}"/>
              </a:ext>
            </a:extLst>
          </p:cNvPr>
          <p:cNvSpPr>
            <a:spLocks noGrp="1"/>
          </p:cNvSpPr>
          <p:nvPr>
            <p:ph idx="1"/>
          </p:nvPr>
        </p:nvSpPr>
        <p:spPr>
          <a:xfrm>
            <a:off x="838200" y="1690688"/>
            <a:ext cx="10515600" cy="4802187"/>
          </a:xfrm>
        </p:spPr>
        <p:txBody>
          <a:bodyPr>
            <a:normAutofit fontScale="92500" lnSpcReduction="20000"/>
          </a:bodyPr>
          <a:lstStyle/>
          <a:p>
            <a:r>
              <a:rPr lang="en-US" dirty="0"/>
              <a:t>GCP 5.4000 Admissible Evidence for Proof of Lineage.</a:t>
            </a:r>
          </a:p>
          <a:p>
            <a:pPr lvl="1"/>
            <a:r>
              <a:rPr lang="en-US" u="sng" dirty="0"/>
              <a:t>Published</a:t>
            </a:r>
            <a:r>
              <a:rPr lang="en-US" dirty="0"/>
              <a:t> books that provide transcripts, abstracts, summaries or quotations of the above </a:t>
            </a:r>
            <a:r>
              <a:rPr lang="en-US" dirty="0">
                <a:solidFill>
                  <a:srgbClr val="FF0000"/>
                </a:solidFill>
              </a:rPr>
              <a:t>(other 5.4000 sections) </a:t>
            </a:r>
            <a:r>
              <a:rPr lang="en-US" dirty="0"/>
              <a:t>records, or information personally known to the author are admissible as evidence.</a:t>
            </a:r>
            <a:r>
              <a:rPr lang="en-US" i="1" dirty="0">
                <a:effectLst/>
              </a:rPr>
              <a:t> </a:t>
            </a:r>
            <a:r>
              <a:rPr lang="en-US" dirty="0">
                <a:effectLst/>
              </a:rPr>
              <a:t>The applicant is to provide a copy of the title page and date of publication, and </a:t>
            </a:r>
            <a:r>
              <a:rPr lang="en-US" u="sng" dirty="0">
                <a:effectLst/>
              </a:rPr>
              <a:t>any pages with pertinent information about sources</a:t>
            </a:r>
            <a:r>
              <a:rPr lang="en-US" dirty="0">
                <a:effectLst/>
              </a:rPr>
              <a:t>, and headings that are relevant to understanding the evidence such as the title of a list that is transcribed.</a:t>
            </a:r>
            <a:endParaRPr lang="en-US" dirty="0"/>
          </a:p>
          <a:p>
            <a:pPr lvl="1"/>
            <a:r>
              <a:rPr lang="en-US" dirty="0"/>
              <a:t>(A)n applicant must submit copies of the source material rather than pages from a book that he or a member of his immediate family authored.</a:t>
            </a:r>
          </a:p>
          <a:p>
            <a:pPr lvl="1"/>
            <a:r>
              <a:rPr lang="en-US" dirty="0"/>
              <a:t>In some cases, some parts of a document may be admissible while other parts are not.</a:t>
            </a:r>
          </a:p>
          <a:p>
            <a:r>
              <a:rPr lang="en-US" dirty="0"/>
              <a:t>GCP 3.5006 Documents Inadmissible in Evidence.</a:t>
            </a:r>
          </a:p>
          <a:p>
            <a:pPr lvl="1"/>
            <a:r>
              <a:rPr lang="en-US" dirty="0"/>
              <a:t>Published accounts, including family histories, local histories, biographical dictionaries, and newspaper articles which are not contemporary with the persons or events being reported, </a:t>
            </a:r>
            <a:r>
              <a:rPr lang="en-US" u="sng" dirty="0"/>
              <a:t>unless sources that are admissible can be determined</a:t>
            </a:r>
            <a:r>
              <a:rPr lang="en-US" dirty="0"/>
              <a:t>. This includes, but is not limited to, accounts that relate family tradition or conclusions without presentation or citation of admissible evidence.</a:t>
            </a:r>
          </a:p>
          <a:p>
            <a:pPr lvl="1"/>
            <a:endParaRPr lang="en-US" dirty="0"/>
          </a:p>
        </p:txBody>
      </p:sp>
    </p:spTree>
    <p:extLst>
      <p:ext uri="{BB962C8B-B14F-4D97-AF65-F5344CB8AC3E}">
        <p14:creationId xmlns:p14="http://schemas.microsoft.com/office/powerpoint/2010/main" val="3077514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28B8F-F4F8-1CAD-FF9D-D799697E1DAC}"/>
              </a:ext>
            </a:extLst>
          </p:cNvPr>
          <p:cNvSpPr>
            <a:spLocks noGrp="1"/>
          </p:cNvSpPr>
          <p:nvPr>
            <p:ph type="title"/>
          </p:nvPr>
        </p:nvSpPr>
        <p:spPr/>
        <p:txBody>
          <a:bodyPr/>
          <a:lstStyle/>
          <a:p>
            <a:pPr algn="ctr"/>
            <a:r>
              <a:rPr lang="en-US" b="1" dirty="0"/>
              <a:t>Inadmissible Documents</a:t>
            </a:r>
            <a:br>
              <a:rPr lang="en-US" dirty="0"/>
            </a:br>
            <a:r>
              <a:rPr lang="en-US" sz="2800" dirty="0"/>
              <a:t>(APG, 30 Sep 2022, pp 19-20)</a:t>
            </a:r>
          </a:p>
        </p:txBody>
      </p:sp>
      <p:sp>
        <p:nvSpPr>
          <p:cNvPr id="3" name="Content Placeholder 2">
            <a:extLst>
              <a:ext uri="{FF2B5EF4-FFF2-40B4-BE49-F238E27FC236}">
                <a16:creationId xmlns:a16="http://schemas.microsoft.com/office/drawing/2014/main" id="{CB116817-E50D-54D4-3722-852C1AB5C1B1}"/>
              </a:ext>
            </a:extLst>
          </p:cNvPr>
          <p:cNvSpPr>
            <a:spLocks noGrp="1"/>
          </p:cNvSpPr>
          <p:nvPr>
            <p:ph idx="1"/>
          </p:nvPr>
        </p:nvSpPr>
        <p:spPr>
          <a:xfrm>
            <a:off x="838200" y="1581665"/>
            <a:ext cx="10515600" cy="4911210"/>
          </a:xfrm>
        </p:spPr>
        <p:txBody>
          <a:bodyPr>
            <a:noAutofit/>
          </a:bodyPr>
          <a:lstStyle/>
          <a:p>
            <a:r>
              <a:rPr lang="en-US" sz="1600" b="1" dirty="0">
                <a:effectLst/>
                <a:latin typeface="Helvetica" pitchFamily="2" charset="0"/>
              </a:rPr>
              <a:t>Un-sourced newspaper articles</a:t>
            </a:r>
            <a:r>
              <a:rPr lang="en-US" sz="1600" dirty="0">
                <a:effectLst/>
                <a:latin typeface="Helvetica" pitchFamily="2" charset="0"/>
              </a:rPr>
              <a:t> are not acceptable proof. However, obituaries and marriage announcements are acceptable.</a:t>
            </a:r>
          </a:p>
          <a:p>
            <a:r>
              <a:rPr lang="en-US" sz="1600" b="1" dirty="0">
                <a:effectLst/>
                <a:latin typeface="Helvetica" pitchFamily="2" charset="0"/>
              </a:rPr>
              <a:t>Published accounts, </a:t>
            </a:r>
            <a:r>
              <a:rPr lang="en-US" sz="1600" dirty="0">
                <a:effectLst/>
                <a:latin typeface="Helvetica" pitchFamily="2" charset="0"/>
              </a:rPr>
              <a:t>including family histories, local histories, biographical dictionaries, and newspaper articles not contemporary to either persons or events reported, </a:t>
            </a:r>
            <a:r>
              <a:rPr lang="en-US" sz="1600" b="1" dirty="0">
                <a:effectLst/>
                <a:latin typeface="Helvetica" pitchFamily="2" charset="0"/>
              </a:rPr>
              <a:t>unless they include acceptable source citations.</a:t>
            </a:r>
          </a:p>
          <a:p>
            <a:r>
              <a:rPr lang="en-US" sz="1600" b="1" dirty="0">
                <a:effectLst/>
                <a:latin typeface="Helvetica" pitchFamily="2" charset="0"/>
              </a:rPr>
              <a:t>Undocumented family trees</a:t>
            </a:r>
            <a:r>
              <a:rPr lang="en-US" sz="1600" dirty="0">
                <a:effectLst/>
                <a:latin typeface="Helvetica" pitchFamily="2" charset="0"/>
              </a:rPr>
              <a:t>, family group sheets or information found on online websites, including GEDCOMs, </a:t>
            </a:r>
            <a:r>
              <a:rPr lang="en-US" sz="1600" dirty="0" err="1">
                <a:effectLst/>
                <a:latin typeface="Helvetica" pitchFamily="2" charset="0"/>
              </a:rPr>
              <a:t>Ancestry.com</a:t>
            </a:r>
            <a:r>
              <a:rPr lang="en-US" sz="1600" dirty="0">
                <a:effectLst/>
                <a:latin typeface="Helvetica" pitchFamily="2" charset="0"/>
              </a:rPr>
              <a:t>, World Family Tree, </a:t>
            </a:r>
            <a:r>
              <a:rPr lang="en-US" sz="1600" dirty="0" err="1">
                <a:effectLst/>
                <a:latin typeface="Helvetica" pitchFamily="2" charset="0"/>
              </a:rPr>
              <a:t>Rootsweb.com</a:t>
            </a:r>
            <a:r>
              <a:rPr lang="en-US" sz="1600" dirty="0">
                <a:effectLst/>
                <a:latin typeface="Helvetica" pitchFamily="2" charset="0"/>
              </a:rPr>
              <a:t>, and similar sites, or from personal online family pages.</a:t>
            </a:r>
          </a:p>
          <a:p>
            <a:r>
              <a:rPr lang="en-US" sz="1600" dirty="0">
                <a:effectLst/>
                <a:latin typeface="Helvetica" pitchFamily="2" charset="0"/>
              </a:rPr>
              <a:t>LDS Ancestral File and/or IGI records.</a:t>
            </a:r>
          </a:p>
          <a:p>
            <a:r>
              <a:rPr lang="en-US" sz="1600" dirty="0">
                <a:effectLst/>
                <a:latin typeface="Helvetica" pitchFamily="2" charset="0"/>
              </a:rPr>
              <a:t>AGBI (American Genealogical and Biographical Index) found on </a:t>
            </a:r>
            <a:r>
              <a:rPr lang="en-US" sz="1600" dirty="0" err="1">
                <a:effectLst/>
                <a:latin typeface="Helvetica" pitchFamily="2" charset="0"/>
              </a:rPr>
              <a:t>Ancestry.com</a:t>
            </a:r>
            <a:r>
              <a:rPr lang="en-US" sz="1600" dirty="0">
                <a:effectLst/>
                <a:latin typeface="Helvetica" pitchFamily="2" charset="0"/>
              </a:rPr>
              <a:t>.</a:t>
            </a:r>
          </a:p>
          <a:p>
            <a:r>
              <a:rPr lang="en-US" sz="1600" dirty="0">
                <a:effectLst/>
                <a:latin typeface="Helvetica" pitchFamily="2" charset="0"/>
              </a:rPr>
              <a:t>US and International Marriage Records from </a:t>
            </a:r>
            <a:r>
              <a:rPr lang="en-US" sz="1600" dirty="0" err="1">
                <a:effectLst/>
                <a:latin typeface="Helvetica" pitchFamily="2" charset="0"/>
              </a:rPr>
              <a:t>Ancestry.com</a:t>
            </a:r>
            <a:r>
              <a:rPr lang="en-US" sz="1600" dirty="0">
                <a:effectLst/>
                <a:latin typeface="Helvetica" pitchFamily="2" charset="0"/>
              </a:rPr>
              <a:t>.</a:t>
            </a:r>
          </a:p>
          <a:p>
            <a:r>
              <a:rPr lang="en-US" sz="1600" dirty="0">
                <a:effectLst/>
                <a:latin typeface="Helvetica" pitchFamily="2" charset="0"/>
              </a:rPr>
              <a:t>Documents so illegible that the applicant has had to write in the pertinent information.</a:t>
            </a:r>
          </a:p>
          <a:p>
            <a:r>
              <a:rPr lang="en-US" sz="1600" b="1" dirty="0">
                <a:effectLst/>
                <a:latin typeface="Helvetica" pitchFamily="2" charset="0"/>
              </a:rPr>
              <a:t>Unpublished transcriptions </a:t>
            </a:r>
            <a:r>
              <a:rPr lang="en-US" sz="1600" dirty="0">
                <a:effectLst/>
                <a:latin typeface="Helvetica" pitchFamily="2" charset="0"/>
              </a:rPr>
              <a:t>of wills or other legal documents posted online.</a:t>
            </a:r>
          </a:p>
          <a:p>
            <a:r>
              <a:rPr lang="en-US" sz="1600" dirty="0">
                <a:effectLst/>
                <a:latin typeface="Helvetica" pitchFamily="2" charset="0"/>
              </a:rPr>
              <a:t>Photographs with names or other information entered by the applicant to show lineage.</a:t>
            </a:r>
          </a:p>
          <a:p>
            <a:r>
              <a:rPr lang="en-US" sz="1600" b="1" dirty="0">
                <a:effectLst/>
                <a:latin typeface="Helvetica" pitchFamily="2" charset="0"/>
              </a:rPr>
              <a:t>Index cards</a:t>
            </a:r>
            <a:r>
              <a:rPr lang="en-US" sz="1600" dirty="0">
                <a:effectLst/>
                <a:latin typeface="Helvetica" pitchFamily="2" charset="0"/>
              </a:rPr>
              <a:t>, such as the Mennonite Index Cards. (Submit the actual proof cited on the card, not just the index card.)</a:t>
            </a:r>
          </a:p>
          <a:p>
            <a:r>
              <a:rPr lang="en-US" sz="1600" dirty="0">
                <a:effectLst/>
                <a:latin typeface="Helvetica" pitchFamily="2" charset="0"/>
              </a:rPr>
              <a:t>Pages printed from the SAR Patriot and Grave Search, SAR Patriot Research System and DAR Genealogical Research System.</a:t>
            </a:r>
          </a:p>
        </p:txBody>
      </p:sp>
    </p:spTree>
    <p:extLst>
      <p:ext uri="{BB962C8B-B14F-4D97-AF65-F5344CB8AC3E}">
        <p14:creationId xmlns:p14="http://schemas.microsoft.com/office/powerpoint/2010/main" val="1738753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E9725-DA4F-1E46-9C3F-F9511F30AF0E}"/>
              </a:ext>
            </a:extLst>
          </p:cNvPr>
          <p:cNvSpPr>
            <a:spLocks noGrp="1"/>
          </p:cNvSpPr>
          <p:nvPr>
            <p:ph type="title"/>
          </p:nvPr>
        </p:nvSpPr>
        <p:spPr>
          <a:xfrm>
            <a:off x="509954" y="365125"/>
            <a:ext cx="10843846" cy="1325563"/>
          </a:xfrm>
        </p:spPr>
        <p:txBody>
          <a:bodyPr>
            <a:normAutofit/>
          </a:bodyPr>
          <a:lstStyle/>
          <a:p>
            <a:pPr algn="ctr"/>
            <a:r>
              <a:rPr lang="en-US" sz="3600" b="1" dirty="0"/>
              <a:t>One Good Way to do Research for an SAR Application</a:t>
            </a:r>
            <a:br>
              <a:rPr lang="en-US" sz="3600" b="1" dirty="0"/>
            </a:br>
            <a:r>
              <a:rPr lang="en-US" sz="2400" b="1" dirty="0"/>
              <a:t>(</a:t>
            </a:r>
            <a:r>
              <a:rPr lang="en-US" sz="2800" b="1" dirty="0"/>
              <a:t>General Steps)</a:t>
            </a:r>
          </a:p>
        </p:txBody>
      </p:sp>
      <p:sp>
        <p:nvSpPr>
          <p:cNvPr id="3" name="Content Placeholder 2">
            <a:extLst>
              <a:ext uri="{FF2B5EF4-FFF2-40B4-BE49-F238E27FC236}">
                <a16:creationId xmlns:a16="http://schemas.microsoft.com/office/drawing/2014/main" id="{1ABF449B-7059-EA4D-89E3-70B95A25FEDE}"/>
              </a:ext>
            </a:extLst>
          </p:cNvPr>
          <p:cNvSpPr>
            <a:spLocks noGrp="1"/>
          </p:cNvSpPr>
          <p:nvPr>
            <p:ph idx="1"/>
          </p:nvPr>
        </p:nvSpPr>
        <p:spPr/>
        <p:txBody>
          <a:bodyPr/>
          <a:lstStyle/>
          <a:p>
            <a:pPr marL="514350" indent="-514350">
              <a:buFont typeface="+mj-lt"/>
              <a:buAutoNum type="arabicParenR"/>
            </a:pPr>
            <a:r>
              <a:rPr lang="en-US" dirty="0"/>
              <a:t>Have the applicant register on </a:t>
            </a:r>
            <a:r>
              <a:rPr lang="en-US" dirty="0" err="1"/>
              <a:t>sar.org</a:t>
            </a:r>
            <a:r>
              <a:rPr lang="en-US" dirty="0"/>
              <a:t> as a guest user and start his application using the required SAR online application form.*</a:t>
            </a:r>
          </a:p>
          <a:p>
            <a:pPr marL="514350" indent="-514350">
              <a:buFont typeface="+mj-lt"/>
              <a:buAutoNum type="arabicParenR"/>
            </a:pPr>
            <a:r>
              <a:rPr lang="en-US" dirty="0"/>
              <a:t>Work with the applicant to fill out the form, providing guidance and collaborating with him to achieve a finished application.*</a:t>
            </a:r>
          </a:p>
          <a:p>
            <a:pPr marL="514350" indent="-514350">
              <a:buFont typeface="+mj-lt"/>
              <a:buAutoNum type="arabicParenR"/>
            </a:pPr>
            <a:r>
              <a:rPr lang="en-US" dirty="0"/>
              <a:t>Start from the applicant and work backward on his lineage.</a:t>
            </a:r>
          </a:p>
          <a:p>
            <a:pPr marL="514350" indent="-514350">
              <a:buFont typeface="+mj-lt"/>
              <a:buAutoNum type="arabicParenR"/>
            </a:pPr>
            <a:r>
              <a:rPr lang="en-US" dirty="0"/>
              <a:t>Then go the the patriot ancestor and work forward on his lineage.</a:t>
            </a:r>
          </a:p>
          <a:p>
            <a:pPr marL="514350" indent="-514350">
              <a:buFont typeface="+mj-lt"/>
              <a:buAutoNum type="arabicParenR"/>
            </a:pPr>
            <a:r>
              <a:rPr lang="en-US" dirty="0"/>
              <a:t>Finally, fill in the missing middle! (if needed)</a:t>
            </a:r>
          </a:p>
          <a:p>
            <a:pPr marL="514350" indent="-514350">
              <a:buFont typeface="+mj-lt"/>
              <a:buAutoNum type="arabicParenR"/>
            </a:pPr>
            <a:endParaRPr lang="en-US" dirty="0"/>
          </a:p>
          <a:p>
            <a:pPr marL="0" indent="0">
              <a:buNone/>
            </a:pPr>
            <a:r>
              <a:rPr lang="en-US" sz="2400" dirty="0"/>
              <a:t>*If he is capable and willing </a:t>
            </a:r>
            <a:r>
              <a:rPr lang="en-US" sz="2400" dirty="0">
                <a:solidFill>
                  <a:srgbClr val="FF0000"/>
                </a:solidFill>
              </a:rPr>
              <a:t>(</a:t>
            </a:r>
            <a:r>
              <a:rPr lang="en-US" sz="2400" i="1" u="sng" dirty="0">
                <a:solidFill>
                  <a:srgbClr val="FF0000"/>
                </a:solidFill>
              </a:rPr>
              <a:t>WE</a:t>
            </a:r>
            <a:r>
              <a:rPr lang="en-US" sz="2400" i="1" dirty="0">
                <a:solidFill>
                  <a:srgbClr val="FF0000"/>
                </a:solidFill>
              </a:rPr>
              <a:t> need to be flexible!)</a:t>
            </a:r>
          </a:p>
        </p:txBody>
      </p:sp>
    </p:spTree>
    <p:extLst>
      <p:ext uri="{BB962C8B-B14F-4D97-AF65-F5344CB8AC3E}">
        <p14:creationId xmlns:p14="http://schemas.microsoft.com/office/powerpoint/2010/main" val="2038697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E9725-DA4F-1E46-9C3F-F9511F30AF0E}"/>
              </a:ext>
            </a:extLst>
          </p:cNvPr>
          <p:cNvSpPr>
            <a:spLocks noGrp="1"/>
          </p:cNvSpPr>
          <p:nvPr>
            <p:ph type="title"/>
          </p:nvPr>
        </p:nvSpPr>
        <p:spPr>
          <a:xfrm>
            <a:off x="509954" y="365125"/>
            <a:ext cx="10843846" cy="1325563"/>
          </a:xfrm>
        </p:spPr>
        <p:txBody>
          <a:bodyPr>
            <a:normAutofit/>
          </a:bodyPr>
          <a:lstStyle/>
          <a:p>
            <a:pPr algn="ctr"/>
            <a:r>
              <a:rPr lang="en-US" sz="3600" b="1" dirty="0"/>
              <a:t>One Good Way to Research for an SAR Application</a:t>
            </a:r>
            <a:br>
              <a:rPr lang="en-US" sz="3600" b="1" dirty="0"/>
            </a:br>
            <a:r>
              <a:rPr lang="en-US" sz="2800" b="1" dirty="0"/>
              <a:t>(Detail Steps)</a:t>
            </a:r>
          </a:p>
        </p:txBody>
      </p:sp>
      <p:sp>
        <p:nvSpPr>
          <p:cNvPr id="3" name="Content Placeholder 2">
            <a:extLst>
              <a:ext uri="{FF2B5EF4-FFF2-40B4-BE49-F238E27FC236}">
                <a16:creationId xmlns:a16="http://schemas.microsoft.com/office/drawing/2014/main" id="{1ABF449B-7059-EA4D-89E3-70B95A25FEDE}"/>
              </a:ext>
            </a:extLst>
          </p:cNvPr>
          <p:cNvSpPr>
            <a:spLocks noGrp="1"/>
          </p:cNvSpPr>
          <p:nvPr>
            <p:ph idx="1"/>
          </p:nvPr>
        </p:nvSpPr>
        <p:spPr/>
        <p:txBody>
          <a:bodyPr>
            <a:normAutofit fontScale="92500" lnSpcReduction="10000"/>
          </a:bodyPr>
          <a:lstStyle/>
          <a:p>
            <a:r>
              <a:rPr lang="en-US" dirty="0"/>
              <a:t>Start from the applicant and work backward.</a:t>
            </a:r>
          </a:p>
          <a:p>
            <a:pPr lvl="1"/>
            <a:r>
              <a:rPr lang="en-US" dirty="0"/>
              <a:t>Applicant’s birth certificate first (plus spousal info if desired)</a:t>
            </a:r>
          </a:p>
          <a:p>
            <a:pPr lvl="1"/>
            <a:r>
              <a:rPr lang="en-US" dirty="0"/>
              <a:t>Birth, death, marriage certificates/records of parents, grandparents, as far back as he can find records in his family</a:t>
            </a:r>
          </a:p>
          <a:p>
            <a:pPr lvl="1"/>
            <a:r>
              <a:rPr lang="en-US" dirty="0"/>
              <a:t>Search </a:t>
            </a:r>
            <a:r>
              <a:rPr lang="en-US" dirty="0" err="1"/>
              <a:t>ancestry.com</a:t>
            </a:r>
            <a:r>
              <a:rPr lang="en-US" dirty="0"/>
              <a:t> or </a:t>
            </a:r>
            <a:r>
              <a:rPr lang="en-US" dirty="0" err="1"/>
              <a:t>familysearch.org</a:t>
            </a:r>
            <a:r>
              <a:rPr lang="en-US" dirty="0"/>
              <a:t> for missing records &amp; census records</a:t>
            </a:r>
          </a:p>
          <a:p>
            <a:r>
              <a:rPr lang="en-US" dirty="0"/>
              <a:t>Then go the the patriot ancestor and work forward.</a:t>
            </a:r>
          </a:p>
          <a:p>
            <a:pPr lvl="1"/>
            <a:r>
              <a:rPr lang="en-US" dirty="0"/>
              <a:t>Search SAR PRS &amp; DAR GRS for claimed patriot ancestor.</a:t>
            </a:r>
          </a:p>
          <a:p>
            <a:pPr lvl="1"/>
            <a:r>
              <a:rPr lang="en-US" dirty="0"/>
              <a:t>Search </a:t>
            </a:r>
            <a:r>
              <a:rPr lang="en-US" dirty="0" err="1"/>
              <a:t>ancestry.com</a:t>
            </a:r>
            <a:r>
              <a:rPr lang="en-US" dirty="0"/>
              <a:t>/fold3.com for service records.</a:t>
            </a:r>
          </a:p>
          <a:p>
            <a:pPr lvl="1"/>
            <a:r>
              <a:rPr lang="en-US" dirty="0"/>
              <a:t>Search family Bibles, local church records, local government records </a:t>
            </a:r>
          </a:p>
          <a:p>
            <a:pPr lvl="1"/>
            <a:r>
              <a:rPr lang="en-US" dirty="0"/>
              <a:t>Search published local histories and family genealogies (with sources!).</a:t>
            </a:r>
          </a:p>
          <a:p>
            <a:pPr lvl="1"/>
            <a:r>
              <a:rPr lang="en-US" dirty="0"/>
              <a:t>Search </a:t>
            </a:r>
            <a:r>
              <a:rPr lang="en-US" dirty="0" err="1"/>
              <a:t>newspapers.com</a:t>
            </a:r>
            <a:r>
              <a:rPr lang="en-US" dirty="0"/>
              <a:t>, Find A Grave, others</a:t>
            </a:r>
          </a:p>
          <a:p>
            <a:r>
              <a:rPr lang="en-US" dirty="0"/>
              <a:t>Finally, fill in the missing middle! (if needed)</a:t>
            </a:r>
          </a:p>
        </p:txBody>
      </p:sp>
    </p:spTree>
    <p:extLst>
      <p:ext uri="{BB962C8B-B14F-4D97-AF65-F5344CB8AC3E}">
        <p14:creationId xmlns:p14="http://schemas.microsoft.com/office/powerpoint/2010/main" val="961032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E4FF-BC04-7D43-B1FF-E62D36E11B34}"/>
              </a:ext>
            </a:extLst>
          </p:cNvPr>
          <p:cNvSpPr>
            <a:spLocks noGrp="1"/>
          </p:cNvSpPr>
          <p:nvPr>
            <p:ph type="title"/>
          </p:nvPr>
        </p:nvSpPr>
        <p:spPr/>
        <p:txBody>
          <a:bodyPr/>
          <a:lstStyle/>
          <a:p>
            <a:pPr algn="ctr"/>
            <a:r>
              <a:rPr lang="en-US" b="1" dirty="0"/>
              <a:t>Genealogy Research Best Practices</a:t>
            </a:r>
          </a:p>
        </p:txBody>
      </p:sp>
      <p:sp>
        <p:nvSpPr>
          <p:cNvPr id="3" name="Content Placeholder 2">
            <a:extLst>
              <a:ext uri="{FF2B5EF4-FFF2-40B4-BE49-F238E27FC236}">
                <a16:creationId xmlns:a16="http://schemas.microsoft.com/office/drawing/2014/main" id="{AE73848B-EBA3-EC4C-965B-08508BF1CE1C}"/>
              </a:ext>
            </a:extLst>
          </p:cNvPr>
          <p:cNvSpPr>
            <a:spLocks noGrp="1"/>
          </p:cNvSpPr>
          <p:nvPr>
            <p:ph idx="1"/>
          </p:nvPr>
        </p:nvSpPr>
        <p:spPr/>
        <p:txBody>
          <a:bodyPr>
            <a:normAutofit fontScale="85000" lnSpcReduction="20000"/>
          </a:bodyPr>
          <a:lstStyle/>
          <a:p>
            <a:pPr lvl="0"/>
            <a:r>
              <a:rPr lang="en-US" dirty="0"/>
              <a:t>BCG “Process” Standards for Research</a:t>
            </a:r>
          </a:p>
          <a:p>
            <a:pPr lvl="0"/>
            <a:r>
              <a:rPr lang="en-US" dirty="0"/>
              <a:t>Good Resources &amp; Practices</a:t>
            </a:r>
          </a:p>
          <a:p>
            <a:pPr lvl="1"/>
            <a:r>
              <a:rPr lang="en-US" dirty="0"/>
              <a:t>DAR Genealogical Research System (GRS)</a:t>
            </a:r>
          </a:p>
          <a:p>
            <a:pPr lvl="1"/>
            <a:r>
              <a:rPr lang="en-US" dirty="0"/>
              <a:t>SAR Patriot Research System (PRS)</a:t>
            </a:r>
          </a:p>
          <a:p>
            <a:pPr lvl="1"/>
            <a:r>
              <a:rPr lang="en-US" dirty="0" err="1"/>
              <a:t>Ancestry.com</a:t>
            </a:r>
            <a:endParaRPr lang="en-US" dirty="0"/>
          </a:p>
          <a:p>
            <a:pPr lvl="1"/>
            <a:r>
              <a:rPr lang="en-US" dirty="0" err="1"/>
              <a:t>Familysearch.org</a:t>
            </a:r>
            <a:endParaRPr lang="en-US" i="1" dirty="0">
              <a:solidFill>
                <a:srgbClr val="FF0000"/>
              </a:solidFill>
            </a:endParaRPr>
          </a:p>
          <a:p>
            <a:pPr lvl="1"/>
            <a:r>
              <a:rPr lang="en-US" dirty="0"/>
              <a:t>Additional Resources</a:t>
            </a:r>
          </a:p>
          <a:p>
            <a:pPr lvl="1"/>
            <a:r>
              <a:rPr lang="en-US" dirty="0"/>
              <a:t>Find-A-Grave (very limited usage!!!)</a:t>
            </a:r>
          </a:p>
          <a:p>
            <a:pPr lvl="1"/>
            <a:r>
              <a:rPr lang="en-US" dirty="0"/>
              <a:t>Family Bibles and other family sources</a:t>
            </a:r>
          </a:p>
          <a:p>
            <a:pPr lvl="1"/>
            <a:r>
              <a:rPr lang="en-US" dirty="0"/>
              <a:t>Local church records &amp; local government records</a:t>
            </a:r>
          </a:p>
          <a:p>
            <a:pPr lvl="1"/>
            <a:r>
              <a:rPr lang="en-US" dirty="0"/>
              <a:t>Published local histories and family genealogies</a:t>
            </a:r>
          </a:p>
          <a:p>
            <a:r>
              <a:rPr lang="en-US" dirty="0"/>
              <a:t>One good way to start research for an SAR application</a:t>
            </a:r>
          </a:p>
          <a:p>
            <a:pPr lvl="0"/>
            <a:r>
              <a:rPr lang="en-US" dirty="0"/>
              <a:t>Questions &amp; Answers</a:t>
            </a:r>
          </a:p>
        </p:txBody>
      </p:sp>
    </p:spTree>
    <p:extLst>
      <p:ext uri="{BB962C8B-B14F-4D97-AF65-F5344CB8AC3E}">
        <p14:creationId xmlns:p14="http://schemas.microsoft.com/office/powerpoint/2010/main" val="3780176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C20DB-E6BB-E849-A7E3-2EA994611679}"/>
              </a:ext>
            </a:extLst>
          </p:cNvPr>
          <p:cNvSpPr>
            <a:spLocks noGrp="1"/>
          </p:cNvSpPr>
          <p:nvPr>
            <p:ph type="title"/>
          </p:nvPr>
        </p:nvSpPr>
        <p:spPr>
          <a:xfrm>
            <a:off x="838200" y="2766218"/>
            <a:ext cx="10515600" cy="1325563"/>
          </a:xfrm>
        </p:spPr>
        <p:txBody>
          <a:bodyPr/>
          <a:lstStyle/>
          <a:p>
            <a:pPr algn="ctr"/>
            <a:r>
              <a:rPr lang="en-US" dirty="0"/>
              <a:t>Questions?</a:t>
            </a:r>
          </a:p>
        </p:txBody>
      </p:sp>
    </p:spTree>
    <p:extLst>
      <p:ext uri="{BB962C8B-B14F-4D97-AF65-F5344CB8AC3E}">
        <p14:creationId xmlns:p14="http://schemas.microsoft.com/office/powerpoint/2010/main" val="3158825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563BC-B4F0-D045-BED7-EA770A2A167A}"/>
              </a:ext>
            </a:extLst>
          </p:cNvPr>
          <p:cNvSpPr>
            <a:spLocks noGrp="1"/>
          </p:cNvSpPr>
          <p:nvPr>
            <p:ph type="title"/>
          </p:nvPr>
        </p:nvSpPr>
        <p:spPr/>
        <p:txBody>
          <a:bodyPr/>
          <a:lstStyle/>
          <a:p>
            <a:pPr algn="ctr"/>
            <a:r>
              <a:rPr lang="en-US" b="1" dirty="0"/>
              <a:t>BCG “Process” Standards for Research</a:t>
            </a:r>
            <a:br>
              <a:rPr lang="en-US" dirty="0"/>
            </a:br>
            <a:r>
              <a:rPr lang="en-US" sz="2400" b="1" dirty="0"/>
              <a:t>(from </a:t>
            </a:r>
            <a:r>
              <a:rPr lang="en-US" sz="2400" b="1" i="1" dirty="0"/>
              <a:t>Genealogy Standards – 50</a:t>
            </a:r>
            <a:r>
              <a:rPr lang="en-US" sz="2400" b="1" i="1" baseline="30000" dirty="0"/>
              <a:t>th</a:t>
            </a:r>
            <a:r>
              <a:rPr lang="en-US" sz="2400" b="1" i="1" dirty="0"/>
              <a:t> Anniversary Edition</a:t>
            </a:r>
            <a:r>
              <a:rPr lang="en-US" sz="2400" b="1" dirty="0"/>
              <a:t>, 2014)</a:t>
            </a:r>
            <a:endParaRPr lang="en-US" b="1" dirty="0"/>
          </a:p>
        </p:txBody>
      </p:sp>
      <p:sp>
        <p:nvSpPr>
          <p:cNvPr id="3" name="Content Placeholder 2">
            <a:extLst>
              <a:ext uri="{FF2B5EF4-FFF2-40B4-BE49-F238E27FC236}">
                <a16:creationId xmlns:a16="http://schemas.microsoft.com/office/drawing/2014/main" id="{C5C92769-971C-2848-ACFC-76749A911D6A}"/>
              </a:ext>
            </a:extLst>
          </p:cNvPr>
          <p:cNvSpPr>
            <a:spLocks noGrp="1"/>
          </p:cNvSpPr>
          <p:nvPr>
            <p:ph idx="1"/>
          </p:nvPr>
        </p:nvSpPr>
        <p:spPr/>
        <p:txBody>
          <a:bodyPr/>
          <a:lstStyle/>
          <a:p>
            <a:pPr marL="514350" indent="-514350">
              <a:buFont typeface="+mj-lt"/>
              <a:buAutoNum type="arabicParenR"/>
            </a:pPr>
            <a:r>
              <a:rPr lang="en-US" b="1" dirty="0"/>
              <a:t>Planning Your Research</a:t>
            </a:r>
          </a:p>
          <a:p>
            <a:pPr lvl="1"/>
            <a:r>
              <a:rPr lang="en-US" dirty="0"/>
              <a:t>Stated objectives, effective research questions, source-based content, topical breadth, efficient sequence, flexibility</a:t>
            </a:r>
          </a:p>
          <a:p>
            <a:pPr marL="514350" indent="-514350">
              <a:buFont typeface="+mj-lt"/>
              <a:buAutoNum type="arabicParenR"/>
            </a:pPr>
            <a:r>
              <a:rPr lang="en-US" b="1" dirty="0"/>
              <a:t>Collecting Data</a:t>
            </a:r>
          </a:p>
          <a:p>
            <a:pPr lvl="1"/>
            <a:r>
              <a:rPr lang="en-US" dirty="0"/>
              <a:t>Careful handling, respect for source caretakers, reading handwriting, understanding meanings, content &amp; objectivity of your notes, images &amp; printouts, transcriptions and/or abstracts, source &amp; information analysis</a:t>
            </a:r>
          </a:p>
          <a:p>
            <a:pPr marL="514350" indent="-514350">
              <a:buFont typeface="+mj-lt"/>
              <a:buAutoNum type="arabicParenR"/>
            </a:pPr>
            <a:r>
              <a:rPr lang="en-US" b="1" dirty="0"/>
              <a:t>Reasoning From Evidence</a:t>
            </a:r>
          </a:p>
          <a:p>
            <a:pPr lvl="1"/>
            <a:r>
              <a:rPr lang="en-US" dirty="0"/>
              <a:t>“Sources/Information/Evidence,” source preference, information preference, evidence mining/scope/discrimination/integrity/reliability, assumptions</a:t>
            </a:r>
            <a:r>
              <a:rPr lang="en-US" i="1" dirty="0">
                <a:solidFill>
                  <a:srgbClr val="FF0000"/>
                </a:solidFill>
              </a:rPr>
              <a:t>(!)</a:t>
            </a:r>
            <a:r>
              <a:rPr lang="en-US" dirty="0"/>
              <a:t>, evidence independence/correlation/inconsistencies, CONCLUSIONS</a:t>
            </a:r>
          </a:p>
        </p:txBody>
      </p:sp>
    </p:spTree>
    <p:extLst>
      <p:ext uri="{BB962C8B-B14F-4D97-AF65-F5344CB8AC3E}">
        <p14:creationId xmlns:p14="http://schemas.microsoft.com/office/powerpoint/2010/main" val="2724880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61248-D9C0-B143-889C-3A28F0D57ECE}"/>
              </a:ext>
            </a:extLst>
          </p:cNvPr>
          <p:cNvSpPr>
            <a:spLocks noGrp="1"/>
          </p:cNvSpPr>
          <p:nvPr>
            <p:ph type="title"/>
          </p:nvPr>
        </p:nvSpPr>
        <p:spPr/>
        <p:txBody>
          <a:bodyPr/>
          <a:lstStyle/>
          <a:p>
            <a:pPr algn="ctr"/>
            <a:r>
              <a:rPr lang="en-US" b="1" dirty="0"/>
              <a:t>DAR Genealogical Research System (GRS)</a:t>
            </a:r>
          </a:p>
        </p:txBody>
      </p:sp>
      <p:sp>
        <p:nvSpPr>
          <p:cNvPr id="3" name="Content Placeholder 2">
            <a:extLst>
              <a:ext uri="{FF2B5EF4-FFF2-40B4-BE49-F238E27FC236}">
                <a16:creationId xmlns:a16="http://schemas.microsoft.com/office/drawing/2014/main" id="{35DEB3D7-5873-1D43-99AB-4603D7117C6F}"/>
              </a:ext>
            </a:extLst>
          </p:cNvPr>
          <p:cNvSpPr>
            <a:spLocks noGrp="1"/>
          </p:cNvSpPr>
          <p:nvPr>
            <p:ph idx="1"/>
          </p:nvPr>
        </p:nvSpPr>
        <p:spPr/>
        <p:txBody>
          <a:bodyPr>
            <a:normAutofit fontScale="85000" lnSpcReduction="20000"/>
          </a:bodyPr>
          <a:lstStyle/>
          <a:p>
            <a:r>
              <a:rPr lang="en-US" dirty="0"/>
              <a:t>Go to </a:t>
            </a:r>
            <a:r>
              <a:rPr lang="en-US" b="1" dirty="0" err="1"/>
              <a:t>dar.org</a:t>
            </a:r>
            <a:r>
              <a:rPr lang="en-US" dirty="0"/>
              <a:t> and click on GRS (green box at top of page)</a:t>
            </a:r>
          </a:p>
          <a:p>
            <a:r>
              <a:rPr lang="en-US" dirty="0"/>
              <a:t>Can search by ancestor (by name or “A” number), member (by number only), or descendants (by name or spouse’s name)</a:t>
            </a:r>
          </a:p>
          <a:p>
            <a:r>
              <a:rPr lang="en-US" dirty="0"/>
              <a:t>Results include patriot ancestor information (</a:t>
            </a:r>
            <a:r>
              <a:rPr lang="en-US" i="1" dirty="0">
                <a:solidFill>
                  <a:srgbClr val="FF0000"/>
                </a:solidFill>
              </a:rPr>
              <a:t>corrected data shown</a:t>
            </a:r>
            <a:r>
              <a:rPr lang="en-US" dirty="0"/>
              <a:t>), associated member numbers, descendants list by member (newest 3 generations restricted online unless older </a:t>
            </a:r>
            <a:r>
              <a:rPr lang="en-US" i="1" dirty="0">
                <a:solidFill>
                  <a:srgbClr val="FF0000"/>
                </a:solidFill>
              </a:rPr>
              <a:t>(75 years since birth?)</a:t>
            </a:r>
            <a:r>
              <a:rPr lang="en-US" i="1" dirty="0"/>
              <a:t>,</a:t>
            </a:r>
            <a:r>
              <a:rPr lang="en-US" dirty="0"/>
              <a:t> member number, whether supporting documentation is available for purchase (</a:t>
            </a:r>
            <a:r>
              <a:rPr lang="en-US" i="1" dirty="0">
                <a:solidFill>
                  <a:srgbClr val="FF0000"/>
                </a:solidFill>
              </a:rPr>
              <a:t>no online viewing capability of documentation</a:t>
            </a:r>
            <a:r>
              <a:rPr lang="en-US" dirty="0"/>
              <a:t>), whether volume with additional information from supplementals exists.</a:t>
            </a:r>
            <a:endParaRPr lang="en-US" i="1" dirty="0">
              <a:solidFill>
                <a:srgbClr val="FF0000"/>
              </a:solidFill>
            </a:endParaRPr>
          </a:p>
          <a:p>
            <a:r>
              <a:rPr lang="en-US" dirty="0"/>
              <a:t>Can purchase record copies of applications ($10 each), supporting documentation if available ($20 each but no preview of what or how much is available) – online, by mail, or by fax</a:t>
            </a:r>
          </a:p>
          <a:p>
            <a:r>
              <a:rPr lang="en-US" dirty="0"/>
              <a:t>Record copies </a:t>
            </a:r>
            <a:r>
              <a:rPr lang="en-US" u="sng" dirty="0"/>
              <a:t>may</a:t>
            </a:r>
            <a:r>
              <a:rPr lang="en-US" dirty="0"/>
              <a:t> document sources for further research</a:t>
            </a:r>
          </a:p>
        </p:txBody>
      </p:sp>
    </p:spTree>
    <p:extLst>
      <p:ext uri="{BB962C8B-B14F-4D97-AF65-F5344CB8AC3E}">
        <p14:creationId xmlns:p14="http://schemas.microsoft.com/office/powerpoint/2010/main" val="925960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3D4B8-FB6A-9831-9B56-6E777A251774}"/>
              </a:ext>
            </a:extLst>
          </p:cNvPr>
          <p:cNvSpPr>
            <a:spLocks noGrp="1"/>
          </p:cNvSpPr>
          <p:nvPr>
            <p:ph type="title"/>
          </p:nvPr>
        </p:nvSpPr>
        <p:spPr/>
        <p:txBody>
          <a:bodyPr/>
          <a:lstStyle/>
          <a:p>
            <a:pPr algn="ctr"/>
            <a:r>
              <a:rPr lang="en-US" b="1" dirty="0"/>
              <a:t>Other Resources on </a:t>
            </a:r>
            <a:r>
              <a:rPr lang="en-US" b="1" dirty="0" err="1"/>
              <a:t>Dar.org</a:t>
            </a:r>
            <a:endParaRPr lang="en-US" b="1" dirty="0"/>
          </a:p>
        </p:txBody>
      </p:sp>
      <p:sp>
        <p:nvSpPr>
          <p:cNvPr id="3" name="Content Placeholder 2">
            <a:extLst>
              <a:ext uri="{FF2B5EF4-FFF2-40B4-BE49-F238E27FC236}">
                <a16:creationId xmlns:a16="http://schemas.microsoft.com/office/drawing/2014/main" id="{071351A2-B7B3-0FA2-C17E-625538386BFD}"/>
              </a:ext>
            </a:extLst>
          </p:cNvPr>
          <p:cNvSpPr>
            <a:spLocks noGrp="1"/>
          </p:cNvSpPr>
          <p:nvPr>
            <p:ph idx="1"/>
          </p:nvPr>
        </p:nvSpPr>
        <p:spPr/>
        <p:txBody>
          <a:bodyPr>
            <a:normAutofit fontScale="85000" lnSpcReduction="20000"/>
          </a:bodyPr>
          <a:lstStyle/>
          <a:p>
            <a:r>
              <a:rPr lang="en-US" dirty="0" err="1"/>
              <a:t>Dar.org</a:t>
            </a:r>
            <a:r>
              <a:rPr lang="en-US" dirty="0"/>
              <a:t> &gt; GRS (green box)</a:t>
            </a:r>
          </a:p>
          <a:p>
            <a:pPr lvl="1"/>
            <a:r>
              <a:rPr lang="en-US" dirty="0"/>
              <a:t>GRC – Genealogical Records Committee Index</a:t>
            </a:r>
          </a:p>
          <a:p>
            <a:pPr lvl="1"/>
            <a:r>
              <a:rPr lang="en-US" dirty="0"/>
              <a:t>Bibles</a:t>
            </a:r>
          </a:p>
          <a:p>
            <a:pPr lvl="1"/>
            <a:r>
              <a:rPr lang="en-US" dirty="0"/>
              <a:t>Rev War</a:t>
            </a:r>
          </a:p>
          <a:p>
            <a:pPr lvl="2"/>
            <a:r>
              <a:rPr lang="en-US" sz="2400" dirty="0"/>
              <a:t>Patriot Records Project Index; Revolutionary War Pension Index; Patriots of Color; Forgotten Patriots Research Guide</a:t>
            </a:r>
          </a:p>
          <a:p>
            <a:pPr lvl="1"/>
            <a:r>
              <a:rPr lang="en-US" dirty="0"/>
              <a:t>Resources</a:t>
            </a:r>
          </a:p>
          <a:p>
            <a:pPr lvl="2"/>
            <a:r>
              <a:rPr lang="en-US" sz="2400" dirty="0"/>
              <a:t>DAR Library Analytical Card Index; WPA Books; DAR Magazine Archive; Recommended Websites</a:t>
            </a:r>
          </a:p>
          <a:p>
            <a:pPr lvl="1"/>
            <a:r>
              <a:rPr lang="en-US" dirty="0"/>
              <a:t>Library Catalog</a:t>
            </a:r>
          </a:p>
          <a:p>
            <a:r>
              <a:rPr lang="en-US" dirty="0"/>
              <a:t>REMINDER: </a:t>
            </a:r>
            <a:r>
              <a:rPr lang="en-US" sz="2800" dirty="0"/>
              <a:t>Copies printed from the DAR GRS website “Descendants Database Search,” entered in “The DAR Patriot Index,” pages copied from DAR Lineage Books, or pages copied from DAR State Society rosters of patriots are UNACCEPTABLE as proof documents for an SAR application – but they may be useful for leading you to acceptable documentation.</a:t>
            </a:r>
            <a:endParaRPr lang="en-US" dirty="0"/>
          </a:p>
        </p:txBody>
      </p:sp>
    </p:spTree>
    <p:extLst>
      <p:ext uri="{BB962C8B-B14F-4D97-AF65-F5344CB8AC3E}">
        <p14:creationId xmlns:p14="http://schemas.microsoft.com/office/powerpoint/2010/main" val="107582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B8A67-2EA9-9645-A3D7-8D5146A5AD9C}"/>
              </a:ext>
            </a:extLst>
          </p:cNvPr>
          <p:cNvSpPr>
            <a:spLocks noGrp="1"/>
          </p:cNvSpPr>
          <p:nvPr>
            <p:ph type="title"/>
          </p:nvPr>
        </p:nvSpPr>
        <p:spPr/>
        <p:txBody>
          <a:bodyPr/>
          <a:lstStyle/>
          <a:p>
            <a:pPr algn="ctr"/>
            <a:r>
              <a:rPr lang="en-US" b="1" dirty="0"/>
              <a:t>SAR Patriot Research System (PRS)</a:t>
            </a:r>
          </a:p>
        </p:txBody>
      </p:sp>
      <p:sp>
        <p:nvSpPr>
          <p:cNvPr id="3" name="Content Placeholder 2">
            <a:extLst>
              <a:ext uri="{FF2B5EF4-FFF2-40B4-BE49-F238E27FC236}">
                <a16:creationId xmlns:a16="http://schemas.microsoft.com/office/drawing/2014/main" id="{7D90330B-F431-F641-A844-42AFAAD72932}"/>
              </a:ext>
            </a:extLst>
          </p:cNvPr>
          <p:cNvSpPr>
            <a:spLocks noGrp="1"/>
          </p:cNvSpPr>
          <p:nvPr>
            <p:ph idx="1"/>
          </p:nvPr>
        </p:nvSpPr>
        <p:spPr/>
        <p:txBody>
          <a:bodyPr>
            <a:normAutofit fontScale="92500" lnSpcReduction="10000"/>
          </a:bodyPr>
          <a:lstStyle/>
          <a:p>
            <a:r>
              <a:rPr lang="en-US" dirty="0"/>
              <a:t>Go to </a:t>
            </a:r>
            <a:r>
              <a:rPr lang="en-US" b="1" dirty="0" err="1"/>
              <a:t>sar.org</a:t>
            </a:r>
            <a:r>
              <a:rPr lang="en-US" dirty="0"/>
              <a:t> and click on PRS near top of home page.</a:t>
            </a:r>
          </a:p>
          <a:p>
            <a:r>
              <a:rPr lang="en-US" dirty="0"/>
              <a:t>Can search by patriot ancestor (by name or “P” number), member (by name or number), or descendants (</a:t>
            </a:r>
            <a:r>
              <a:rPr lang="en-US" i="1" dirty="0">
                <a:solidFill>
                  <a:srgbClr val="FF0000"/>
                </a:solidFill>
              </a:rPr>
              <a:t>Incomplete - work in progress!)</a:t>
            </a:r>
          </a:p>
          <a:p>
            <a:pPr lvl="1"/>
            <a:r>
              <a:rPr lang="en-US" dirty="0"/>
              <a:t>Other options are biographies and cemeteries</a:t>
            </a:r>
          </a:p>
          <a:p>
            <a:pPr lvl="1"/>
            <a:r>
              <a:rPr lang="en-US" dirty="0"/>
              <a:t>Results include patriot ancestor information, associated member names and  numbers, descendants list by member (newest 3 generations restricted online), grave details (</a:t>
            </a:r>
            <a:r>
              <a:rPr lang="en-US" i="1" dirty="0">
                <a:solidFill>
                  <a:srgbClr val="FF0000"/>
                </a:solidFill>
              </a:rPr>
              <a:t>incomplete</a:t>
            </a:r>
            <a:r>
              <a:rPr lang="en-US" dirty="0"/>
              <a:t>), biography (</a:t>
            </a:r>
            <a:r>
              <a:rPr lang="en-US" i="1" dirty="0">
                <a:solidFill>
                  <a:srgbClr val="FF0000"/>
                </a:solidFill>
              </a:rPr>
              <a:t>if submitted</a:t>
            </a:r>
            <a:r>
              <a:rPr lang="en-US" dirty="0"/>
              <a:t>)</a:t>
            </a:r>
          </a:p>
          <a:p>
            <a:r>
              <a:rPr lang="en-US" dirty="0"/>
              <a:t>Can purchase record copies of applications ($10 each), supporting documentation if available ($20 per request + additional $0.50 per page over 10 pages) – online, by mail, or by fax</a:t>
            </a:r>
          </a:p>
          <a:p>
            <a:r>
              <a:rPr lang="en-US" dirty="0"/>
              <a:t>Record copies </a:t>
            </a:r>
            <a:r>
              <a:rPr lang="en-US" u="sng" dirty="0"/>
              <a:t>may</a:t>
            </a:r>
            <a:r>
              <a:rPr lang="en-US" dirty="0"/>
              <a:t> document sources for further research</a:t>
            </a:r>
          </a:p>
          <a:p>
            <a:r>
              <a:rPr lang="en-US" dirty="0"/>
              <a:t>PRS Extended Access Capabilities for SAR members </a:t>
            </a:r>
            <a:r>
              <a:rPr lang="en-US" i="1" dirty="0">
                <a:solidFill>
                  <a:srgbClr val="FF0000"/>
                </a:solidFill>
              </a:rPr>
              <a:t>(if you log in)</a:t>
            </a:r>
          </a:p>
        </p:txBody>
      </p:sp>
    </p:spTree>
    <p:extLst>
      <p:ext uri="{BB962C8B-B14F-4D97-AF65-F5344CB8AC3E}">
        <p14:creationId xmlns:p14="http://schemas.microsoft.com/office/powerpoint/2010/main" val="3784939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3D4B8-FB6A-9831-9B56-6E777A251774}"/>
              </a:ext>
            </a:extLst>
          </p:cNvPr>
          <p:cNvSpPr>
            <a:spLocks noGrp="1"/>
          </p:cNvSpPr>
          <p:nvPr>
            <p:ph type="title"/>
          </p:nvPr>
        </p:nvSpPr>
        <p:spPr/>
        <p:txBody>
          <a:bodyPr/>
          <a:lstStyle/>
          <a:p>
            <a:pPr algn="ctr"/>
            <a:r>
              <a:rPr lang="en-US" b="1" dirty="0"/>
              <a:t>Other Resources on </a:t>
            </a:r>
            <a:r>
              <a:rPr lang="en-US" b="1" dirty="0" err="1"/>
              <a:t>Sar.org</a:t>
            </a:r>
            <a:endParaRPr lang="en-US" b="1" dirty="0"/>
          </a:p>
        </p:txBody>
      </p:sp>
      <p:sp>
        <p:nvSpPr>
          <p:cNvPr id="3" name="Content Placeholder 2">
            <a:extLst>
              <a:ext uri="{FF2B5EF4-FFF2-40B4-BE49-F238E27FC236}">
                <a16:creationId xmlns:a16="http://schemas.microsoft.com/office/drawing/2014/main" id="{071351A2-B7B3-0FA2-C17E-625538386BFD}"/>
              </a:ext>
            </a:extLst>
          </p:cNvPr>
          <p:cNvSpPr>
            <a:spLocks noGrp="1"/>
          </p:cNvSpPr>
          <p:nvPr>
            <p:ph idx="1"/>
          </p:nvPr>
        </p:nvSpPr>
        <p:spPr/>
        <p:txBody>
          <a:bodyPr>
            <a:normAutofit fontScale="85000" lnSpcReduction="10000"/>
          </a:bodyPr>
          <a:lstStyle/>
          <a:p>
            <a:r>
              <a:rPr lang="en-US" dirty="0" err="1"/>
              <a:t>Sar.org</a:t>
            </a:r>
            <a:r>
              <a:rPr lang="en-US" dirty="0"/>
              <a:t> &gt; Genealogy &gt; Genealogy Resources</a:t>
            </a:r>
          </a:p>
          <a:p>
            <a:pPr lvl="1"/>
            <a:r>
              <a:rPr lang="en-US" dirty="0"/>
              <a:t>Exploring Death Documentation</a:t>
            </a:r>
          </a:p>
          <a:p>
            <a:pPr lvl="1"/>
            <a:r>
              <a:rPr lang="en-US" dirty="0"/>
              <a:t>Genealogy Research Methods &amp; Resources – Denise Hall</a:t>
            </a:r>
          </a:p>
          <a:p>
            <a:pPr lvl="1"/>
            <a:r>
              <a:rPr lang="en-US" dirty="0"/>
              <a:t>Proving Point Pleasant Service – GG John Sinks</a:t>
            </a:r>
          </a:p>
          <a:p>
            <a:pPr lvl="1"/>
            <a:r>
              <a:rPr lang="en-US" dirty="0"/>
              <a:t>Revolutionary War Taxes as Evidence of Patriotic Service – GG John Sinks</a:t>
            </a:r>
          </a:p>
          <a:p>
            <a:pPr lvl="1"/>
            <a:r>
              <a:rPr lang="en-US" dirty="0"/>
              <a:t>Twenty-five Additional Death Resources (from </a:t>
            </a:r>
            <a:r>
              <a:rPr lang="en-US" dirty="0" err="1"/>
              <a:t>Ancestry.com</a:t>
            </a:r>
            <a:r>
              <a:rPr lang="en-US" dirty="0"/>
              <a:t>)</a:t>
            </a:r>
          </a:p>
          <a:p>
            <a:pPr lvl="1"/>
            <a:r>
              <a:rPr lang="en-US" dirty="0"/>
              <a:t>Virginia Land Certificates as Oath of Allegiance Evidence – GG John Sinks</a:t>
            </a:r>
          </a:p>
          <a:p>
            <a:r>
              <a:rPr lang="en-US" dirty="0" err="1"/>
              <a:t>Sar.org</a:t>
            </a:r>
            <a:r>
              <a:rPr lang="en-US" dirty="0"/>
              <a:t> &gt; Genealogy &gt; Revolutionary War Tax Research</a:t>
            </a:r>
          </a:p>
          <a:p>
            <a:pPr lvl="1"/>
            <a:r>
              <a:rPr lang="en-US" dirty="0"/>
              <a:t>Revolutionary War Tax Law &amp; Records – Multiple States</a:t>
            </a:r>
          </a:p>
          <a:p>
            <a:pPr lvl="1"/>
            <a:r>
              <a:rPr lang="en-US" dirty="0"/>
              <a:t>Northampton County, PA Revolutionary Tax Report</a:t>
            </a:r>
          </a:p>
          <a:p>
            <a:r>
              <a:rPr lang="en-US" dirty="0"/>
              <a:t>REMINDER: </a:t>
            </a:r>
            <a:r>
              <a:rPr lang="en-US" sz="2800" dirty="0"/>
              <a:t>Copies printed from the SAR PRS website (including biographies) are UNACCEPTABLE as proof documents for an SAR application – but they may be useful for leading you to acceptable documentation.</a:t>
            </a:r>
          </a:p>
          <a:p>
            <a:endParaRPr lang="en-US" dirty="0"/>
          </a:p>
        </p:txBody>
      </p:sp>
    </p:spTree>
    <p:extLst>
      <p:ext uri="{BB962C8B-B14F-4D97-AF65-F5344CB8AC3E}">
        <p14:creationId xmlns:p14="http://schemas.microsoft.com/office/powerpoint/2010/main" val="3072214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8613-E609-E942-BC99-D3331E6ABA25}"/>
              </a:ext>
            </a:extLst>
          </p:cNvPr>
          <p:cNvSpPr>
            <a:spLocks noGrp="1"/>
          </p:cNvSpPr>
          <p:nvPr>
            <p:ph type="title"/>
          </p:nvPr>
        </p:nvSpPr>
        <p:spPr/>
        <p:txBody>
          <a:bodyPr/>
          <a:lstStyle/>
          <a:p>
            <a:pPr algn="ctr"/>
            <a:r>
              <a:rPr lang="en-US" b="1" dirty="0" err="1"/>
              <a:t>Ancestry.com</a:t>
            </a:r>
            <a:endParaRPr lang="en-US" b="1" dirty="0"/>
          </a:p>
        </p:txBody>
      </p:sp>
      <p:sp>
        <p:nvSpPr>
          <p:cNvPr id="3" name="Content Placeholder 2">
            <a:extLst>
              <a:ext uri="{FF2B5EF4-FFF2-40B4-BE49-F238E27FC236}">
                <a16:creationId xmlns:a16="http://schemas.microsoft.com/office/drawing/2014/main" id="{F8122941-3B8A-DE4F-8143-FAA7C4625D72}"/>
              </a:ext>
            </a:extLst>
          </p:cNvPr>
          <p:cNvSpPr>
            <a:spLocks noGrp="1"/>
          </p:cNvSpPr>
          <p:nvPr>
            <p:ph idx="1"/>
          </p:nvPr>
        </p:nvSpPr>
        <p:spPr/>
        <p:txBody>
          <a:bodyPr/>
          <a:lstStyle/>
          <a:p>
            <a:r>
              <a:rPr lang="en-US" dirty="0"/>
              <a:t>Paid subscription</a:t>
            </a:r>
          </a:p>
          <a:p>
            <a:r>
              <a:rPr lang="en-US" dirty="0"/>
              <a:t>Extensive resources</a:t>
            </a:r>
          </a:p>
          <a:p>
            <a:r>
              <a:rPr lang="en-US" i="1" dirty="0">
                <a:solidFill>
                  <a:srgbClr val="FF0000"/>
                </a:solidFill>
              </a:rPr>
              <a:t>My #1 resource (after DAR and SAR)</a:t>
            </a:r>
          </a:p>
          <a:p>
            <a:r>
              <a:rPr lang="en-US" dirty="0"/>
              <a:t>Includes a collection of “Sons of the American Revolution Membership Applications, 1889-1970”</a:t>
            </a:r>
          </a:p>
          <a:p>
            <a:pPr lvl="1"/>
            <a:r>
              <a:rPr lang="en-US" dirty="0"/>
              <a:t>Go to card catalog and search on “Sons of the American Revolution”</a:t>
            </a:r>
          </a:p>
          <a:p>
            <a:r>
              <a:rPr lang="en-US" dirty="0"/>
              <a:t>Undocumented user-submitted family trees </a:t>
            </a:r>
            <a:r>
              <a:rPr lang="en-US" dirty="0">
                <a:solidFill>
                  <a:srgbClr val="FF0000"/>
                </a:solidFill>
              </a:rPr>
              <a:t>NOT</a:t>
            </a:r>
            <a:r>
              <a:rPr lang="en-US" dirty="0"/>
              <a:t> acceptable as proof</a:t>
            </a:r>
          </a:p>
          <a:p>
            <a:r>
              <a:rPr lang="en-US" dirty="0"/>
              <a:t>Available for free at many libraries also</a:t>
            </a:r>
          </a:p>
        </p:txBody>
      </p:sp>
    </p:spTree>
    <p:extLst>
      <p:ext uri="{BB962C8B-B14F-4D97-AF65-F5344CB8AC3E}">
        <p14:creationId xmlns:p14="http://schemas.microsoft.com/office/powerpoint/2010/main" val="3128050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B4F84-1B5C-914D-8660-6290AFD728B9}"/>
              </a:ext>
            </a:extLst>
          </p:cNvPr>
          <p:cNvSpPr>
            <a:spLocks noGrp="1"/>
          </p:cNvSpPr>
          <p:nvPr>
            <p:ph type="title"/>
          </p:nvPr>
        </p:nvSpPr>
        <p:spPr/>
        <p:txBody>
          <a:bodyPr/>
          <a:lstStyle/>
          <a:p>
            <a:pPr algn="ctr"/>
            <a:r>
              <a:rPr lang="en-US" b="1" dirty="0" err="1"/>
              <a:t>Familysearch.org</a:t>
            </a:r>
            <a:endParaRPr lang="en-US" b="1" dirty="0"/>
          </a:p>
        </p:txBody>
      </p:sp>
      <p:sp>
        <p:nvSpPr>
          <p:cNvPr id="3" name="Content Placeholder 2">
            <a:extLst>
              <a:ext uri="{FF2B5EF4-FFF2-40B4-BE49-F238E27FC236}">
                <a16:creationId xmlns:a16="http://schemas.microsoft.com/office/drawing/2014/main" id="{E19198AA-3BCC-324F-B807-0CFBBBD761E6}"/>
              </a:ext>
            </a:extLst>
          </p:cNvPr>
          <p:cNvSpPr>
            <a:spLocks noGrp="1"/>
          </p:cNvSpPr>
          <p:nvPr>
            <p:ph idx="1"/>
          </p:nvPr>
        </p:nvSpPr>
        <p:spPr/>
        <p:txBody>
          <a:bodyPr>
            <a:normAutofit lnSpcReduction="10000"/>
          </a:bodyPr>
          <a:lstStyle/>
          <a:p>
            <a:r>
              <a:rPr lang="en-US" dirty="0">
                <a:solidFill>
                  <a:srgbClr val="FF0000"/>
                </a:solidFill>
              </a:rPr>
              <a:t>Free</a:t>
            </a:r>
          </a:p>
          <a:p>
            <a:r>
              <a:rPr lang="en-US" dirty="0"/>
              <a:t>Created and supported by LDS Church</a:t>
            </a:r>
          </a:p>
          <a:p>
            <a:r>
              <a:rPr lang="en-US" dirty="0"/>
              <a:t>Similar information to </a:t>
            </a:r>
            <a:r>
              <a:rPr lang="en-US" dirty="0" err="1"/>
              <a:t>ancestry.com</a:t>
            </a:r>
            <a:r>
              <a:rPr lang="en-US" dirty="0"/>
              <a:t> – with some differences</a:t>
            </a:r>
          </a:p>
          <a:p>
            <a:pPr lvl="1"/>
            <a:r>
              <a:rPr lang="en-US" dirty="0"/>
              <a:t>Good spot to try if info not found on </a:t>
            </a:r>
            <a:r>
              <a:rPr lang="en-US" dirty="0" err="1"/>
              <a:t>ancestry.com</a:t>
            </a:r>
            <a:endParaRPr lang="en-US" dirty="0"/>
          </a:p>
          <a:p>
            <a:r>
              <a:rPr lang="en-US" dirty="0"/>
              <a:t>Undocumented user-submitted family trees </a:t>
            </a:r>
            <a:r>
              <a:rPr lang="en-US" dirty="0">
                <a:solidFill>
                  <a:srgbClr val="FF0000"/>
                </a:solidFill>
              </a:rPr>
              <a:t>NOT</a:t>
            </a:r>
            <a:r>
              <a:rPr lang="en-US" dirty="0"/>
              <a:t> acceptable as proof</a:t>
            </a:r>
          </a:p>
          <a:p>
            <a:r>
              <a:rPr lang="en-US" dirty="0"/>
              <a:t>Available at many libraries also </a:t>
            </a:r>
            <a:r>
              <a:rPr lang="en-US" sz="2400" dirty="0"/>
              <a:t>(now called FamilySearch Affiliate Libraries)</a:t>
            </a:r>
            <a:endParaRPr lang="en-US" dirty="0"/>
          </a:p>
          <a:p>
            <a:r>
              <a:rPr lang="en-US" dirty="0"/>
              <a:t>There are also Family History Centers, FamilySearch Centers &amp; larger FamilySearch Libraries</a:t>
            </a:r>
          </a:p>
          <a:p>
            <a:r>
              <a:rPr lang="en-US" dirty="0"/>
              <a:t>See FamilySearch Wiki </a:t>
            </a:r>
            <a:r>
              <a:rPr lang="en-US" sz="2400" dirty="0"/>
              <a:t>(at </a:t>
            </a:r>
            <a:r>
              <a:rPr lang="en-US" sz="2400" dirty="0" err="1"/>
              <a:t>FamilySearch.org</a:t>
            </a:r>
            <a:r>
              <a:rPr lang="en-US" sz="2400" dirty="0"/>
              <a:t>) </a:t>
            </a:r>
            <a:r>
              <a:rPr lang="en-US" dirty="0"/>
              <a:t>for differences in information available and locations</a:t>
            </a:r>
          </a:p>
        </p:txBody>
      </p:sp>
    </p:spTree>
    <p:extLst>
      <p:ext uri="{BB962C8B-B14F-4D97-AF65-F5344CB8AC3E}">
        <p14:creationId xmlns:p14="http://schemas.microsoft.com/office/powerpoint/2010/main" val="33251424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3791</TotalTime>
  <Words>2339</Words>
  <Application>Microsoft Office PowerPoint</Application>
  <PresentationFormat>Widescreen</PresentationFormat>
  <Paragraphs>178</Paragraphs>
  <Slides>20</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Helvetica</vt:lpstr>
      <vt:lpstr>Office Theme</vt:lpstr>
      <vt:lpstr>NSSAR Chapter Registrar &amp; Genealogist Training</vt:lpstr>
      <vt:lpstr>Genealogy Research Best Practices</vt:lpstr>
      <vt:lpstr>BCG “Process” Standards for Research (from Genealogy Standards – 50th Anniversary Edition, 2014)</vt:lpstr>
      <vt:lpstr>DAR Genealogical Research System (GRS)</vt:lpstr>
      <vt:lpstr>Other Resources on Dar.org</vt:lpstr>
      <vt:lpstr>SAR Patriot Research System (PRS)</vt:lpstr>
      <vt:lpstr>Other Resources on Sar.org</vt:lpstr>
      <vt:lpstr>Ancestry.com</vt:lpstr>
      <vt:lpstr>Familysearch.org</vt:lpstr>
      <vt:lpstr>Additional Resources</vt:lpstr>
      <vt:lpstr>Even More Resources!</vt:lpstr>
      <vt:lpstr>Find a Grave</vt:lpstr>
      <vt:lpstr>Family Bible (and other family sources)</vt:lpstr>
      <vt:lpstr>Local Church and Governmental Records</vt:lpstr>
      <vt:lpstr>Newspaper Accounts &amp; Affidavits</vt:lpstr>
      <vt:lpstr>Published Local Histories &amp; Family Genealogies</vt:lpstr>
      <vt:lpstr>Inadmissible Documents (APG, 30 Sep 2022, pp 19-20)</vt:lpstr>
      <vt:lpstr>One Good Way to do Research for an SAR Application (General Steps)</vt:lpstr>
      <vt:lpstr>One Good Way to Research for an SAR Application (Detail Steps)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MISSAR Chapter Genealogist &amp; Registrar Training</dc:title>
  <dc:creator>Dennis VanWormer</dc:creator>
  <cp:lastModifiedBy>Gary Green</cp:lastModifiedBy>
  <cp:revision>277</cp:revision>
  <cp:lastPrinted>2022-02-07T21:26:50Z</cp:lastPrinted>
  <dcterms:created xsi:type="dcterms:W3CDTF">2020-08-23T14:29:36Z</dcterms:created>
  <dcterms:modified xsi:type="dcterms:W3CDTF">2022-11-10T18:37:26Z</dcterms:modified>
</cp:coreProperties>
</file>