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sldIdLst>
    <p:sldId id="256" r:id="rId2"/>
    <p:sldId id="283" r:id="rId3"/>
    <p:sldId id="257" r:id="rId4"/>
    <p:sldId id="258" r:id="rId5"/>
    <p:sldId id="261" r:id="rId6"/>
    <p:sldId id="281" r:id="rId7"/>
    <p:sldId id="262" r:id="rId8"/>
    <p:sldId id="263" r:id="rId9"/>
    <p:sldId id="260" r:id="rId10"/>
    <p:sldId id="265" r:id="rId11"/>
    <p:sldId id="266" r:id="rId12"/>
    <p:sldId id="282" r:id="rId13"/>
    <p:sldId id="267" r:id="rId14"/>
    <p:sldId id="268" r:id="rId15"/>
    <p:sldId id="270" r:id="rId16"/>
    <p:sldId id="269" r:id="rId17"/>
    <p:sldId id="280" r:id="rId18"/>
    <p:sldId id="279" r:id="rId19"/>
    <p:sldId id="271" r:id="rId20"/>
    <p:sldId id="272" r:id="rId21"/>
    <p:sldId id="273" r:id="rId22"/>
    <p:sldId id="274" r:id="rId23"/>
    <p:sldId id="275" r:id="rId24"/>
    <p:sldId id="278"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803"/>
    <p:restoredTop sz="70851"/>
  </p:normalViewPr>
  <p:slideViewPr>
    <p:cSldViewPr snapToGrid="0" snapToObjects="1">
      <p:cViewPr varScale="1">
        <p:scale>
          <a:sx n="80" d="100"/>
          <a:sy n="80" d="100"/>
        </p:scale>
        <p:origin x="99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7CA676-212C-0F41-9243-94B62680C9A6}" type="datetimeFigureOut">
              <a:rPr lang="en-US" smtClean="0"/>
              <a:t>10/12/2022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079BB4-5B07-2449-BF85-6610D8E0C63E}" type="slidenum">
              <a:rPr lang="en-US" smtClean="0"/>
              <a:t>‹#›</a:t>
            </a:fld>
            <a:endParaRPr lang="en-US"/>
          </a:p>
        </p:txBody>
      </p:sp>
    </p:spTree>
    <p:extLst>
      <p:ext uri="{BB962C8B-B14F-4D97-AF65-F5344CB8AC3E}">
        <p14:creationId xmlns:p14="http://schemas.microsoft.com/office/powerpoint/2010/main" val="1365318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079BB4-5B07-2449-BF85-6610D8E0C63E}" type="slidenum">
              <a:rPr lang="en-US" smtClean="0"/>
              <a:t>1</a:t>
            </a:fld>
            <a:endParaRPr lang="en-US"/>
          </a:p>
        </p:txBody>
      </p:sp>
    </p:spTree>
    <p:extLst>
      <p:ext uri="{BB962C8B-B14F-4D97-AF65-F5344CB8AC3E}">
        <p14:creationId xmlns:p14="http://schemas.microsoft.com/office/powerpoint/2010/main" val="2473528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8D079BB4-5B07-2449-BF85-6610D8E0C63E}" type="slidenum">
              <a:rPr lang="en-US" smtClean="0"/>
              <a:t>11</a:t>
            </a:fld>
            <a:endParaRPr lang="en-US"/>
          </a:p>
        </p:txBody>
      </p:sp>
    </p:spTree>
    <p:extLst>
      <p:ext uri="{BB962C8B-B14F-4D97-AF65-F5344CB8AC3E}">
        <p14:creationId xmlns:p14="http://schemas.microsoft.com/office/powerpoint/2010/main" val="34998481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8D079BB4-5B07-2449-BF85-6610D8E0C63E}" type="slidenum">
              <a:rPr lang="en-US" smtClean="0"/>
              <a:t>12</a:t>
            </a:fld>
            <a:endParaRPr lang="en-US"/>
          </a:p>
        </p:txBody>
      </p:sp>
    </p:spTree>
    <p:extLst>
      <p:ext uri="{BB962C8B-B14F-4D97-AF65-F5344CB8AC3E}">
        <p14:creationId xmlns:p14="http://schemas.microsoft.com/office/powerpoint/2010/main" val="40477019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079BB4-5B07-2449-BF85-6610D8E0C63E}" type="slidenum">
              <a:rPr lang="en-US" smtClean="0"/>
              <a:t>13</a:t>
            </a:fld>
            <a:endParaRPr lang="en-US"/>
          </a:p>
        </p:txBody>
      </p:sp>
    </p:spTree>
    <p:extLst>
      <p:ext uri="{BB962C8B-B14F-4D97-AF65-F5344CB8AC3E}">
        <p14:creationId xmlns:p14="http://schemas.microsoft.com/office/powerpoint/2010/main" val="4031968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079BB4-5B07-2449-BF85-6610D8E0C63E}" type="slidenum">
              <a:rPr lang="en-US" smtClean="0"/>
              <a:t>14</a:t>
            </a:fld>
            <a:endParaRPr lang="en-US"/>
          </a:p>
        </p:txBody>
      </p:sp>
    </p:spTree>
    <p:extLst>
      <p:ext uri="{BB962C8B-B14F-4D97-AF65-F5344CB8AC3E}">
        <p14:creationId xmlns:p14="http://schemas.microsoft.com/office/powerpoint/2010/main" val="19508674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a:t>
            </a:r>
          </a:p>
          <a:p>
            <a:r>
              <a:rPr lang="en-US" sz="1200" kern="1200" dirty="0">
                <a:solidFill>
                  <a:srgbClr val="FF0000"/>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8D079BB4-5B07-2449-BF85-6610D8E0C63E}" type="slidenum">
              <a:rPr lang="en-US" smtClean="0"/>
              <a:t>15</a:t>
            </a:fld>
            <a:endParaRPr lang="en-US"/>
          </a:p>
        </p:txBody>
      </p:sp>
    </p:spTree>
    <p:extLst>
      <p:ext uri="{BB962C8B-B14F-4D97-AF65-F5344CB8AC3E}">
        <p14:creationId xmlns:p14="http://schemas.microsoft.com/office/powerpoint/2010/main" val="34082342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079BB4-5B07-2449-BF85-6610D8E0C63E}" type="slidenum">
              <a:rPr lang="en-US" smtClean="0"/>
              <a:t>16</a:t>
            </a:fld>
            <a:endParaRPr lang="en-US"/>
          </a:p>
        </p:txBody>
      </p:sp>
    </p:spTree>
    <p:extLst>
      <p:ext uri="{BB962C8B-B14F-4D97-AF65-F5344CB8AC3E}">
        <p14:creationId xmlns:p14="http://schemas.microsoft.com/office/powerpoint/2010/main" val="5169577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079BB4-5B07-2449-BF85-6610D8E0C63E}" type="slidenum">
              <a:rPr lang="en-US" smtClean="0"/>
              <a:t>17</a:t>
            </a:fld>
            <a:endParaRPr lang="en-US"/>
          </a:p>
        </p:txBody>
      </p:sp>
    </p:spTree>
    <p:extLst>
      <p:ext uri="{BB962C8B-B14F-4D97-AF65-F5344CB8AC3E}">
        <p14:creationId xmlns:p14="http://schemas.microsoft.com/office/powerpoint/2010/main" val="11477141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079BB4-5B07-2449-BF85-6610D8E0C63E}" type="slidenum">
              <a:rPr lang="en-US" smtClean="0"/>
              <a:t>18</a:t>
            </a:fld>
            <a:endParaRPr lang="en-US"/>
          </a:p>
        </p:txBody>
      </p:sp>
    </p:spTree>
    <p:extLst>
      <p:ext uri="{BB962C8B-B14F-4D97-AF65-F5344CB8AC3E}">
        <p14:creationId xmlns:p14="http://schemas.microsoft.com/office/powerpoint/2010/main" val="29109643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079BB4-5B07-2449-BF85-6610D8E0C63E}" type="slidenum">
              <a:rPr lang="en-US" smtClean="0"/>
              <a:t>19</a:t>
            </a:fld>
            <a:endParaRPr lang="en-US"/>
          </a:p>
        </p:txBody>
      </p:sp>
    </p:spTree>
    <p:extLst>
      <p:ext uri="{BB962C8B-B14F-4D97-AF65-F5344CB8AC3E}">
        <p14:creationId xmlns:p14="http://schemas.microsoft.com/office/powerpoint/2010/main" val="36813538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079BB4-5B07-2449-BF85-6610D8E0C63E}" type="slidenum">
              <a:rPr lang="en-US" smtClean="0"/>
              <a:t>20</a:t>
            </a:fld>
            <a:endParaRPr lang="en-US"/>
          </a:p>
        </p:txBody>
      </p:sp>
    </p:spTree>
    <p:extLst>
      <p:ext uri="{BB962C8B-B14F-4D97-AF65-F5344CB8AC3E}">
        <p14:creationId xmlns:p14="http://schemas.microsoft.com/office/powerpoint/2010/main" val="905973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079BB4-5B07-2449-BF85-6610D8E0C63E}" type="slidenum">
              <a:rPr lang="en-US" smtClean="0"/>
              <a:t>3</a:t>
            </a:fld>
            <a:endParaRPr lang="en-US"/>
          </a:p>
        </p:txBody>
      </p:sp>
    </p:spTree>
    <p:extLst>
      <p:ext uri="{BB962C8B-B14F-4D97-AF65-F5344CB8AC3E}">
        <p14:creationId xmlns:p14="http://schemas.microsoft.com/office/powerpoint/2010/main" val="2488855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D079BB4-5B07-2449-BF85-6610D8E0C63E}" type="slidenum">
              <a:rPr lang="en-US" smtClean="0"/>
              <a:t>21</a:t>
            </a:fld>
            <a:endParaRPr lang="en-US"/>
          </a:p>
        </p:txBody>
      </p:sp>
    </p:spTree>
    <p:extLst>
      <p:ext uri="{BB962C8B-B14F-4D97-AF65-F5344CB8AC3E}">
        <p14:creationId xmlns:p14="http://schemas.microsoft.com/office/powerpoint/2010/main" val="5187671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079BB4-5B07-2449-BF85-6610D8E0C63E}" type="slidenum">
              <a:rPr lang="en-US" smtClean="0"/>
              <a:t>22</a:t>
            </a:fld>
            <a:endParaRPr lang="en-US"/>
          </a:p>
        </p:txBody>
      </p:sp>
    </p:spTree>
    <p:extLst>
      <p:ext uri="{BB962C8B-B14F-4D97-AF65-F5344CB8AC3E}">
        <p14:creationId xmlns:p14="http://schemas.microsoft.com/office/powerpoint/2010/main" val="4336075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079BB4-5B07-2449-BF85-6610D8E0C63E}" type="slidenum">
              <a:rPr lang="en-US" smtClean="0"/>
              <a:t>23</a:t>
            </a:fld>
            <a:endParaRPr lang="en-US"/>
          </a:p>
        </p:txBody>
      </p:sp>
    </p:spTree>
    <p:extLst>
      <p:ext uri="{BB962C8B-B14F-4D97-AF65-F5344CB8AC3E}">
        <p14:creationId xmlns:p14="http://schemas.microsoft.com/office/powerpoint/2010/main" val="6724147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E7A0B8-4593-7649-BEBB-AE5D8A29E981}" type="slidenum">
              <a:rPr lang="en-US" smtClean="0"/>
              <a:t>24</a:t>
            </a:fld>
            <a:endParaRPr lang="en-US"/>
          </a:p>
        </p:txBody>
      </p:sp>
    </p:spTree>
    <p:extLst>
      <p:ext uri="{BB962C8B-B14F-4D97-AF65-F5344CB8AC3E}">
        <p14:creationId xmlns:p14="http://schemas.microsoft.com/office/powerpoint/2010/main" val="1775878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effectLst/>
            </a:endParaRPr>
          </a:p>
        </p:txBody>
      </p:sp>
      <p:sp>
        <p:nvSpPr>
          <p:cNvPr id="4" name="Slide Number Placeholder 3"/>
          <p:cNvSpPr>
            <a:spLocks noGrp="1"/>
          </p:cNvSpPr>
          <p:nvPr>
            <p:ph type="sldNum" sz="quarter" idx="5"/>
          </p:nvPr>
        </p:nvSpPr>
        <p:spPr/>
        <p:txBody>
          <a:bodyPr/>
          <a:lstStyle/>
          <a:p>
            <a:fld id="{8D079BB4-5B07-2449-BF85-6610D8E0C63E}" type="slidenum">
              <a:rPr lang="en-US" smtClean="0"/>
              <a:t>4</a:t>
            </a:fld>
            <a:endParaRPr lang="en-US"/>
          </a:p>
        </p:txBody>
      </p:sp>
    </p:spTree>
    <p:extLst>
      <p:ext uri="{BB962C8B-B14F-4D97-AF65-F5344CB8AC3E}">
        <p14:creationId xmlns:p14="http://schemas.microsoft.com/office/powerpoint/2010/main" val="612391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079BB4-5B07-2449-BF85-6610D8E0C63E}" type="slidenum">
              <a:rPr lang="en-US" smtClean="0"/>
              <a:t>5</a:t>
            </a:fld>
            <a:endParaRPr lang="en-US"/>
          </a:p>
        </p:txBody>
      </p:sp>
    </p:spTree>
    <p:extLst>
      <p:ext uri="{BB962C8B-B14F-4D97-AF65-F5344CB8AC3E}">
        <p14:creationId xmlns:p14="http://schemas.microsoft.com/office/powerpoint/2010/main" val="24680827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079BB4-5B07-2449-BF85-6610D8E0C63E}" type="slidenum">
              <a:rPr lang="en-US" smtClean="0"/>
              <a:t>6</a:t>
            </a:fld>
            <a:endParaRPr lang="en-US"/>
          </a:p>
        </p:txBody>
      </p:sp>
    </p:spTree>
    <p:extLst>
      <p:ext uri="{BB962C8B-B14F-4D97-AF65-F5344CB8AC3E}">
        <p14:creationId xmlns:p14="http://schemas.microsoft.com/office/powerpoint/2010/main" val="4100566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079BB4-5B07-2449-BF85-6610D8E0C63E}" type="slidenum">
              <a:rPr lang="en-US" smtClean="0"/>
              <a:t>7</a:t>
            </a:fld>
            <a:endParaRPr lang="en-US"/>
          </a:p>
        </p:txBody>
      </p:sp>
    </p:spTree>
    <p:extLst>
      <p:ext uri="{BB962C8B-B14F-4D97-AF65-F5344CB8AC3E}">
        <p14:creationId xmlns:p14="http://schemas.microsoft.com/office/powerpoint/2010/main" val="29965896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5"/>
          </p:nvPr>
        </p:nvSpPr>
        <p:spPr/>
        <p:txBody>
          <a:bodyPr/>
          <a:lstStyle/>
          <a:p>
            <a:fld id="{8D079BB4-5B07-2449-BF85-6610D8E0C63E}" type="slidenum">
              <a:rPr lang="en-US" smtClean="0"/>
              <a:t>8</a:t>
            </a:fld>
            <a:endParaRPr lang="en-US"/>
          </a:p>
        </p:txBody>
      </p:sp>
    </p:spTree>
    <p:extLst>
      <p:ext uri="{BB962C8B-B14F-4D97-AF65-F5344CB8AC3E}">
        <p14:creationId xmlns:p14="http://schemas.microsoft.com/office/powerpoint/2010/main" val="194204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5"/>
          </p:nvPr>
        </p:nvSpPr>
        <p:spPr/>
        <p:txBody>
          <a:bodyPr/>
          <a:lstStyle/>
          <a:p>
            <a:fld id="{8D079BB4-5B07-2449-BF85-6610D8E0C63E}" type="slidenum">
              <a:rPr lang="en-US" smtClean="0"/>
              <a:t>9</a:t>
            </a:fld>
            <a:endParaRPr lang="en-US"/>
          </a:p>
        </p:txBody>
      </p:sp>
    </p:spTree>
    <p:extLst>
      <p:ext uri="{BB962C8B-B14F-4D97-AF65-F5344CB8AC3E}">
        <p14:creationId xmlns:p14="http://schemas.microsoft.com/office/powerpoint/2010/main" val="31667631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079BB4-5B07-2449-BF85-6610D8E0C63E}" type="slidenum">
              <a:rPr lang="en-US" smtClean="0"/>
              <a:t>10</a:t>
            </a:fld>
            <a:endParaRPr lang="en-US"/>
          </a:p>
        </p:txBody>
      </p:sp>
    </p:spTree>
    <p:extLst>
      <p:ext uri="{BB962C8B-B14F-4D97-AF65-F5344CB8AC3E}">
        <p14:creationId xmlns:p14="http://schemas.microsoft.com/office/powerpoint/2010/main" val="3344941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1C923-4F45-F44F-8041-F15AFD490B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09EDA25-C47C-3741-96A8-B8CE9159A1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ED997A4-B226-4D42-AA07-C1F7604F04ED}"/>
              </a:ext>
            </a:extLst>
          </p:cNvPr>
          <p:cNvSpPr>
            <a:spLocks noGrp="1"/>
          </p:cNvSpPr>
          <p:nvPr>
            <p:ph type="dt" sz="half" idx="10"/>
          </p:nvPr>
        </p:nvSpPr>
        <p:spPr/>
        <p:txBody>
          <a:bodyPr/>
          <a:lstStyle/>
          <a:p>
            <a:fld id="{CACC6520-BD27-1046-B721-589E0DB4A7F1}" type="datetimeFigureOut">
              <a:rPr lang="en-US" smtClean="0"/>
              <a:t>10/12/2022</a:t>
            </a:fld>
            <a:endParaRPr lang="en-US"/>
          </a:p>
        </p:txBody>
      </p:sp>
      <p:sp>
        <p:nvSpPr>
          <p:cNvPr id="5" name="Footer Placeholder 4">
            <a:extLst>
              <a:ext uri="{FF2B5EF4-FFF2-40B4-BE49-F238E27FC236}">
                <a16:creationId xmlns:a16="http://schemas.microsoft.com/office/drawing/2014/main" id="{2486EB64-9889-2E46-A13A-ADDBEE7EEC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DE504D-7CBD-0C48-9685-493368FA6A9C}"/>
              </a:ext>
            </a:extLst>
          </p:cNvPr>
          <p:cNvSpPr>
            <a:spLocks noGrp="1"/>
          </p:cNvSpPr>
          <p:nvPr>
            <p:ph type="sldNum" sz="quarter" idx="12"/>
          </p:nvPr>
        </p:nvSpPr>
        <p:spPr/>
        <p:txBody>
          <a:bodyPr/>
          <a:lstStyle/>
          <a:p>
            <a:fld id="{6EB44709-9BC1-E847-A93E-DCF3B4C32838}" type="slidenum">
              <a:rPr lang="en-US" smtClean="0"/>
              <a:t>‹#›</a:t>
            </a:fld>
            <a:endParaRPr lang="en-US"/>
          </a:p>
        </p:txBody>
      </p:sp>
    </p:spTree>
    <p:extLst>
      <p:ext uri="{BB962C8B-B14F-4D97-AF65-F5344CB8AC3E}">
        <p14:creationId xmlns:p14="http://schemas.microsoft.com/office/powerpoint/2010/main" val="2434893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FC526-931F-D740-B74A-52A2916BB37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0FB493-FE5B-354A-8E7E-294B51498C9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A8222A-084C-2249-AD48-50459AA187B5}"/>
              </a:ext>
            </a:extLst>
          </p:cNvPr>
          <p:cNvSpPr>
            <a:spLocks noGrp="1"/>
          </p:cNvSpPr>
          <p:nvPr>
            <p:ph type="dt" sz="half" idx="10"/>
          </p:nvPr>
        </p:nvSpPr>
        <p:spPr/>
        <p:txBody>
          <a:bodyPr/>
          <a:lstStyle/>
          <a:p>
            <a:fld id="{CACC6520-BD27-1046-B721-589E0DB4A7F1}" type="datetimeFigureOut">
              <a:rPr lang="en-US" smtClean="0"/>
              <a:t>10/12/2022</a:t>
            </a:fld>
            <a:endParaRPr lang="en-US"/>
          </a:p>
        </p:txBody>
      </p:sp>
      <p:sp>
        <p:nvSpPr>
          <p:cNvPr id="5" name="Footer Placeholder 4">
            <a:extLst>
              <a:ext uri="{FF2B5EF4-FFF2-40B4-BE49-F238E27FC236}">
                <a16:creationId xmlns:a16="http://schemas.microsoft.com/office/drawing/2014/main" id="{B9ABE2ED-8BFA-B140-9601-7BA3BF395F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6C4DDF-007F-E043-B687-48413E379819}"/>
              </a:ext>
            </a:extLst>
          </p:cNvPr>
          <p:cNvSpPr>
            <a:spLocks noGrp="1"/>
          </p:cNvSpPr>
          <p:nvPr>
            <p:ph type="sldNum" sz="quarter" idx="12"/>
          </p:nvPr>
        </p:nvSpPr>
        <p:spPr/>
        <p:txBody>
          <a:bodyPr/>
          <a:lstStyle/>
          <a:p>
            <a:fld id="{6EB44709-9BC1-E847-A93E-DCF3B4C32838}" type="slidenum">
              <a:rPr lang="en-US" smtClean="0"/>
              <a:t>‹#›</a:t>
            </a:fld>
            <a:endParaRPr lang="en-US"/>
          </a:p>
        </p:txBody>
      </p:sp>
    </p:spTree>
    <p:extLst>
      <p:ext uri="{BB962C8B-B14F-4D97-AF65-F5344CB8AC3E}">
        <p14:creationId xmlns:p14="http://schemas.microsoft.com/office/powerpoint/2010/main" val="3497881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8BEDCE-446D-0C4A-B4C9-4BF9D13BCE4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0A3C786-DCE5-FB43-86BB-B9E60D245D8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CF6615-29D4-D242-95C0-423A1516AFFB}"/>
              </a:ext>
            </a:extLst>
          </p:cNvPr>
          <p:cNvSpPr>
            <a:spLocks noGrp="1"/>
          </p:cNvSpPr>
          <p:nvPr>
            <p:ph type="dt" sz="half" idx="10"/>
          </p:nvPr>
        </p:nvSpPr>
        <p:spPr/>
        <p:txBody>
          <a:bodyPr/>
          <a:lstStyle/>
          <a:p>
            <a:fld id="{CACC6520-BD27-1046-B721-589E0DB4A7F1}" type="datetimeFigureOut">
              <a:rPr lang="en-US" smtClean="0"/>
              <a:t>10/12/2022</a:t>
            </a:fld>
            <a:endParaRPr lang="en-US"/>
          </a:p>
        </p:txBody>
      </p:sp>
      <p:sp>
        <p:nvSpPr>
          <p:cNvPr id="5" name="Footer Placeholder 4">
            <a:extLst>
              <a:ext uri="{FF2B5EF4-FFF2-40B4-BE49-F238E27FC236}">
                <a16:creationId xmlns:a16="http://schemas.microsoft.com/office/drawing/2014/main" id="{36B2DA22-14C7-E24B-BA8C-B0959424E1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8B4D38-95EE-264F-8E46-AE3D7351A22E}"/>
              </a:ext>
            </a:extLst>
          </p:cNvPr>
          <p:cNvSpPr>
            <a:spLocks noGrp="1"/>
          </p:cNvSpPr>
          <p:nvPr>
            <p:ph type="sldNum" sz="quarter" idx="12"/>
          </p:nvPr>
        </p:nvSpPr>
        <p:spPr/>
        <p:txBody>
          <a:bodyPr/>
          <a:lstStyle/>
          <a:p>
            <a:fld id="{6EB44709-9BC1-E847-A93E-DCF3B4C32838}" type="slidenum">
              <a:rPr lang="en-US" smtClean="0"/>
              <a:t>‹#›</a:t>
            </a:fld>
            <a:endParaRPr lang="en-US"/>
          </a:p>
        </p:txBody>
      </p:sp>
    </p:spTree>
    <p:extLst>
      <p:ext uri="{BB962C8B-B14F-4D97-AF65-F5344CB8AC3E}">
        <p14:creationId xmlns:p14="http://schemas.microsoft.com/office/powerpoint/2010/main" val="3301017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D1521-803F-504D-A9D7-77F07D52FD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68A067-6B74-1C4F-AE60-630057CAF55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631A51-052F-A648-A016-E6C06DD56001}"/>
              </a:ext>
            </a:extLst>
          </p:cNvPr>
          <p:cNvSpPr>
            <a:spLocks noGrp="1"/>
          </p:cNvSpPr>
          <p:nvPr>
            <p:ph type="dt" sz="half" idx="10"/>
          </p:nvPr>
        </p:nvSpPr>
        <p:spPr/>
        <p:txBody>
          <a:bodyPr/>
          <a:lstStyle/>
          <a:p>
            <a:fld id="{CACC6520-BD27-1046-B721-589E0DB4A7F1}" type="datetimeFigureOut">
              <a:rPr lang="en-US" smtClean="0"/>
              <a:t>10/12/2022</a:t>
            </a:fld>
            <a:endParaRPr lang="en-US"/>
          </a:p>
        </p:txBody>
      </p:sp>
      <p:sp>
        <p:nvSpPr>
          <p:cNvPr id="5" name="Footer Placeholder 4">
            <a:extLst>
              <a:ext uri="{FF2B5EF4-FFF2-40B4-BE49-F238E27FC236}">
                <a16:creationId xmlns:a16="http://schemas.microsoft.com/office/drawing/2014/main" id="{4DF030EA-95A2-5148-8537-19E16D23D1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C3440D-E14A-6A47-8542-587D388B512B}"/>
              </a:ext>
            </a:extLst>
          </p:cNvPr>
          <p:cNvSpPr>
            <a:spLocks noGrp="1"/>
          </p:cNvSpPr>
          <p:nvPr>
            <p:ph type="sldNum" sz="quarter" idx="12"/>
          </p:nvPr>
        </p:nvSpPr>
        <p:spPr/>
        <p:txBody>
          <a:bodyPr/>
          <a:lstStyle/>
          <a:p>
            <a:fld id="{6EB44709-9BC1-E847-A93E-DCF3B4C32838}" type="slidenum">
              <a:rPr lang="en-US" smtClean="0"/>
              <a:t>‹#›</a:t>
            </a:fld>
            <a:endParaRPr lang="en-US"/>
          </a:p>
        </p:txBody>
      </p:sp>
    </p:spTree>
    <p:extLst>
      <p:ext uri="{BB962C8B-B14F-4D97-AF65-F5344CB8AC3E}">
        <p14:creationId xmlns:p14="http://schemas.microsoft.com/office/powerpoint/2010/main" val="2615508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BB59A-8353-B14D-9730-0E654A50C8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22B1767-FA60-CC41-BC06-E9431E4AEC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FCDCEF-6CDD-994D-89C0-C838258770A1}"/>
              </a:ext>
            </a:extLst>
          </p:cNvPr>
          <p:cNvSpPr>
            <a:spLocks noGrp="1"/>
          </p:cNvSpPr>
          <p:nvPr>
            <p:ph type="dt" sz="half" idx="10"/>
          </p:nvPr>
        </p:nvSpPr>
        <p:spPr/>
        <p:txBody>
          <a:bodyPr/>
          <a:lstStyle/>
          <a:p>
            <a:fld id="{CACC6520-BD27-1046-B721-589E0DB4A7F1}" type="datetimeFigureOut">
              <a:rPr lang="en-US" smtClean="0"/>
              <a:t>10/12/2022</a:t>
            </a:fld>
            <a:endParaRPr lang="en-US"/>
          </a:p>
        </p:txBody>
      </p:sp>
      <p:sp>
        <p:nvSpPr>
          <p:cNvPr id="5" name="Footer Placeholder 4">
            <a:extLst>
              <a:ext uri="{FF2B5EF4-FFF2-40B4-BE49-F238E27FC236}">
                <a16:creationId xmlns:a16="http://schemas.microsoft.com/office/drawing/2014/main" id="{F5D62B1F-ED56-4347-A7AC-4FD10A93CC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B45BB5-6B84-4545-84AA-9EF0651E87A7}"/>
              </a:ext>
            </a:extLst>
          </p:cNvPr>
          <p:cNvSpPr>
            <a:spLocks noGrp="1"/>
          </p:cNvSpPr>
          <p:nvPr>
            <p:ph type="sldNum" sz="quarter" idx="12"/>
          </p:nvPr>
        </p:nvSpPr>
        <p:spPr/>
        <p:txBody>
          <a:bodyPr/>
          <a:lstStyle/>
          <a:p>
            <a:fld id="{6EB44709-9BC1-E847-A93E-DCF3B4C32838}" type="slidenum">
              <a:rPr lang="en-US" smtClean="0"/>
              <a:t>‹#›</a:t>
            </a:fld>
            <a:endParaRPr lang="en-US"/>
          </a:p>
        </p:txBody>
      </p:sp>
    </p:spTree>
    <p:extLst>
      <p:ext uri="{BB962C8B-B14F-4D97-AF65-F5344CB8AC3E}">
        <p14:creationId xmlns:p14="http://schemas.microsoft.com/office/powerpoint/2010/main" val="2207235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8D936-7DE7-7C42-8747-54BFC00D53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78E960-EBFE-214B-A6A2-5B376BF0EC6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677775-DA96-9A4C-A852-23AF73B4C39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6502FFD-9087-3449-8117-2FEF91AE53AF}"/>
              </a:ext>
            </a:extLst>
          </p:cNvPr>
          <p:cNvSpPr>
            <a:spLocks noGrp="1"/>
          </p:cNvSpPr>
          <p:nvPr>
            <p:ph type="dt" sz="half" idx="10"/>
          </p:nvPr>
        </p:nvSpPr>
        <p:spPr/>
        <p:txBody>
          <a:bodyPr/>
          <a:lstStyle/>
          <a:p>
            <a:fld id="{CACC6520-BD27-1046-B721-589E0DB4A7F1}" type="datetimeFigureOut">
              <a:rPr lang="en-US" smtClean="0"/>
              <a:t>10/12/2022</a:t>
            </a:fld>
            <a:endParaRPr lang="en-US"/>
          </a:p>
        </p:txBody>
      </p:sp>
      <p:sp>
        <p:nvSpPr>
          <p:cNvPr id="6" name="Footer Placeholder 5">
            <a:extLst>
              <a:ext uri="{FF2B5EF4-FFF2-40B4-BE49-F238E27FC236}">
                <a16:creationId xmlns:a16="http://schemas.microsoft.com/office/drawing/2014/main" id="{9D03EC59-B9ED-EC49-8FEE-77C0DAFE59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A8D5A8-C71A-CB4C-A6F1-4AE302FCC200}"/>
              </a:ext>
            </a:extLst>
          </p:cNvPr>
          <p:cNvSpPr>
            <a:spLocks noGrp="1"/>
          </p:cNvSpPr>
          <p:nvPr>
            <p:ph type="sldNum" sz="quarter" idx="12"/>
          </p:nvPr>
        </p:nvSpPr>
        <p:spPr/>
        <p:txBody>
          <a:bodyPr/>
          <a:lstStyle/>
          <a:p>
            <a:fld id="{6EB44709-9BC1-E847-A93E-DCF3B4C32838}" type="slidenum">
              <a:rPr lang="en-US" smtClean="0"/>
              <a:t>‹#›</a:t>
            </a:fld>
            <a:endParaRPr lang="en-US"/>
          </a:p>
        </p:txBody>
      </p:sp>
    </p:spTree>
    <p:extLst>
      <p:ext uri="{BB962C8B-B14F-4D97-AF65-F5344CB8AC3E}">
        <p14:creationId xmlns:p14="http://schemas.microsoft.com/office/powerpoint/2010/main" val="3415261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F086B-F183-1C46-A032-CC788500D6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218F8B1-A2A4-2E44-9199-01489C21A7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40163F5-0D02-534F-A58C-52192DF0B54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B49ACEE-550D-2343-9E41-34951704B1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44D5B32-06F4-EA41-9782-2A332B05821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C57B306-5888-6345-BB74-032EC69F08E3}"/>
              </a:ext>
            </a:extLst>
          </p:cNvPr>
          <p:cNvSpPr>
            <a:spLocks noGrp="1"/>
          </p:cNvSpPr>
          <p:nvPr>
            <p:ph type="dt" sz="half" idx="10"/>
          </p:nvPr>
        </p:nvSpPr>
        <p:spPr/>
        <p:txBody>
          <a:bodyPr/>
          <a:lstStyle/>
          <a:p>
            <a:fld id="{CACC6520-BD27-1046-B721-589E0DB4A7F1}" type="datetimeFigureOut">
              <a:rPr lang="en-US" smtClean="0"/>
              <a:t>10/12/2022</a:t>
            </a:fld>
            <a:endParaRPr lang="en-US"/>
          </a:p>
        </p:txBody>
      </p:sp>
      <p:sp>
        <p:nvSpPr>
          <p:cNvPr id="8" name="Footer Placeholder 7">
            <a:extLst>
              <a:ext uri="{FF2B5EF4-FFF2-40B4-BE49-F238E27FC236}">
                <a16:creationId xmlns:a16="http://schemas.microsoft.com/office/drawing/2014/main" id="{6A5540A2-5F68-AC45-9CD0-0D71E54ABA8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3A2AD37-D9F3-4D49-A2E9-596034820020}"/>
              </a:ext>
            </a:extLst>
          </p:cNvPr>
          <p:cNvSpPr>
            <a:spLocks noGrp="1"/>
          </p:cNvSpPr>
          <p:nvPr>
            <p:ph type="sldNum" sz="quarter" idx="12"/>
          </p:nvPr>
        </p:nvSpPr>
        <p:spPr/>
        <p:txBody>
          <a:bodyPr/>
          <a:lstStyle/>
          <a:p>
            <a:fld id="{6EB44709-9BC1-E847-A93E-DCF3B4C32838}" type="slidenum">
              <a:rPr lang="en-US" smtClean="0"/>
              <a:t>‹#›</a:t>
            </a:fld>
            <a:endParaRPr lang="en-US"/>
          </a:p>
        </p:txBody>
      </p:sp>
    </p:spTree>
    <p:extLst>
      <p:ext uri="{BB962C8B-B14F-4D97-AF65-F5344CB8AC3E}">
        <p14:creationId xmlns:p14="http://schemas.microsoft.com/office/powerpoint/2010/main" val="2467941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B8618-C065-D349-BB67-7975BE71764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B851224-C166-DA4C-9972-591460FC30DC}"/>
              </a:ext>
            </a:extLst>
          </p:cNvPr>
          <p:cNvSpPr>
            <a:spLocks noGrp="1"/>
          </p:cNvSpPr>
          <p:nvPr>
            <p:ph type="dt" sz="half" idx="10"/>
          </p:nvPr>
        </p:nvSpPr>
        <p:spPr/>
        <p:txBody>
          <a:bodyPr/>
          <a:lstStyle/>
          <a:p>
            <a:fld id="{CACC6520-BD27-1046-B721-589E0DB4A7F1}" type="datetimeFigureOut">
              <a:rPr lang="en-US" smtClean="0"/>
              <a:t>10/12/2022</a:t>
            </a:fld>
            <a:endParaRPr lang="en-US"/>
          </a:p>
        </p:txBody>
      </p:sp>
      <p:sp>
        <p:nvSpPr>
          <p:cNvPr id="4" name="Footer Placeholder 3">
            <a:extLst>
              <a:ext uri="{FF2B5EF4-FFF2-40B4-BE49-F238E27FC236}">
                <a16:creationId xmlns:a16="http://schemas.microsoft.com/office/drawing/2014/main" id="{6ABB3B32-0C82-BB4A-BCD8-80E1683C2BB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C8A0E1A-A470-9346-BDDA-EE47AEB6028A}"/>
              </a:ext>
            </a:extLst>
          </p:cNvPr>
          <p:cNvSpPr>
            <a:spLocks noGrp="1"/>
          </p:cNvSpPr>
          <p:nvPr>
            <p:ph type="sldNum" sz="quarter" idx="12"/>
          </p:nvPr>
        </p:nvSpPr>
        <p:spPr/>
        <p:txBody>
          <a:bodyPr/>
          <a:lstStyle/>
          <a:p>
            <a:fld id="{6EB44709-9BC1-E847-A93E-DCF3B4C32838}" type="slidenum">
              <a:rPr lang="en-US" smtClean="0"/>
              <a:t>‹#›</a:t>
            </a:fld>
            <a:endParaRPr lang="en-US"/>
          </a:p>
        </p:txBody>
      </p:sp>
    </p:spTree>
    <p:extLst>
      <p:ext uri="{BB962C8B-B14F-4D97-AF65-F5344CB8AC3E}">
        <p14:creationId xmlns:p14="http://schemas.microsoft.com/office/powerpoint/2010/main" val="3387042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CAA06E-32F2-D446-8E20-383E02EACC08}"/>
              </a:ext>
            </a:extLst>
          </p:cNvPr>
          <p:cNvSpPr>
            <a:spLocks noGrp="1"/>
          </p:cNvSpPr>
          <p:nvPr>
            <p:ph type="dt" sz="half" idx="10"/>
          </p:nvPr>
        </p:nvSpPr>
        <p:spPr/>
        <p:txBody>
          <a:bodyPr/>
          <a:lstStyle/>
          <a:p>
            <a:fld id="{CACC6520-BD27-1046-B721-589E0DB4A7F1}" type="datetimeFigureOut">
              <a:rPr lang="en-US" smtClean="0"/>
              <a:t>10/12/2022</a:t>
            </a:fld>
            <a:endParaRPr lang="en-US"/>
          </a:p>
        </p:txBody>
      </p:sp>
      <p:sp>
        <p:nvSpPr>
          <p:cNvPr id="3" name="Footer Placeholder 2">
            <a:extLst>
              <a:ext uri="{FF2B5EF4-FFF2-40B4-BE49-F238E27FC236}">
                <a16:creationId xmlns:a16="http://schemas.microsoft.com/office/drawing/2014/main" id="{C7A8C21A-2D1C-3142-8988-922E6E7B3D8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C29C9F7-D07D-684B-BB59-EC81C4D32648}"/>
              </a:ext>
            </a:extLst>
          </p:cNvPr>
          <p:cNvSpPr>
            <a:spLocks noGrp="1"/>
          </p:cNvSpPr>
          <p:nvPr>
            <p:ph type="sldNum" sz="quarter" idx="12"/>
          </p:nvPr>
        </p:nvSpPr>
        <p:spPr/>
        <p:txBody>
          <a:bodyPr/>
          <a:lstStyle/>
          <a:p>
            <a:fld id="{6EB44709-9BC1-E847-A93E-DCF3B4C32838}" type="slidenum">
              <a:rPr lang="en-US" smtClean="0"/>
              <a:t>‹#›</a:t>
            </a:fld>
            <a:endParaRPr lang="en-US"/>
          </a:p>
        </p:txBody>
      </p:sp>
    </p:spTree>
    <p:extLst>
      <p:ext uri="{BB962C8B-B14F-4D97-AF65-F5344CB8AC3E}">
        <p14:creationId xmlns:p14="http://schemas.microsoft.com/office/powerpoint/2010/main" val="2561600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E13B4-7B88-B34B-A675-F92536F3EB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5254885-F8C0-7048-BDF3-3E314B499D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3091BF0-ADB9-3F4E-8C7B-A13CA006D2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B1CD2F-9F39-5546-A5B0-218481194C6D}"/>
              </a:ext>
            </a:extLst>
          </p:cNvPr>
          <p:cNvSpPr>
            <a:spLocks noGrp="1"/>
          </p:cNvSpPr>
          <p:nvPr>
            <p:ph type="dt" sz="half" idx="10"/>
          </p:nvPr>
        </p:nvSpPr>
        <p:spPr/>
        <p:txBody>
          <a:bodyPr/>
          <a:lstStyle/>
          <a:p>
            <a:fld id="{CACC6520-BD27-1046-B721-589E0DB4A7F1}" type="datetimeFigureOut">
              <a:rPr lang="en-US" smtClean="0"/>
              <a:t>10/12/2022</a:t>
            </a:fld>
            <a:endParaRPr lang="en-US"/>
          </a:p>
        </p:txBody>
      </p:sp>
      <p:sp>
        <p:nvSpPr>
          <p:cNvPr id="6" name="Footer Placeholder 5">
            <a:extLst>
              <a:ext uri="{FF2B5EF4-FFF2-40B4-BE49-F238E27FC236}">
                <a16:creationId xmlns:a16="http://schemas.microsoft.com/office/drawing/2014/main" id="{6CFA87E2-AF60-3A43-9BFB-EE835D82AD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414BE9-AE01-294F-A79C-3BB65837DAC6}"/>
              </a:ext>
            </a:extLst>
          </p:cNvPr>
          <p:cNvSpPr>
            <a:spLocks noGrp="1"/>
          </p:cNvSpPr>
          <p:nvPr>
            <p:ph type="sldNum" sz="quarter" idx="12"/>
          </p:nvPr>
        </p:nvSpPr>
        <p:spPr/>
        <p:txBody>
          <a:bodyPr/>
          <a:lstStyle/>
          <a:p>
            <a:fld id="{6EB44709-9BC1-E847-A93E-DCF3B4C32838}" type="slidenum">
              <a:rPr lang="en-US" smtClean="0"/>
              <a:t>‹#›</a:t>
            </a:fld>
            <a:endParaRPr lang="en-US"/>
          </a:p>
        </p:txBody>
      </p:sp>
    </p:spTree>
    <p:extLst>
      <p:ext uri="{BB962C8B-B14F-4D97-AF65-F5344CB8AC3E}">
        <p14:creationId xmlns:p14="http://schemas.microsoft.com/office/powerpoint/2010/main" val="1857937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8AC3B-EC64-3042-8236-13343A7FCA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7D4EC15-0583-4F43-B295-2D92A9B5F8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F576000-18E3-7A4E-8509-7D36D379F5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4FE06B-8F71-D24E-85C1-F89D4D2A0B1E}"/>
              </a:ext>
            </a:extLst>
          </p:cNvPr>
          <p:cNvSpPr>
            <a:spLocks noGrp="1"/>
          </p:cNvSpPr>
          <p:nvPr>
            <p:ph type="dt" sz="half" idx="10"/>
          </p:nvPr>
        </p:nvSpPr>
        <p:spPr/>
        <p:txBody>
          <a:bodyPr/>
          <a:lstStyle/>
          <a:p>
            <a:fld id="{CACC6520-BD27-1046-B721-589E0DB4A7F1}" type="datetimeFigureOut">
              <a:rPr lang="en-US" smtClean="0"/>
              <a:t>10/12/2022</a:t>
            </a:fld>
            <a:endParaRPr lang="en-US"/>
          </a:p>
        </p:txBody>
      </p:sp>
      <p:sp>
        <p:nvSpPr>
          <p:cNvPr id="6" name="Footer Placeholder 5">
            <a:extLst>
              <a:ext uri="{FF2B5EF4-FFF2-40B4-BE49-F238E27FC236}">
                <a16:creationId xmlns:a16="http://schemas.microsoft.com/office/drawing/2014/main" id="{8DEEA050-FE2B-2341-B20B-7BCA7145C7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9AF9F8-6063-D242-9DA9-0853DDC82581}"/>
              </a:ext>
            </a:extLst>
          </p:cNvPr>
          <p:cNvSpPr>
            <a:spLocks noGrp="1"/>
          </p:cNvSpPr>
          <p:nvPr>
            <p:ph type="sldNum" sz="quarter" idx="12"/>
          </p:nvPr>
        </p:nvSpPr>
        <p:spPr/>
        <p:txBody>
          <a:bodyPr/>
          <a:lstStyle/>
          <a:p>
            <a:fld id="{6EB44709-9BC1-E847-A93E-DCF3B4C32838}" type="slidenum">
              <a:rPr lang="en-US" smtClean="0"/>
              <a:t>‹#›</a:t>
            </a:fld>
            <a:endParaRPr lang="en-US"/>
          </a:p>
        </p:txBody>
      </p:sp>
    </p:spTree>
    <p:extLst>
      <p:ext uri="{BB962C8B-B14F-4D97-AF65-F5344CB8AC3E}">
        <p14:creationId xmlns:p14="http://schemas.microsoft.com/office/powerpoint/2010/main" val="875654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6F50B0-F832-4A4F-8BC6-C6A7F9B4E5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5E70417-09BE-734F-A657-CF3548A2DC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48E5D1-3CD0-E240-AB98-2EACF4A4AB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CC6520-BD27-1046-B721-589E0DB4A7F1}" type="datetimeFigureOut">
              <a:rPr lang="en-US" smtClean="0"/>
              <a:t>10/12/2022</a:t>
            </a:fld>
            <a:endParaRPr lang="en-US"/>
          </a:p>
        </p:txBody>
      </p:sp>
      <p:sp>
        <p:nvSpPr>
          <p:cNvPr id="5" name="Footer Placeholder 4">
            <a:extLst>
              <a:ext uri="{FF2B5EF4-FFF2-40B4-BE49-F238E27FC236}">
                <a16:creationId xmlns:a16="http://schemas.microsoft.com/office/drawing/2014/main" id="{1BD6EBA2-2BCA-B748-AAE0-48F6295EAA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1BC1F1C-17C1-8047-A6B3-9CF7A835D8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B44709-9BC1-E847-A93E-DCF3B4C32838}" type="slidenum">
              <a:rPr lang="en-US" smtClean="0"/>
              <a:t>‹#›</a:t>
            </a:fld>
            <a:endParaRPr lang="en-US"/>
          </a:p>
        </p:txBody>
      </p:sp>
    </p:spTree>
    <p:extLst>
      <p:ext uri="{BB962C8B-B14F-4D97-AF65-F5344CB8AC3E}">
        <p14:creationId xmlns:p14="http://schemas.microsoft.com/office/powerpoint/2010/main" val="26020881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worm@me.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recordcopy@sar.org"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59F3E-4087-EA4F-ADB3-85B2732AF383}"/>
              </a:ext>
            </a:extLst>
          </p:cNvPr>
          <p:cNvSpPr>
            <a:spLocks noGrp="1"/>
          </p:cNvSpPr>
          <p:nvPr>
            <p:ph type="ctrTitle"/>
          </p:nvPr>
        </p:nvSpPr>
        <p:spPr/>
        <p:txBody>
          <a:bodyPr>
            <a:normAutofit/>
          </a:bodyPr>
          <a:lstStyle/>
          <a:p>
            <a:r>
              <a:rPr lang="en-US" dirty="0"/>
              <a:t>NSSAR Chapter Registrar &amp; Genealogist Training</a:t>
            </a:r>
          </a:p>
        </p:txBody>
      </p:sp>
      <p:sp>
        <p:nvSpPr>
          <p:cNvPr id="3" name="Subtitle 2">
            <a:extLst>
              <a:ext uri="{FF2B5EF4-FFF2-40B4-BE49-F238E27FC236}">
                <a16:creationId xmlns:a16="http://schemas.microsoft.com/office/drawing/2014/main" id="{E7F9104E-4A8B-0449-B89E-F9979774CA01}"/>
              </a:ext>
            </a:extLst>
          </p:cNvPr>
          <p:cNvSpPr>
            <a:spLocks noGrp="1"/>
          </p:cNvSpPr>
          <p:nvPr>
            <p:ph type="subTitle" idx="1"/>
          </p:nvPr>
        </p:nvSpPr>
        <p:spPr/>
        <p:txBody>
          <a:bodyPr/>
          <a:lstStyle/>
          <a:p>
            <a:r>
              <a:rPr lang="en-US" dirty="0"/>
              <a:t>Seminar 2</a:t>
            </a:r>
          </a:p>
          <a:p>
            <a:r>
              <a:rPr lang="en-US" dirty="0"/>
              <a:t>Proper Document Selection &amp; Citation</a:t>
            </a:r>
          </a:p>
          <a:p>
            <a:r>
              <a:rPr lang="en-US" sz="2400" dirty="0"/>
              <a:t>Dennis VanWormer – </a:t>
            </a:r>
            <a:r>
              <a:rPr lang="en-US" sz="2400" dirty="0">
                <a:hlinkClick r:id="rId3"/>
              </a:rPr>
              <a:t>paworm@me.com</a:t>
            </a:r>
            <a:r>
              <a:rPr lang="en-US" sz="2400" dirty="0"/>
              <a:t> / (810) 292-7778 </a:t>
            </a:r>
          </a:p>
          <a:p>
            <a:endParaRPr lang="en-US" dirty="0"/>
          </a:p>
        </p:txBody>
      </p:sp>
    </p:spTree>
    <p:extLst>
      <p:ext uri="{BB962C8B-B14F-4D97-AF65-F5344CB8AC3E}">
        <p14:creationId xmlns:p14="http://schemas.microsoft.com/office/powerpoint/2010/main" val="687846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FFFD8-0CAB-0348-8FDF-EFC857BAAAB4}"/>
              </a:ext>
            </a:extLst>
          </p:cNvPr>
          <p:cNvSpPr>
            <a:spLocks noGrp="1"/>
          </p:cNvSpPr>
          <p:nvPr>
            <p:ph type="title"/>
          </p:nvPr>
        </p:nvSpPr>
        <p:spPr/>
        <p:txBody>
          <a:bodyPr>
            <a:normAutofit/>
          </a:bodyPr>
          <a:lstStyle/>
          <a:p>
            <a:pPr algn="ctr"/>
            <a:r>
              <a:rPr lang="en-US" b="1" dirty="0"/>
              <a:t>Proof of Lineage - Acceptable Sources</a:t>
            </a:r>
            <a:br>
              <a:rPr lang="en-US" b="1" dirty="0"/>
            </a:br>
            <a:r>
              <a:rPr lang="en-US" sz="2400" b="1" dirty="0"/>
              <a:t>(GCP, 25 Jul 2022, Section 5.4000) </a:t>
            </a:r>
          </a:p>
        </p:txBody>
      </p:sp>
      <p:sp>
        <p:nvSpPr>
          <p:cNvPr id="3" name="Content Placeholder 2">
            <a:extLst>
              <a:ext uri="{FF2B5EF4-FFF2-40B4-BE49-F238E27FC236}">
                <a16:creationId xmlns:a16="http://schemas.microsoft.com/office/drawing/2014/main" id="{D24E0C64-1936-2F46-A169-0498B0169C56}"/>
              </a:ext>
            </a:extLst>
          </p:cNvPr>
          <p:cNvSpPr>
            <a:spLocks noGrp="1"/>
          </p:cNvSpPr>
          <p:nvPr>
            <p:ph idx="1"/>
          </p:nvPr>
        </p:nvSpPr>
        <p:spPr/>
        <p:txBody>
          <a:bodyPr>
            <a:normAutofit fontScale="85000" lnSpcReduction="10000"/>
          </a:bodyPr>
          <a:lstStyle/>
          <a:p>
            <a:r>
              <a:rPr lang="en-US" b="1" dirty="0"/>
              <a:t>Government records, </a:t>
            </a:r>
            <a:r>
              <a:rPr lang="en-US" dirty="0"/>
              <a:t>such as vital records, probate records, land records, sworn testimony.</a:t>
            </a:r>
            <a:endParaRPr lang="en-US" dirty="0">
              <a:effectLst/>
            </a:endParaRPr>
          </a:p>
          <a:p>
            <a:r>
              <a:rPr lang="en-US" b="1" dirty="0"/>
              <a:t>Church records, </a:t>
            </a:r>
            <a:r>
              <a:rPr lang="en-US" dirty="0"/>
              <a:t>including birth, baptism, death, marriage, and burial records. Pages which identify the clergy officiating at or recording the event should be included.</a:t>
            </a:r>
          </a:p>
          <a:p>
            <a:r>
              <a:rPr lang="en-US" b="1" dirty="0"/>
              <a:t>Other institutional records, </a:t>
            </a:r>
            <a:r>
              <a:rPr lang="en-US" dirty="0"/>
              <a:t>such as records of hospitals, funeral homes, cemeteries, and other institutions contemporary with the event.</a:t>
            </a:r>
          </a:p>
          <a:p>
            <a:r>
              <a:rPr lang="en-US" b="1" dirty="0"/>
              <a:t>Newspaper accounts </a:t>
            </a:r>
            <a:r>
              <a:rPr lang="en-US" dirty="0"/>
              <a:t>that are contemporary with persons, relationships, and events reported, including obituaries, wedding announcements, birth notices, articles that are derived from personal knowledge or admissible sources can be determined. The name, location, and date of the newspaper must be provided, preferably with a copy of a page bearing that information in addition to a copy of the page bearing the pertinent information.</a:t>
            </a:r>
            <a:r>
              <a:rPr lang="en-US" dirty="0">
                <a:effectLst/>
              </a:rPr>
              <a:t> </a:t>
            </a:r>
            <a:endParaRPr lang="en-US" dirty="0"/>
          </a:p>
        </p:txBody>
      </p:sp>
    </p:spTree>
    <p:extLst>
      <p:ext uri="{BB962C8B-B14F-4D97-AF65-F5344CB8AC3E}">
        <p14:creationId xmlns:p14="http://schemas.microsoft.com/office/powerpoint/2010/main" val="3259860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22D90-B650-1E4A-BB05-E2CE04BAC0DC}"/>
              </a:ext>
            </a:extLst>
          </p:cNvPr>
          <p:cNvSpPr>
            <a:spLocks noGrp="1"/>
          </p:cNvSpPr>
          <p:nvPr>
            <p:ph type="title"/>
          </p:nvPr>
        </p:nvSpPr>
        <p:spPr/>
        <p:txBody>
          <a:bodyPr/>
          <a:lstStyle/>
          <a:p>
            <a:pPr algn="ctr"/>
            <a:r>
              <a:rPr lang="en-US" b="1" dirty="0"/>
              <a:t>Proof of Lineage - Acceptable Sources</a:t>
            </a:r>
            <a:br>
              <a:rPr lang="en-US" b="1" dirty="0"/>
            </a:br>
            <a:r>
              <a:rPr lang="en-US" sz="2400" b="1" dirty="0"/>
              <a:t>(GCP, 25 Jul 2022, Section 5.4000)</a:t>
            </a:r>
            <a:endParaRPr lang="en-US" dirty="0"/>
          </a:p>
        </p:txBody>
      </p:sp>
      <p:sp>
        <p:nvSpPr>
          <p:cNvPr id="3" name="Content Placeholder 2">
            <a:extLst>
              <a:ext uri="{FF2B5EF4-FFF2-40B4-BE49-F238E27FC236}">
                <a16:creationId xmlns:a16="http://schemas.microsoft.com/office/drawing/2014/main" id="{5E870FA1-082B-3D46-B4D3-73E2E5CA5E9A}"/>
              </a:ext>
            </a:extLst>
          </p:cNvPr>
          <p:cNvSpPr>
            <a:spLocks noGrp="1"/>
          </p:cNvSpPr>
          <p:nvPr>
            <p:ph idx="1"/>
          </p:nvPr>
        </p:nvSpPr>
        <p:spPr/>
        <p:txBody>
          <a:bodyPr>
            <a:normAutofit fontScale="70000" lnSpcReduction="20000"/>
          </a:bodyPr>
          <a:lstStyle/>
          <a:p>
            <a:r>
              <a:rPr lang="en-US" b="1" dirty="0"/>
              <a:t>Family records, </a:t>
            </a:r>
            <a:r>
              <a:rPr lang="en-US" dirty="0"/>
              <a:t>including Bibles and letters containing names, relationships, and dates of births, deaths, and marriages, provided that the author was in a position to have knowledge of the information in question. Copies of original records provide stronger evidence than transcripts or abstracts. For records from Bibles or other books, the title page bearing the date of publication should be provided.</a:t>
            </a:r>
          </a:p>
          <a:p>
            <a:r>
              <a:rPr lang="en-US" b="1" dirty="0"/>
              <a:t>Tombstone inscriptions. </a:t>
            </a:r>
            <a:r>
              <a:rPr lang="en-US" dirty="0"/>
              <a:t>Copies of inscriptions from tombstones erected in the time period of the death of the ancestor, with notation of the name and location of the cemetery, shall be accepted as evidence. Readable photographs are strongly preferred to transcriptions and abstracts.</a:t>
            </a:r>
          </a:p>
          <a:p>
            <a:r>
              <a:rPr lang="en-US" b="1" dirty="0"/>
              <a:t>Affidavits </a:t>
            </a:r>
            <a:r>
              <a:rPr lang="en-US" dirty="0"/>
              <a:t>of people having personal knowledge of relationships or dates and places of birth, death, and marriage, or which provide such information and identify the sources who had such personal knowledge.</a:t>
            </a:r>
          </a:p>
          <a:p>
            <a:r>
              <a:rPr lang="en-US" b="1" dirty="0"/>
              <a:t>Published books </a:t>
            </a:r>
            <a:r>
              <a:rPr lang="en-US" dirty="0"/>
              <a:t>that provide transcripts, abstracts, summaries or quotations of the above records, or information personally known to the author are admissible as evidence.</a:t>
            </a:r>
            <a:r>
              <a:rPr lang="en-US" dirty="0">
                <a:effectLst/>
              </a:rPr>
              <a:t> </a:t>
            </a:r>
            <a:r>
              <a:rPr lang="en-US" dirty="0"/>
              <a:t>The applicant is to provide a copy of the title page and date of publication, and any pages with pertinent information about sources, and headings that are relevant to understanding the evidence such as the title of a list that is transcribed. </a:t>
            </a:r>
          </a:p>
        </p:txBody>
      </p:sp>
    </p:spTree>
    <p:extLst>
      <p:ext uri="{BB962C8B-B14F-4D97-AF65-F5344CB8AC3E}">
        <p14:creationId xmlns:p14="http://schemas.microsoft.com/office/powerpoint/2010/main" val="11853232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22D90-B650-1E4A-BB05-E2CE04BAC0DC}"/>
              </a:ext>
            </a:extLst>
          </p:cNvPr>
          <p:cNvSpPr>
            <a:spLocks noGrp="1"/>
          </p:cNvSpPr>
          <p:nvPr>
            <p:ph type="title"/>
          </p:nvPr>
        </p:nvSpPr>
        <p:spPr/>
        <p:txBody>
          <a:bodyPr/>
          <a:lstStyle/>
          <a:p>
            <a:pPr algn="ctr"/>
            <a:r>
              <a:rPr lang="en-US" b="1" dirty="0"/>
              <a:t>Proof of Lineage - Acceptable Sources</a:t>
            </a:r>
            <a:br>
              <a:rPr lang="en-US" b="1" dirty="0"/>
            </a:br>
            <a:r>
              <a:rPr lang="en-US" sz="2400" b="1" dirty="0"/>
              <a:t>(GCP, 25 Jul 2022, Section 5.4005 &amp; 5.4006) </a:t>
            </a:r>
            <a:endParaRPr lang="en-US" dirty="0"/>
          </a:p>
        </p:txBody>
      </p:sp>
      <p:sp>
        <p:nvSpPr>
          <p:cNvPr id="3" name="Content Placeholder 2">
            <a:extLst>
              <a:ext uri="{FF2B5EF4-FFF2-40B4-BE49-F238E27FC236}">
                <a16:creationId xmlns:a16="http://schemas.microsoft.com/office/drawing/2014/main" id="{5E870FA1-082B-3D46-B4D3-73E2E5CA5E9A}"/>
              </a:ext>
            </a:extLst>
          </p:cNvPr>
          <p:cNvSpPr>
            <a:spLocks noGrp="1"/>
          </p:cNvSpPr>
          <p:nvPr>
            <p:ph idx="1"/>
          </p:nvPr>
        </p:nvSpPr>
        <p:spPr/>
        <p:txBody>
          <a:bodyPr>
            <a:normAutofit fontScale="92500"/>
          </a:bodyPr>
          <a:lstStyle/>
          <a:p>
            <a:r>
              <a:rPr lang="en-US" sz="2200" dirty="0"/>
              <a:t>DNA evidence can only be used as one element of a genealogical proof argument </a:t>
            </a:r>
            <a:r>
              <a:rPr lang="en-US" sz="2200" u="sng" dirty="0"/>
              <a:t>that includes additional conventional proof of the lineage</a:t>
            </a:r>
            <a:r>
              <a:rPr lang="en-US" sz="2200" dirty="0"/>
              <a:t>. None of the major tests. . . alone can prove a descent from a specific individual. DNA tests can show with high probability that two individuals are related but without traditional evidence, they fail to determine whether the person being considered is a specific individual, a sibling of that individual, a cousin of, or other relation to that individual. However, by combining the various tests and using techniques to support predicted relationships, </a:t>
            </a:r>
            <a:r>
              <a:rPr lang="en-US" sz="2200" u="sng" dirty="0"/>
              <a:t>coupled with traditional evidence</a:t>
            </a:r>
            <a:r>
              <a:rPr lang="en-US" sz="2200" dirty="0"/>
              <a:t>, a case can be built to demonstrate relationships.</a:t>
            </a:r>
          </a:p>
          <a:p>
            <a:r>
              <a:rPr lang="en-US" sz="2200" u="sng" dirty="0"/>
              <a:t>DNA proofs are limited to generations one to two or generations two to three only. </a:t>
            </a:r>
            <a:r>
              <a:rPr lang="en-US" sz="2200" dirty="0"/>
              <a:t>Proof of the parentage of an applicant in the absence of a birth certificate or similar proof confirming the parent’s names by use of DNA is the preferred documentation.</a:t>
            </a:r>
          </a:p>
          <a:p>
            <a:r>
              <a:rPr lang="en-US" sz="2200" dirty="0"/>
              <a:t>SAR looks at the breadth of information, including genetic information, to prove lineage. We also recognize the importance of respecting privacy. Therefore, </a:t>
            </a:r>
            <a:r>
              <a:rPr lang="en-US" sz="2200" u="sng" dirty="0"/>
              <a:t>any use of Personally Identifiable Information (PII) of living people for DNA evidence will require affirmative consent from those individuals.</a:t>
            </a:r>
          </a:p>
          <a:p>
            <a:endParaRPr lang="en-US" sz="2000" dirty="0"/>
          </a:p>
        </p:txBody>
      </p:sp>
    </p:spTree>
    <p:extLst>
      <p:ext uri="{BB962C8B-B14F-4D97-AF65-F5344CB8AC3E}">
        <p14:creationId xmlns:p14="http://schemas.microsoft.com/office/powerpoint/2010/main" val="2343761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A0A82-89C2-B14D-B120-B2D465E0E807}"/>
              </a:ext>
            </a:extLst>
          </p:cNvPr>
          <p:cNvSpPr>
            <a:spLocks noGrp="1"/>
          </p:cNvSpPr>
          <p:nvPr>
            <p:ph type="title"/>
          </p:nvPr>
        </p:nvSpPr>
        <p:spPr/>
        <p:txBody>
          <a:bodyPr>
            <a:normAutofit fontScale="90000"/>
          </a:bodyPr>
          <a:lstStyle/>
          <a:p>
            <a:pPr algn="ctr"/>
            <a:r>
              <a:rPr lang="en-US" sz="4700" b="1" dirty="0"/>
              <a:t>Proof of Lineage - Examples of source citations</a:t>
            </a:r>
            <a:br>
              <a:rPr lang="en-US" b="1" dirty="0"/>
            </a:br>
            <a:r>
              <a:rPr lang="en-US" sz="2700" b="1" dirty="0"/>
              <a:t>(APM, </a:t>
            </a:r>
            <a:r>
              <a:rPr lang="en-US" sz="2800" b="1" dirty="0"/>
              <a:t>23 Feb 2021</a:t>
            </a:r>
            <a:r>
              <a:rPr lang="en-US" sz="2700" b="1" dirty="0"/>
              <a:t>, p 31)</a:t>
            </a:r>
            <a:endParaRPr lang="en-US" sz="2700" dirty="0"/>
          </a:p>
        </p:txBody>
      </p:sp>
      <p:sp>
        <p:nvSpPr>
          <p:cNvPr id="3" name="Content Placeholder 2">
            <a:extLst>
              <a:ext uri="{FF2B5EF4-FFF2-40B4-BE49-F238E27FC236}">
                <a16:creationId xmlns:a16="http://schemas.microsoft.com/office/drawing/2014/main" id="{FF2ECAA2-36EA-E64D-947E-E42CC355BD7F}"/>
              </a:ext>
            </a:extLst>
          </p:cNvPr>
          <p:cNvSpPr>
            <a:spLocks noGrp="1"/>
          </p:cNvSpPr>
          <p:nvPr>
            <p:ph idx="1"/>
          </p:nvPr>
        </p:nvSpPr>
        <p:spPr/>
        <p:txBody>
          <a:bodyPr>
            <a:normAutofit/>
          </a:bodyPr>
          <a:lstStyle/>
          <a:p>
            <a:r>
              <a:rPr lang="en-US" sz="2000" b="1" dirty="0"/>
              <a:t>Birth, marriage, and death certificates or licenses – </a:t>
            </a:r>
            <a:r>
              <a:rPr lang="en-US" sz="2000" dirty="0"/>
              <a:t>Use the abbreviation “b/c”, “m/c”, “m/l”, or, “d/c” etc. and list the name of the party(s) for which it is relevant.</a:t>
            </a:r>
            <a:r>
              <a:rPr lang="en-US" sz="2000" dirty="0">
                <a:effectLst/>
              </a:rPr>
              <a:t> “</a:t>
            </a:r>
            <a:r>
              <a:rPr lang="en-US" sz="2000" b="1" dirty="0"/>
              <a:t>b/c - John Smith</a:t>
            </a:r>
            <a:r>
              <a:rPr lang="en-US" sz="2000" dirty="0"/>
              <a:t>” or “</a:t>
            </a:r>
            <a:r>
              <a:rPr lang="en-US" sz="2000" b="1" dirty="0"/>
              <a:t>m/c - John Smith to Jane Doe</a:t>
            </a:r>
            <a:r>
              <a:rPr lang="en-US" sz="2000" dirty="0"/>
              <a:t>”</a:t>
            </a:r>
          </a:p>
          <a:p>
            <a:r>
              <a:rPr lang="en-US" sz="2000" b="1" dirty="0"/>
              <a:t>Census records – </a:t>
            </a:r>
            <a:r>
              <a:rPr lang="en-US" sz="2000" dirty="0"/>
              <a:t>Provide the census year, county, state, and name of the head of household as found in the census. “</a:t>
            </a:r>
            <a:r>
              <a:rPr lang="en-US" sz="2000" b="1" dirty="0"/>
              <a:t>1860 cen. Clayton Co., IA, p. 193, John Smith </a:t>
            </a:r>
            <a:r>
              <a:rPr lang="en-US" sz="2000" b="1" dirty="0" err="1"/>
              <a:t>hh</a:t>
            </a:r>
            <a:r>
              <a:rPr lang="en-US" sz="2000" dirty="0"/>
              <a:t>”</a:t>
            </a:r>
          </a:p>
          <a:p>
            <a:r>
              <a:rPr lang="en-US" sz="2000" b="1" dirty="0"/>
              <a:t>Published records – </a:t>
            </a:r>
            <a:r>
              <a:rPr lang="en-US" sz="2000" dirty="0"/>
              <a:t>Provide the complete name of the volume, year published, and page number(s) of interest. The year of publication is of particular value when multiple books with similar titles are available. </a:t>
            </a:r>
            <a:r>
              <a:rPr lang="en-US" sz="2000" b="1" dirty="0"/>
              <a:t>“History of Clayton County, Iowa”, 1882, p. 691</a:t>
            </a:r>
          </a:p>
          <a:p>
            <a:r>
              <a:rPr lang="en-US" sz="2000" b="1" dirty="0"/>
              <a:t>Court records (probate, land, etc.) – </a:t>
            </a:r>
            <a:r>
              <a:rPr lang="en-US" sz="2000" dirty="0"/>
              <a:t>Provide the place, year, volume, page, and name of persons of interest.</a:t>
            </a:r>
          </a:p>
          <a:p>
            <a:r>
              <a:rPr lang="en-US" sz="2000" b="1" dirty="0"/>
              <a:t>Bible Records – </a:t>
            </a:r>
            <a:r>
              <a:rPr lang="en-US" sz="2000" dirty="0"/>
              <a:t>Provide original owner and publication date.</a:t>
            </a:r>
          </a:p>
          <a:p>
            <a:r>
              <a:rPr lang="en-US" sz="2200" b="1" dirty="0"/>
              <a:t>Newspaper article – </a:t>
            </a:r>
            <a:r>
              <a:rPr lang="en-US" sz="2200" dirty="0"/>
              <a:t>Provide type of article, person of interest, newspaper, and page. “</a:t>
            </a:r>
            <a:r>
              <a:rPr lang="en-US" sz="2200" b="1" dirty="0"/>
              <a:t>Obit John Smith, San Francisco Call, 21 Feb 1885, p. 4</a:t>
            </a:r>
            <a:r>
              <a:rPr lang="en-US" sz="2200" dirty="0"/>
              <a:t>”</a:t>
            </a:r>
          </a:p>
          <a:p>
            <a:endParaRPr lang="en-US" sz="2000" b="1" dirty="0"/>
          </a:p>
          <a:p>
            <a:endParaRPr lang="en-US" sz="2000" dirty="0"/>
          </a:p>
        </p:txBody>
      </p:sp>
    </p:spTree>
    <p:extLst>
      <p:ext uri="{BB962C8B-B14F-4D97-AF65-F5344CB8AC3E}">
        <p14:creationId xmlns:p14="http://schemas.microsoft.com/office/powerpoint/2010/main" val="3540337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19105-C786-EB42-8C62-555AC2E7AA7B}"/>
              </a:ext>
            </a:extLst>
          </p:cNvPr>
          <p:cNvSpPr>
            <a:spLocks noGrp="1"/>
          </p:cNvSpPr>
          <p:nvPr>
            <p:ph type="title"/>
          </p:nvPr>
        </p:nvSpPr>
        <p:spPr/>
        <p:txBody>
          <a:bodyPr>
            <a:normAutofit fontScale="90000"/>
          </a:bodyPr>
          <a:lstStyle/>
          <a:p>
            <a:pPr algn="ctr"/>
            <a:r>
              <a:rPr lang="en-US" b="1" dirty="0"/>
              <a:t>Proof of Lineage - Examples of source citations</a:t>
            </a:r>
            <a:br>
              <a:rPr lang="en-US" b="1" dirty="0"/>
            </a:br>
            <a:r>
              <a:rPr lang="en-US" sz="2400" b="1" dirty="0"/>
              <a:t>(APM, 23 Feb 2021, pp 31-32)</a:t>
            </a:r>
            <a:endParaRPr lang="en-US" dirty="0"/>
          </a:p>
        </p:txBody>
      </p:sp>
      <p:sp>
        <p:nvSpPr>
          <p:cNvPr id="3" name="Content Placeholder 2">
            <a:extLst>
              <a:ext uri="{FF2B5EF4-FFF2-40B4-BE49-F238E27FC236}">
                <a16:creationId xmlns:a16="http://schemas.microsoft.com/office/drawing/2014/main" id="{ADE23299-6EEB-0147-8864-6C52733D15A2}"/>
              </a:ext>
            </a:extLst>
          </p:cNvPr>
          <p:cNvSpPr>
            <a:spLocks noGrp="1"/>
          </p:cNvSpPr>
          <p:nvPr>
            <p:ph idx="1"/>
          </p:nvPr>
        </p:nvSpPr>
        <p:spPr/>
        <p:txBody>
          <a:bodyPr>
            <a:normAutofit lnSpcReduction="10000"/>
          </a:bodyPr>
          <a:lstStyle/>
          <a:p>
            <a:r>
              <a:rPr lang="en-US" sz="2600" b="1" dirty="0"/>
              <a:t>DAR Record Copy </a:t>
            </a:r>
            <a:r>
              <a:rPr lang="en-US" sz="2600" dirty="0"/>
              <a:t>– Provide the DAR number and the name of patriot. “</a:t>
            </a:r>
            <a:r>
              <a:rPr lang="en-US" sz="2600" b="1" dirty="0"/>
              <a:t>DAR RC 809010 – Richmond Terrill</a:t>
            </a:r>
            <a:r>
              <a:rPr lang="en-US" sz="2600" dirty="0"/>
              <a:t>”</a:t>
            </a:r>
          </a:p>
          <a:p>
            <a:r>
              <a:rPr lang="en-US" sz="2600" b="1" dirty="0"/>
              <a:t>SAR Record Copy </a:t>
            </a:r>
            <a:r>
              <a:rPr lang="en-US" sz="2600" dirty="0"/>
              <a:t>– Provide the SAR number and the name of the patriot “</a:t>
            </a:r>
            <a:r>
              <a:rPr lang="en-US" sz="2600" b="1" dirty="0"/>
              <a:t>SAR RC 156802 – Samuel Hoard</a:t>
            </a:r>
            <a:r>
              <a:rPr lang="en-US" sz="2600" dirty="0"/>
              <a:t>”</a:t>
            </a:r>
          </a:p>
          <a:p>
            <a:r>
              <a:rPr lang="en-US" sz="2600" b="1" u="sng" dirty="0">
                <a:solidFill>
                  <a:srgbClr val="FF0000"/>
                </a:solidFill>
              </a:rPr>
              <a:t>Member’s number </a:t>
            </a:r>
            <a:r>
              <a:rPr lang="en-US" sz="2600" b="1" dirty="0">
                <a:solidFill>
                  <a:srgbClr val="FF0000"/>
                </a:solidFill>
              </a:rPr>
              <a:t>– NOT the DAR ancestor number or the SAR patriot number!</a:t>
            </a:r>
          </a:p>
          <a:p>
            <a:r>
              <a:rPr lang="en-US" sz="2600" b="1" u="sng" dirty="0">
                <a:solidFill>
                  <a:srgbClr val="FF0000"/>
                </a:solidFill>
              </a:rPr>
              <a:t>Name of the patriot ancestor </a:t>
            </a:r>
            <a:r>
              <a:rPr lang="en-US" sz="2600" b="1" dirty="0">
                <a:solidFill>
                  <a:srgbClr val="FF0000"/>
                </a:solidFill>
              </a:rPr>
              <a:t>– NOT the member’s name!</a:t>
            </a:r>
          </a:p>
          <a:p>
            <a:r>
              <a:rPr lang="en-US" sz="2600" b="1" dirty="0">
                <a:solidFill>
                  <a:srgbClr val="FF0000"/>
                </a:solidFill>
              </a:rPr>
              <a:t>SAR Record copy is not required for NSSAR but may be required for you or your State Registrar.</a:t>
            </a:r>
          </a:p>
          <a:p>
            <a:r>
              <a:rPr lang="en-US" sz="2600" b="1" dirty="0">
                <a:solidFill>
                  <a:srgbClr val="FF0000"/>
                </a:solidFill>
              </a:rPr>
              <a:t>DAR Record Copy must be a purchased record copy from DAR – not a chapter copy or member’s personal copy!</a:t>
            </a:r>
          </a:p>
        </p:txBody>
      </p:sp>
    </p:spTree>
    <p:extLst>
      <p:ext uri="{BB962C8B-B14F-4D97-AF65-F5344CB8AC3E}">
        <p14:creationId xmlns:p14="http://schemas.microsoft.com/office/powerpoint/2010/main" val="1339873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92B1F-B94B-D84A-B890-177DD671754C}"/>
              </a:ext>
            </a:extLst>
          </p:cNvPr>
          <p:cNvSpPr>
            <a:spLocks noGrp="1"/>
          </p:cNvSpPr>
          <p:nvPr>
            <p:ph type="title"/>
          </p:nvPr>
        </p:nvSpPr>
        <p:spPr/>
        <p:txBody>
          <a:bodyPr>
            <a:normAutofit fontScale="90000"/>
          </a:bodyPr>
          <a:lstStyle/>
          <a:p>
            <a:pPr algn="ctr"/>
            <a:r>
              <a:rPr lang="en-US" b="1" dirty="0"/>
              <a:t>Proof of Lineage – SAR/DAR/C.A.R. Record Copies</a:t>
            </a:r>
            <a:br>
              <a:rPr lang="en-US" b="1" dirty="0"/>
            </a:br>
            <a:r>
              <a:rPr lang="en-US" sz="2400" b="1" dirty="0"/>
              <a:t>(GCP, 25 Jul 2022, Sections 3.5003 &amp; 3.5004)</a:t>
            </a:r>
            <a:endParaRPr lang="en-US" dirty="0"/>
          </a:p>
        </p:txBody>
      </p:sp>
      <p:sp>
        <p:nvSpPr>
          <p:cNvPr id="3" name="Content Placeholder 2">
            <a:extLst>
              <a:ext uri="{FF2B5EF4-FFF2-40B4-BE49-F238E27FC236}">
                <a16:creationId xmlns:a16="http://schemas.microsoft.com/office/drawing/2014/main" id="{5547371C-4FD1-3A47-B9F5-ADB694573970}"/>
              </a:ext>
            </a:extLst>
          </p:cNvPr>
          <p:cNvSpPr>
            <a:spLocks noGrp="1"/>
          </p:cNvSpPr>
          <p:nvPr>
            <p:ph idx="1"/>
          </p:nvPr>
        </p:nvSpPr>
        <p:spPr/>
        <p:txBody>
          <a:bodyPr>
            <a:normAutofit fontScale="92500" lnSpcReduction="10000"/>
          </a:bodyPr>
          <a:lstStyle/>
          <a:p>
            <a:r>
              <a:rPr lang="en-US" b="1" dirty="0"/>
              <a:t>DAR and C.A.R. record copies as of 01 Jan1985 </a:t>
            </a:r>
            <a:r>
              <a:rPr lang="en-US" dirty="0"/>
              <a:t>(DAR #688702 and later) (C.A.R. #130021 and later) are normally acceptable. DAR supplemental applications in “Add Vol.” 622 and above will also have approval dates in 1985 or later. For pre-1985 DAR or C.A.R. record copies the information contained may be considered as evidence if the specific relevant facts have a verification check-mark on each datum of evidence.*</a:t>
            </a:r>
          </a:p>
          <a:p>
            <a:r>
              <a:rPr lang="en-US" b="1" dirty="0"/>
              <a:t>SAR record copies as of 01 Jan 2012 </a:t>
            </a:r>
            <a:r>
              <a:rPr lang="en-US" dirty="0"/>
              <a:t>(SAR #181935 and later) are normally acceptable. For pre-2012 SAR record copies the information contained may be considered as evidence if the specific relevant facts have a verification check-mark on each datum of evidence.*</a:t>
            </a:r>
          </a:p>
          <a:p>
            <a:pPr marL="0" indent="0">
              <a:buNone/>
            </a:pPr>
            <a:r>
              <a:rPr lang="en-US" i="1" dirty="0">
                <a:solidFill>
                  <a:srgbClr val="FF0000"/>
                </a:solidFill>
              </a:rPr>
              <a:t>*</a:t>
            </a:r>
            <a:r>
              <a:rPr lang="en-US" dirty="0">
                <a:solidFill>
                  <a:srgbClr val="FF0000"/>
                </a:solidFill>
              </a:rPr>
              <a:t> Unless relevant portions of the applications have been determined to be incorrect by the DAR, C.A.R. or the SAR Genealogist General.</a:t>
            </a:r>
            <a:r>
              <a:rPr lang="en-US" dirty="0">
                <a:solidFill>
                  <a:srgbClr val="FF0000"/>
                </a:solidFill>
                <a:effectLst/>
              </a:rPr>
              <a:t> </a:t>
            </a:r>
            <a:endParaRPr lang="en-US" i="1" dirty="0">
              <a:solidFill>
                <a:srgbClr val="FF0000"/>
              </a:solidFill>
            </a:endParaRPr>
          </a:p>
        </p:txBody>
      </p:sp>
    </p:spTree>
    <p:extLst>
      <p:ext uri="{BB962C8B-B14F-4D97-AF65-F5344CB8AC3E}">
        <p14:creationId xmlns:p14="http://schemas.microsoft.com/office/powerpoint/2010/main" val="4006704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04444-4A0F-5945-9A3A-D4735FED8599}"/>
              </a:ext>
            </a:extLst>
          </p:cNvPr>
          <p:cNvSpPr>
            <a:spLocks noGrp="1"/>
          </p:cNvSpPr>
          <p:nvPr>
            <p:ph type="title"/>
          </p:nvPr>
        </p:nvSpPr>
        <p:spPr/>
        <p:txBody>
          <a:bodyPr>
            <a:normAutofit fontScale="90000"/>
          </a:bodyPr>
          <a:lstStyle/>
          <a:p>
            <a:pPr algn="ctr"/>
            <a:r>
              <a:rPr lang="en-US" b="1" dirty="0"/>
              <a:t>Proof of Lineage - Examples of Insufficient &amp; Unacceptable Documentation</a:t>
            </a:r>
            <a:br>
              <a:rPr lang="en-US" b="1" dirty="0"/>
            </a:br>
            <a:r>
              <a:rPr lang="en-US" sz="2400" b="1" dirty="0"/>
              <a:t>(APM, 23 Feb 2021, p 17 &amp; 19)</a:t>
            </a:r>
            <a:endParaRPr lang="en-US" dirty="0"/>
          </a:p>
        </p:txBody>
      </p:sp>
      <p:sp>
        <p:nvSpPr>
          <p:cNvPr id="3" name="Content Placeholder 2">
            <a:extLst>
              <a:ext uri="{FF2B5EF4-FFF2-40B4-BE49-F238E27FC236}">
                <a16:creationId xmlns:a16="http://schemas.microsoft.com/office/drawing/2014/main" id="{9E452AD4-A943-DF40-99DC-A4C839FA46EB}"/>
              </a:ext>
            </a:extLst>
          </p:cNvPr>
          <p:cNvSpPr>
            <a:spLocks noGrp="1"/>
          </p:cNvSpPr>
          <p:nvPr>
            <p:ph idx="1"/>
          </p:nvPr>
        </p:nvSpPr>
        <p:spPr/>
        <p:txBody>
          <a:bodyPr>
            <a:noAutofit/>
          </a:bodyPr>
          <a:lstStyle/>
          <a:p>
            <a:r>
              <a:rPr lang="en-US" sz="2000" b="1" u="sng" dirty="0"/>
              <a:t>User-submitted</a:t>
            </a:r>
            <a:r>
              <a:rPr lang="en-US" sz="2000" b="1" dirty="0"/>
              <a:t> family trees or information found on online websites, including GEDCOMs, </a:t>
            </a:r>
            <a:r>
              <a:rPr lang="en-US" sz="2000" b="1" dirty="0" err="1"/>
              <a:t>Ancestry.com</a:t>
            </a:r>
            <a:r>
              <a:rPr lang="en-US" sz="2000" b="1" dirty="0"/>
              <a:t>, World Family Tree, </a:t>
            </a:r>
            <a:r>
              <a:rPr lang="en-US" sz="2000" b="1" dirty="0" err="1"/>
              <a:t>Rootsweb.com</a:t>
            </a:r>
            <a:r>
              <a:rPr lang="en-US" sz="2000" b="1" dirty="0"/>
              <a:t>, and similar sites, or from personal online family pages.</a:t>
            </a:r>
          </a:p>
          <a:p>
            <a:r>
              <a:rPr lang="en-US" sz="2000" dirty="0"/>
              <a:t>LDS Ancestral File and/or IGI records;</a:t>
            </a:r>
          </a:p>
          <a:p>
            <a:r>
              <a:rPr lang="en-US" sz="2000" dirty="0"/>
              <a:t>US and International Marriage Records from </a:t>
            </a:r>
            <a:r>
              <a:rPr lang="en-US" sz="2000" dirty="0" err="1"/>
              <a:t>Ancestry.com</a:t>
            </a:r>
            <a:r>
              <a:rPr lang="en-US" sz="2000" dirty="0"/>
              <a:t>;</a:t>
            </a:r>
          </a:p>
          <a:p>
            <a:r>
              <a:rPr lang="en-US" sz="2000" dirty="0"/>
              <a:t>Documents so illegible that the applicant has had to write in the pertinent information;</a:t>
            </a:r>
          </a:p>
          <a:p>
            <a:r>
              <a:rPr lang="en-US" sz="2000" dirty="0"/>
              <a:t>Unpublished transcriptions of wills or other legal documents posted online;</a:t>
            </a:r>
          </a:p>
          <a:p>
            <a:r>
              <a:rPr lang="en-US" sz="2000" dirty="0"/>
              <a:t>Quotes from sources regarding military service posted in online family trees;</a:t>
            </a:r>
          </a:p>
          <a:p>
            <a:r>
              <a:rPr lang="en-US" sz="2000" dirty="0"/>
              <a:t>Photographs with names or other information entered by the applicant to show lineage;</a:t>
            </a:r>
          </a:p>
          <a:p>
            <a:r>
              <a:rPr lang="en-US" sz="2000" dirty="0"/>
              <a:t>Un-sourced newspaper articles are not acceptable proof.</a:t>
            </a:r>
          </a:p>
          <a:p>
            <a:r>
              <a:rPr lang="en-US" sz="2000" dirty="0"/>
              <a:t>Copies printed from the DAR GRS website “Descendants Database Search” or pages copied from DAR Lineage Books or pages copied from DAR State Society rosters of patriots. </a:t>
            </a:r>
          </a:p>
          <a:p>
            <a:r>
              <a:rPr lang="en-US" sz="2000" dirty="0"/>
              <a:t>Copies printed from the SAR PRS website</a:t>
            </a:r>
          </a:p>
        </p:txBody>
      </p:sp>
    </p:spTree>
    <p:extLst>
      <p:ext uri="{BB962C8B-B14F-4D97-AF65-F5344CB8AC3E}">
        <p14:creationId xmlns:p14="http://schemas.microsoft.com/office/powerpoint/2010/main" val="11723078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5E621-FF9D-7A4D-95C7-A58FC642736D}"/>
              </a:ext>
            </a:extLst>
          </p:cNvPr>
          <p:cNvSpPr>
            <a:spLocks noGrp="1"/>
          </p:cNvSpPr>
          <p:nvPr>
            <p:ph type="title"/>
          </p:nvPr>
        </p:nvSpPr>
        <p:spPr/>
        <p:txBody>
          <a:bodyPr>
            <a:normAutofit fontScale="90000"/>
          </a:bodyPr>
          <a:lstStyle/>
          <a:p>
            <a:pPr algn="ctr"/>
            <a:r>
              <a:rPr lang="en-US" b="1" dirty="0"/>
              <a:t>Proof of Lineage – Annotating Proof Documents</a:t>
            </a:r>
            <a:br>
              <a:rPr lang="en-US" b="1" dirty="0"/>
            </a:br>
            <a:r>
              <a:rPr lang="en-US" sz="2400" b="1" dirty="0"/>
              <a:t>(APM, 23 Feb 2021, p 14) (GG Email #9, 22 May 2020)</a:t>
            </a:r>
            <a:endParaRPr lang="en-US" dirty="0"/>
          </a:p>
        </p:txBody>
      </p:sp>
      <p:sp>
        <p:nvSpPr>
          <p:cNvPr id="3" name="Content Placeholder 2">
            <a:extLst>
              <a:ext uri="{FF2B5EF4-FFF2-40B4-BE49-F238E27FC236}">
                <a16:creationId xmlns:a16="http://schemas.microsoft.com/office/drawing/2014/main" id="{0CD25407-CFB5-A94C-88DE-40133696723D}"/>
              </a:ext>
            </a:extLst>
          </p:cNvPr>
          <p:cNvSpPr>
            <a:spLocks noGrp="1"/>
          </p:cNvSpPr>
          <p:nvPr>
            <p:ph idx="1"/>
          </p:nvPr>
        </p:nvSpPr>
        <p:spPr/>
        <p:txBody>
          <a:bodyPr>
            <a:normAutofit fontScale="85000" lnSpcReduction="20000"/>
          </a:bodyPr>
          <a:lstStyle/>
          <a:p>
            <a:r>
              <a:rPr lang="en-US" u="sng" dirty="0"/>
              <a:t>Do</a:t>
            </a:r>
            <a:r>
              <a:rPr lang="en-US" dirty="0"/>
              <a:t> underline relevant passages in the document that support the proof and write the generation number of the generation for which the passage applies in the margin beside the underlined passage(s) using a red fine-tip pen </a:t>
            </a:r>
            <a:r>
              <a:rPr lang="en-US" strike="sngStrike" dirty="0">
                <a:solidFill>
                  <a:srgbClr val="FF0000"/>
                </a:solidFill>
              </a:rPr>
              <a:t>or pencil </a:t>
            </a:r>
            <a:r>
              <a:rPr lang="en-US" dirty="0"/>
              <a:t>in the documents submitted.</a:t>
            </a:r>
          </a:p>
          <a:p>
            <a:r>
              <a:rPr lang="en-US" dirty="0"/>
              <a:t>Mark </a:t>
            </a:r>
            <a:r>
              <a:rPr lang="en-US" b="1" dirty="0"/>
              <a:t>all</a:t>
            </a:r>
            <a:r>
              <a:rPr lang="en-US" dirty="0"/>
              <a:t> of the generation numbers to which the document applies in red fine-tip pen </a:t>
            </a:r>
            <a:r>
              <a:rPr lang="en-US" strike="sngStrike" dirty="0">
                <a:solidFill>
                  <a:srgbClr val="FF0000"/>
                </a:solidFill>
              </a:rPr>
              <a:t>or pencil </a:t>
            </a:r>
            <a:r>
              <a:rPr lang="en-US" dirty="0"/>
              <a:t>at the top of the document.</a:t>
            </a:r>
            <a:r>
              <a:rPr lang="en-US" dirty="0">
                <a:effectLst/>
              </a:rPr>
              <a:t> </a:t>
            </a:r>
          </a:p>
          <a:p>
            <a:r>
              <a:rPr lang="en-US" i="1" dirty="0">
                <a:solidFill>
                  <a:srgbClr val="FF0000"/>
                </a:solidFill>
              </a:rPr>
              <a:t>Please – do not use red pencil!  It gets dull and lines get fat!</a:t>
            </a:r>
          </a:p>
          <a:p>
            <a:r>
              <a:rPr lang="en-US" b="1" dirty="0"/>
              <a:t>When a DAR (or SAR) Record is used as a reference document, </a:t>
            </a:r>
            <a:r>
              <a:rPr lang="en-US" b="1" u="sng" dirty="0"/>
              <a:t>do not underline </a:t>
            </a:r>
            <a:r>
              <a:rPr lang="en-US" b="1" dirty="0"/>
              <a:t>the names, dates, and/or places listed. </a:t>
            </a:r>
            <a:r>
              <a:rPr lang="en-US" dirty="0"/>
              <a:t>The APM advises underlining the pertinent information in red on reference documents to draw attention to it. However, on a DAR Record copy, it is obvious what is to be used. Underlining makes it difficult to read and see the DAR’s verification marks. The printed Record Copies are reduced from legal size to letter size, so the print and spacing is smaller. The additional underlining can cover the verification marks.</a:t>
            </a:r>
            <a:r>
              <a:rPr lang="en-US" i="1" dirty="0"/>
              <a:t> </a:t>
            </a:r>
            <a:r>
              <a:rPr lang="en-US" sz="2400" dirty="0"/>
              <a:t>(GG Email #9)</a:t>
            </a:r>
          </a:p>
        </p:txBody>
      </p:sp>
    </p:spTree>
    <p:extLst>
      <p:ext uri="{BB962C8B-B14F-4D97-AF65-F5344CB8AC3E}">
        <p14:creationId xmlns:p14="http://schemas.microsoft.com/office/powerpoint/2010/main" val="1132905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E0C83-886C-B04D-B307-5636DF379F39}"/>
              </a:ext>
            </a:extLst>
          </p:cNvPr>
          <p:cNvSpPr>
            <a:spLocks noGrp="1"/>
          </p:cNvSpPr>
          <p:nvPr>
            <p:ph type="title"/>
          </p:nvPr>
        </p:nvSpPr>
        <p:spPr/>
        <p:txBody>
          <a:bodyPr>
            <a:normAutofit/>
          </a:bodyPr>
          <a:lstStyle/>
          <a:p>
            <a:pPr algn="ctr"/>
            <a:r>
              <a:rPr lang="en-US" b="1" dirty="0"/>
              <a:t>Proof of Lineage – Multi-generation Proofs</a:t>
            </a:r>
            <a:br>
              <a:rPr lang="en-US" b="1" dirty="0"/>
            </a:br>
            <a:r>
              <a:rPr lang="en-US" sz="2400" b="1" dirty="0"/>
              <a:t>(APM, 23 Feb 2021, p 14)</a:t>
            </a:r>
            <a:endParaRPr lang="en-US" dirty="0"/>
          </a:p>
        </p:txBody>
      </p:sp>
      <p:sp>
        <p:nvSpPr>
          <p:cNvPr id="3" name="Content Placeholder 2">
            <a:extLst>
              <a:ext uri="{FF2B5EF4-FFF2-40B4-BE49-F238E27FC236}">
                <a16:creationId xmlns:a16="http://schemas.microsoft.com/office/drawing/2014/main" id="{8826EF62-EE34-5F4B-BBED-B8FDCF77477E}"/>
              </a:ext>
            </a:extLst>
          </p:cNvPr>
          <p:cNvSpPr>
            <a:spLocks noGrp="1"/>
          </p:cNvSpPr>
          <p:nvPr>
            <p:ph idx="1"/>
          </p:nvPr>
        </p:nvSpPr>
        <p:spPr/>
        <p:txBody>
          <a:bodyPr>
            <a:normAutofit/>
          </a:bodyPr>
          <a:lstStyle/>
          <a:p>
            <a:r>
              <a:rPr lang="en-US" dirty="0"/>
              <a:t>The generation numbers that the document pertains to should be marked in red fine-tip pen at the top of the </a:t>
            </a:r>
            <a:r>
              <a:rPr lang="en-US" u="sng" dirty="0"/>
              <a:t>first</a:t>
            </a:r>
            <a:r>
              <a:rPr lang="en-US" dirty="0"/>
              <a:t> page of that document </a:t>
            </a:r>
            <a:r>
              <a:rPr lang="en-US" u="sng" dirty="0"/>
              <a:t>and the document should be referenced in each corresponding line in the documentation proofs </a:t>
            </a:r>
            <a:r>
              <a:rPr lang="en-US" dirty="0"/>
              <a:t>on the Application form.</a:t>
            </a:r>
            <a:r>
              <a:rPr lang="en-US" dirty="0">
                <a:effectLst/>
              </a:rPr>
              <a:t> </a:t>
            </a:r>
          </a:p>
          <a:p>
            <a:r>
              <a:rPr lang="en-US" dirty="0"/>
              <a:t>Example:  Applicant’s birth certificate includes the names of his parents, so it should be cited in the Reference Sections of BOTH Generation 1 </a:t>
            </a:r>
            <a:r>
              <a:rPr lang="en-US" u="sng" dirty="0"/>
              <a:t>AND Generation 2</a:t>
            </a:r>
            <a:r>
              <a:rPr lang="en-US" dirty="0"/>
              <a:t>.  This applies to </a:t>
            </a:r>
            <a:r>
              <a:rPr lang="en-US" b="1" dirty="0"/>
              <a:t>ALL</a:t>
            </a:r>
            <a:r>
              <a:rPr lang="en-US" dirty="0"/>
              <a:t> generations.</a:t>
            </a:r>
            <a:endParaRPr lang="en-US" dirty="0">
              <a:effectLst/>
            </a:endParaRPr>
          </a:p>
          <a:p>
            <a:r>
              <a:rPr lang="en-US" i="1" dirty="0">
                <a:solidFill>
                  <a:srgbClr val="FF0000"/>
                </a:solidFill>
              </a:rPr>
              <a:t>This benefits ALL reviewers by making it clear which proofs prove the link between two given generations.</a:t>
            </a:r>
          </a:p>
        </p:txBody>
      </p:sp>
    </p:spTree>
    <p:extLst>
      <p:ext uri="{BB962C8B-B14F-4D97-AF65-F5344CB8AC3E}">
        <p14:creationId xmlns:p14="http://schemas.microsoft.com/office/powerpoint/2010/main" val="40898930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82E21-6435-4949-8AB1-D4698C3873F4}"/>
              </a:ext>
            </a:extLst>
          </p:cNvPr>
          <p:cNvSpPr>
            <a:spLocks noGrp="1"/>
          </p:cNvSpPr>
          <p:nvPr>
            <p:ph type="title"/>
          </p:nvPr>
        </p:nvSpPr>
        <p:spPr/>
        <p:txBody>
          <a:bodyPr/>
          <a:lstStyle/>
          <a:p>
            <a:pPr algn="ctr"/>
            <a:r>
              <a:rPr lang="en-US" b="1" dirty="0"/>
              <a:t>Patriot Proof of Service – Acceptable Sources</a:t>
            </a:r>
            <a:br>
              <a:rPr lang="en-US" b="1" dirty="0"/>
            </a:br>
            <a:r>
              <a:rPr lang="en-US" sz="2400" b="1" dirty="0"/>
              <a:t>(GCP, 25 Jul 2022, Section 4.5000)</a:t>
            </a:r>
          </a:p>
        </p:txBody>
      </p:sp>
      <p:sp>
        <p:nvSpPr>
          <p:cNvPr id="3" name="Content Placeholder 2">
            <a:extLst>
              <a:ext uri="{FF2B5EF4-FFF2-40B4-BE49-F238E27FC236}">
                <a16:creationId xmlns:a16="http://schemas.microsoft.com/office/drawing/2014/main" id="{D74E8151-245F-C34D-BC51-61A4B8AD0BC8}"/>
              </a:ext>
            </a:extLst>
          </p:cNvPr>
          <p:cNvSpPr>
            <a:spLocks noGrp="1"/>
          </p:cNvSpPr>
          <p:nvPr>
            <p:ph idx="1"/>
          </p:nvPr>
        </p:nvSpPr>
        <p:spPr/>
        <p:txBody>
          <a:bodyPr>
            <a:normAutofit fontScale="62500" lnSpcReduction="20000"/>
          </a:bodyPr>
          <a:lstStyle/>
          <a:p>
            <a:r>
              <a:rPr lang="en-US" b="1" dirty="0"/>
              <a:t>4.5001 Contemporary sources created between 1775 and 1783 are admissible. </a:t>
            </a:r>
            <a:r>
              <a:rPr lang="en-US" dirty="0"/>
              <a:t>These include, but not limited to: muster rolls, pay rolls, and class rolls; records and journals of the Continental Congress; state and local records naming local soldiers or those who signed oaths of allegiance, were elected officials, committee members, served on juries, provided material aid, or performed other types of qualifying service; newspaper articles or broadsides; letters or other correspondence.</a:t>
            </a:r>
          </a:p>
          <a:p>
            <a:r>
              <a:rPr lang="en-US" b="1" dirty="0"/>
              <a:t>4.5002 Official records and accounts of persons living at the time of service and in a position to have knowledge of the service produced later that confirm service are admissible. </a:t>
            </a:r>
            <a:r>
              <a:rPr lang="en-US" dirty="0"/>
              <a:t>These include, but not limited to:</a:t>
            </a:r>
            <a:r>
              <a:rPr lang="en-US" b="1" dirty="0"/>
              <a:t> </a:t>
            </a:r>
            <a:r>
              <a:rPr lang="en-US" dirty="0"/>
              <a:t>federal and state pension records, including records of rejected pensions, although the reason for the rejections shall be weighed in assessing the credibility of the evidence; bounty land records; final payment vouchers; state public claims records; compiled military service records; officially published compilations such as the Pennsylvania Archives series, and other reliable compilations listing Revolutionary War service; memoirs or other accounts by persons living at the time of the service and in a position to have knowledge of it.</a:t>
            </a:r>
          </a:p>
          <a:p>
            <a:r>
              <a:rPr lang="en-US" b="1" dirty="0"/>
              <a:t>4.5003 Publications are admissible which </a:t>
            </a:r>
            <a:r>
              <a:rPr lang="en-US" dirty="0"/>
              <a:t>quote or abstract records of the first two types or provide information from a credible witnesses living at the time of the service.</a:t>
            </a:r>
          </a:p>
          <a:p>
            <a:r>
              <a:rPr lang="en-US" sz="3500" b="1" dirty="0"/>
              <a:t>When proof of service documents are not submitted but are derived from a previous NSSAR or NSDAR application, enter “SAR (or DAR) #_____ cites” (then quote the service source noted on that record copy).</a:t>
            </a:r>
            <a:r>
              <a:rPr lang="en-US" sz="3500" dirty="0"/>
              <a:t> </a:t>
            </a:r>
            <a:r>
              <a:rPr lang="en-US" sz="3500" dirty="0">
                <a:solidFill>
                  <a:srgbClr val="FF0000"/>
                </a:solidFill>
              </a:rPr>
              <a:t>(from online application form)</a:t>
            </a:r>
          </a:p>
        </p:txBody>
      </p:sp>
    </p:spTree>
    <p:extLst>
      <p:ext uri="{BB962C8B-B14F-4D97-AF65-F5344CB8AC3E}">
        <p14:creationId xmlns:p14="http://schemas.microsoft.com/office/powerpoint/2010/main" val="384781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95172-D63E-435D-69FC-A02226F8812C}"/>
              </a:ext>
            </a:extLst>
          </p:cNvPr>
          <p:cNvSpPr>
            <a:spLocks noGrp="1"/>
          </p:cNvSpPr>
          <p:nvPr>
            <p:ph type="title"/>
          </p:nvPr>
        </p:nvSpPr>
        <p:spPr/>
        <p:txBody>
          <a:bodyPr/>
          <a:lstStyle/>
          <a:p>
            <a:pPr algn="ctr"/>
            <a:r>
              <a:rPr lang="en-US" dirty="0"/>
              <a:t>Session Topics</a:t>
            </a:r>
          </a:p>
        </p:txBody>
      </p:sp>
      <p:sp>
        <p:nvSpPr>
          <p:cNvPr id="3" name="Content Placeholder 2">
            <a:extLst>
              <a:ext uri="{FF2B5EF4-FFF2-40B4-BE49-F238E27FC236}">
                <a16:creationId xmlns:a16="http://schemas.microsoft.com/office/drawing/2014/main" id="{38F7D8AB-2AEC-A0B5-CF25-02CFDD1C45FB}"/>
              </a:ext>
            </a:extLst>
          </p:cNvPr>
          <p:cNvSpPr>
            <a:spLocks noGrp="1"/>
          </p:cNvSpPr>
          <p:nvPr>
            <p:ph idx="1"/>
          </p:nvPr>
        </p:nvSpPr>
        <p:spPr/>
        <p:txBody>
          <a:bodyPr/>
          <a:lstStyle/>
          <a:p>
            <a:pPr marL="514350" indent="-514350">
              <a:buFont typeface="+mj-lt"/>
              <a:buAutoNum type="arabicPeriod"/>
            </a:pPr>
            <a:r>
              <a:rPr lang="en-US" dirty="0"/>
              <a:t>Correctly Filling Out An Application</a:t>
            </a:r>
          </a:p>
          <a:p>
            <a:pPr marL="514350" indent="-514350">
              <a:buFont typeface="+mj-lt"/>
              <a:buAutoNum type="arabicPeriod"/>
            </a:pPr>
            <a:r>
              <a:rPr lang="en-US" dirty="0"/>
              <a:t>Proper Document Selection &amp; Citation</a:t>
            </a:r>
          </a:p>
          <a:p>
            <a:pPr marL="514350" indent="-514350">
              <a:buFont typeface="+mj-lt"/>
              <a:buAutoNum type="arabicPeriod"/>
            </a:pPr>
            <a:r>
              <a:rPr lang="en-US" dirty="0"/>
              <a:t>Application Printing, Review, and Submission</a:t>
            </a:r>
          </a:p>
          <a:p>
            <a:pPr marL="514350" indent="-514350">
              <a:buFont typeface="+mj-lt"/>
              <a:buAutoNum type="arabicPeriod"/>
            </a:pPr>
            <a:r>
              <a:rPr lang="en-US" dirty="0"/>
              <a:t>Genealogy Research Best Practices</a:t>
            </a:r>
          </a:p>
          <a:p>
            <a:pPr marL="514350" indent="-514350">
              <a:buFont typeface="+mj-lt"/>
              <a:buAutoNum type="arabicPeriod"/>
            </a:pPr>
            <a:r>
              <a:rPr lang="en-US" dirty="0"/>
              <a:t>Genealogical Proof Arguments</a:t>
            </a:r>
          </a:p>
          <a:p>
            <a:pPr marL="514350" indent="-514350">
              <a:buFont typeface="+mj-lt"/>
              <a:buAutoNum type="arabicPeriod"/>
            </a:pPr>
            <a:r>
              <a:rPr lang="en-US" dirty="0"/>
              <a:t>Final Topics &amp; Thoughts</a:t>
            </a:r>
          </a:p>
        </p:txBody>
      </p:sp>
    </p:spTree>
    <p:extLst>
      <p:ext uri="{BB962C8B-B14F-4D97-AF65-F5344CB8AC3E}">
        <p14:creationId xmlns:p14="http://schemas.microsoft.com/office/powerpoint/2010/main" val="3918590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ACE00-460E-7D40-87C2-CD693724C467}"/>
              </a:ext>
            </a:extLst>
          </p:cNvPr>
          <p:cNvSpPr>
            <a:spLocks noGrp="1"/>
          </p:cNvSpPr>
          <p:nvPr>
            <p:ph type="title"/>
          </p:nvPr>
        </p:nvSpPr>
        <p:spPr/>
        <p:txBody>
          <a:bodyPr>
            <a:normAutofit/>
          </a:bodyPr>
          <a:lstStyle/>
          <a:p>
            <a:pPr algn="ctr"/>
            <a:r>
              <a:rPr lang="en-US" sz="4000" b="1" dirty="0"/>
              <a:t>Proof of Service – Examples of Source Citations</a:t>
            </a:r>
            <a:endParaRPr lang="en-US" sz="2400" dirty="0"/>
          </a:p>
        </p:txBody>
      </p:sp>
      <p:sp>
        <p:nvSpPr>
          <p:cNvPr id="3" name="Content Placeholder 2">
            <a:extLst>
              <a:ext uri="{FF2B5EF4-FFF2-40B4-BE49-F238E27FC236}">
                <a16:creationId xmlns:a16="http://schemas.microsoft.com/office/drawing/2014/main" id="{2F5BA04A-3788-FC43-825F-C60DB9B011B1}"/>
              </a:ext>
            </a:extLst>
          </p:cNvPr>
          <p:cNvSpPr>
            <a:spLocks noGrp="1"/>
          </p:cNvSpPr>
          <p:nvPr>
            <p:ph idx="1"/>
          </p:nvPr>
        </p:nvSpPr>
        <p:spPr/>
        <p:txBody>
          <a:bodyPr>
            <a:normAutofit/>
          </a:bodyPr>
          <a:lstStyle/>
          <a:p>
            <a:r>
              <a:rPr lang="en-US" dirty="0"/>
              <a:t>Putnam, History of Middle TN, p 102</a:t>
            </a:r>
          </a:p>
          <a:p>
            <a:r>
              <a:rPr lang="en-US" dirty="0"/>
              <a:t>Johnston, CT Men in the Revolution, pp 6, 85, 88-89</a:t>
            </a:r>
          </a:p>
          <a:p>
            <a:r>
              <a:rPr lang="en-US" dirty="0"/>
              <a:t>NARA, M881, Comp Mil Serv Recs, Roll #249</a:t>
            </a:r>
          </a:p>
          <a:p>
            <a:r>
              <a:rPr lang="en-US" dirty="0"/>
              <a:t>PA Archives, 6</a:t>
            </a:r>
            <a:r>
              <a:rPr lang="en-US" baseline="30000" dirty="0"/>
              <a:t>th</a:t>
            </a:r>
            <a:r>
              <a:rPr lang="en-US" dirty="0"/>
              <a:t> Series, Volume 1, pp 675, 938</a:t>
            </a:r>
          </a:p>
          <a:p>
            <a:r>
              <a:rPr lang="en-US" dirty="0"/>
              <a:t>MA Soldiers and Sailors of the Revolutionary War, Volume 7, p 223</a:t>
            </a:r>
          </a:p>
          <a:p>
            <a:r>
              <a:rPr lang="en-US" dirty="0"/>
              <a:t>Pension #W16205</a:t>
            </a:r>
          </a:p>
          <a:p>
            <a:r>
              <a:rPr lang="en-US" b="1" dirty="0"/>
              <a:t>SAR (or DAR) #123456 cites </a:t>
            </a:r>
            <a:r>
              <a:rPr lang="en-US" dirty="0"/>
              <a:t>Pension #W16205 </a:t>
            </a:r>
            <a:r>
              <a:rPr lang="en-US" dirty="0">
                <a:solidFill>
                  <a:srgbClr val="FF0000"/>
                </a:solidFill>
              </a:rPr>
              <a:t>- </a:t>
            </a:r>
            <a:r>
              <a:rPr lang="en-US" sz="2400" dirty="0">
                <a:solidFill>
                  <a:srgbClr val="FF0000"/>
                </a:solidFill>
              </a:rPr>
              <a:t>If you don’t state “SAR (or DAR) #123456 cites” – then you </a:t>
            </a:r>
            <a:r>
              <a:rPr lang="en-US" sz="2400" u="sng" dirty="0">
                <a:solidFill>
                  <a:srgbClr val="FF0000"/>
                </a:solidFill>
              </a:rPr>
              <a:t>must</a:t>
            </a:r>
            <a:r>
              <a:rPr lang="en-US" sz="2400" dirty="0">
                <a:solidFill>
                  <a:srgbClr val="FF0000"/>
                </a:solidFill>
              </a:rPr>
              <a:t> include an actual copy of the record.</a:t>
            </a:r>
          </a:p>
        </p:txBody>
      </p:sp>
    </p:spTree>
    <p:extLst>
      <p:ext uri="{BB962C8B-B14F-4D97-AF65-F5344CB8AC3E}">
        <p14:creationId xmlns:p14="http://schemas.microsoft.com/office/powerpoint/2010/main" val="19569800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478D1-5742-0A41-BE84-ABCFC1C34DDF}"/>
              </a:ext>
            </a:extLst>
          </p:cNvPr>
          <p:cNvSpPr>
            <a:spLocks noGrp="1"/>
          </p:cNvSpPr>
          <p:nvPr>
            <p:ph type="title"/>
          </p:nvPr>
        </p:nvSpPr>
        <p:spPr/>
        <p:txBody>
          <a:bodyPr>
            <a:normAutofit fontScale="90000"/>
          </a:bodyPr>
          <a:lstStyle/>
          <a:p>
            <a:pPr algn="ctr"/>
            <a:r>
              <a:rPr lang="en-US" b="1" dirty="0"/>
              <a:t>Proof of Service – Examples of Insufficient &amp; Unacceptable Documentation</a:t>
            </a:r>
            <a:br>
              <a:rPr lang="en-US" b="1" dirty="0"/>
            </a:br>
            <a:r>
              <a:rPr lang="en-US" sz="2400" b="1" dirty="0"/>
              <a:t>(APM, 23 Feb 2021, pp 8 &amp; 17)</a:t>
            </a:r>
            <a:endParaRPr lang="en-US" sz="2400" dirty="0"/>
          </a:p>
        </p:txBody>
      </p:sp>
      <p:sp>
        <p:nvSpPr>
          <p:cNvPr id="3" name="Content Placeholder 2">
            <a:extLst>
              <a:ext uri="{FF2B5EF4-FFF2-40B4-BE49-F238E27FC236}">
                <a16:creationId xmlns:a16="http://schemas.microsoft.com/office/drawing/2014/main" id="{0CB0EF96-F9EE-0E41-BED1-C33FA2370F73}"/>
              </a:ext>
            </a:extLst>
          </p:cNvPr>
          <p:cNvSpPr>
            <a:spLocks noGrp="1"/>
          </p:cNvSpPr>
          <p:nvPr>
            <p:ph idx="1"/>
          </p:nvPr>
        </p:nvSpPr>
        <p:spPr/>
        <p:txBody>
          <a:bodyPr/>
          <a:lstStyle/>
          <a:p>
            <a:r>
              <a:rPr lang="en-US" dirty="0"/>
              <a:t>Unsupported statements in town and county histories, biographical dictionaries, family histories and genealogies</a:t>
            </a:r>
          </a:p>
          <a:p>
            <a:r>
              <a:rPr lang="en-US" dirty="0"/>
              <a:t>Entries in “The DAR Patriot Index”</a:t>
            </a:r>
            <a:r>
              <a:rPr lang="en-US" dirty="0">
                <a:effectLst/>
              </a:rPr>
              <a:t> </a:t>
            </a:r>
          </a:p>
          <a:p>
            <a:r>
              <a:rPr lang="en-US" dirty="0"/>
              <a:t>Entries in the SAR Patriot Research System, including patriot biographical sketches</a:t>
            </a:r>
          </a:p>
          <a:p>
            <a:r>
              <a:rPr lang="en-US" dirty="0"/>
              <a:t>Older SAR or DAR applications (per earlier slide)</a:t>
            </a:r>
          </a:p>
        </p:txBody>
      </p:sp>
    </p:spTree>
    <p:extLst>
      <p:ext uri="{BB962C8B-B14F-4D97-AF65-F5344CB8AC3E}">
        <p14:creationId xmlns:p14="http://schemas.microsoft.com/office/powerpoint/2010/main" val="15324542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4E89A-DE5B-5548-B6BF-822B6FE6A4EB}"/>
              </a:ext>
            </a:extLst>
          </p:cNvPr>
          <p:cNvSpPr>
            <a:spLocks noGrp="1"/>
          </p:cNvSpPr>
          <p:nvPr>
            <p:ph type="title"/>
          </p:nvPr>
        </p:nvSpPr>
        <p:spPr/>
        <p:txBody>
          <a:bodyPr>
            <a:normAutofit/>
          </a:bodyPr>
          <a:lstStyle/>
          <a:p>
            <a:pPr algn="ctr"/>
            <a:r>
              <a:rPr lang="en-US" sz="4000" b="1" dirty="0"/>
              <a:t>How to Purchase SAR Record Copies</a:t>
            </a:r>
          </a:p>
        </p:txBody>
      </p:sp>
      <p:sp>
        <p:nvSpPr>
          <p:cNvPr id="3" name="Content Placeholder 2">
            <a:extLst>
              <a:ext uri="{FF2B5EF4-FFF2-40B4-BE49-F238E27FC236}">
                <a16:creationId xmlns:a16="http://schemas.microsoft.com/office/drawing/2014/main" id="{7C19B049-4A86-1D42-A0C4-7F39C5CCDAA4}"/>
              </a:ext>
            </a:extLst>
          </p:cNvPr>
          <p:cNvSpPr>
            <a:spLocks noGrp="1"/>
          </p:cNvSpPr>
          <p:nvPr>
            <p:ph idx="1"/>
          </p:nvPr>
        </p:nvSpPr>
        <p:spPr/>
        <p:txBody>
          <a:bodyPr>
            <a:normAutofit lnSpcReduction="10000"/>
          </a:bodyPr>
          <a:lstStyle/>
          <a:p>
            <a:r>
              <a:rPr lang="en-US" dirty="0" err="1"/>
              <a:t>Sar.org</a:t>
            </a:r>
            <a:r>
              <a:rPr lang="en-US" dirty="0"/>
              <a:t> </a:t>
            </a:r>
            <a:r>
              <a:rPr lang="en-US" dirty="0">
                <a:sym typeface="Wingdings" pitchFamily="2" charset="2"/>
              </a:rPr>
              <a:t> Genealogy  Genealogical Copy Services</a:t>
            </a:r>
          </a:p>
          <a:p>
            <a:pPr lvl="1"/>
            <a:r>
              <a:rPr lang="en-US" i="1" dirty="0">
                <a:sym typeface="Wingdings" pitchFamily="2" charset="2"/>
              </a:rPr>
              <a:t>Online Record Copy </a:t>
            </a:r>
            <a:r>
              <a:rPr lang="en-US" dirty="0">
                <a:sym typeface="Wingdings" pitchFamily="2" charset="2"/>
              </a:rPr>
              <a:t>/ $10 per record copy / will receive an email with link to download (usually same day)</a:t>
            </a:r>
          </a:p>
          <a:p>
            <a:pPr lvl="1"/>
            <a:r>
              <a:rPr lang="en-US" i="1" dirty="0">
                <a:sym typeface="Wingdings" pitchFamily="2" charset="2"/>
              </a:rPr>
              <a:t>Mail/Fax Record Copy </a:t>
            </a:r>
            <a:r>
              <a:rPr lang="en-US" dirty="0">
                <a:sym typeface="Wingdings" pitchFamily="2" charset="2"/>
              </a:rPr>
              <a:t>/ $10 per record copy for electronic copy / $15 for mail or fax copy</a:t>
            </a:r>
          </a:p>
          <a:p>
            <a:pPr lvl="1"/>
            <a:r>
              <a:rPr lang="en-US" i="1" dirty="0"/>
              <a:t>Documentation Search (and copy)</a:t>
            </a:r>
          </a:p>
          <a:p>
            <a:pPr lvl="2"/>
            <a:r>
              <a:rPr lang="en-US" sz="2400" i="1" dirty="0"/>
              <a:t>Online Request </a:t>
            </a:r>
            <a:r>
              <a:rPr lang="en-US" sz="2400" dirty="0"/>
              <a:t>/ $20 per request + additional $0.50 per page over 10 pages / will be sent by email</a:t>
            </a:r>
          </a:p>
          <a:p>
            <a:pPr lvl="2"/>
            <a:r>
              <a:rPr lang="en-US" sz="2400" i="1" dirty="0"/>
              <a:t>Mail In Request </a:t>
            </a:r>
            <a:r>
              <a:rPr lang="en-US" sz="2400" dirty="0"/>
              <a:t>/ same fee / contact </a:t>
            </a:r>
            <a:r>
              <a:rPr lang="en-US" sz="2400" dirty="0">
                <a:hlinkClick r:id="rId3"/>
              </a:rPr>
              <a:t>recordcopy@sar.org</a:t>
            </a:r>
            <a:r>
              <a:rPr lang="en-US" sz="2400" dirty="0"/>
              <a:t> for page count prior to order / </a:t>
            </a:r>
          </a:p>
          <a:p>
            <a:pPr lvl="2"/>
            <a:r>
              <a:rPr lang="en-US" sz="2400" dirty="0"/>
              <a:t>Documentation before #144000 may </a:t>
            </a:r>
            <a:r>
              <a:rPr lang="en-US" sz="2400" u="sng" dirty="0"/>
              <a:t>not</a:t>
            </a:r>
            <a:r>
              <a:rPr lang="en-US" sz="2400" dirty="0"/>
              <a:t> be available</a:t>
            </a:r>
          </a:p>
          <a:p>
            <a:pPr lvl="2"/>
            <a:r>
              <a:rPr lang="en-US" sz="2400" dirty="0"/>
              <a:t>Vital records for living individuals </a:t>
            </a:r>
            <a:r>
              <a:rPr lang="en-US" sz="2400" u="sng" dirty="0"/>
              <a:t>NOT</a:t>
            </a:r>
            <a:r>
              <a:rPr lang="en-US" sz="2400" dirty="0"/>
              <a:t> available for copying</a:t>
            </a:r>
          </a:p>
        </p:txBody>
      </p:sp>
    </p:spTree>
    <p:extLst>
      <p:ext uri="{BB962C8B-B14F-4D97-AF65-F5344CB8AC3E}">
        <p14:creationId xmlns:p14="http://schemas.microsoft.com/office/powerpoint/2010/main" val="3718576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47845-EFE0-FC4D-863A-B5D106021436}"/>
              </a:ext>
            </a:extLst>
          </p:cNvPr>
          <p:cNvSpPr>
            <a:spLocks noGrp="1"/>
          </p:cNvSpPr>
          <p:nvPr>
            <p:ph type="title"/>
          </p:nvPr>
        </p:nvSpPr>
        <p:spPr/>
        <p:txBody>
          <a:bodyPr>
            <a:normAutofit/>
          </a:bodyPr>
          <a:lstStyle/>
          <a:p>
            <a:pPr algn="ctr"/>
            <a:r>
              <a:rPr lang="en-US" sz="4000" b="1" dirty="0"/>
              <a:t>How to Purchase DAR Record Copies</a:t>
            </a:r>
          </a:p>
        </p:txBody>
      </p:sp>
      <p:sp>
        <p:nvSpPr>
          <p:cNvPr id="3" name="Content Placeholder 2">
            <a:extLst>
              <a:ext uri="{FF2B5EF4-FFF2-40B4-BE49-F238E27FC236}">
                <a16:creationId xmlns:a16="http://schemas.microsoft.com/office/drawing/2014/main" id="{CA764B0F-D1B1-A644-92CD-02F89BB82126}"/>
              </a:ext>
            </a:extLst>
          </p:cNvPr>
          <p:cNvSpPr>
            <a:spLocks noGrp="1"/>
          </p:cNvSpPr>
          <p:nvPr>
            <p:ph idx="1"/>
          </p:nvPr>
        </p:nvSpPr>
        <p:spPr/>
        <p:txBody>
          <a:bodyPr>
            <a:normAutofit fontScale="92500"/>
          </a:bodyPr>
          <a:lstStyle/>
          <a:p>
            <a:r>
              <a:rPr lang="en-US" dirty="0" err="1"/>
              <a:t>Dar.org</a:t>
            </a:r>
            <a:r>
              <a:rPr lang="en-US" dirty="0"/>
              <a:t> </a:t>
            </a:r>
            <a:r>
              <a:rPr lang="en-US" dirty="0">
                <a:sym typeface="Wingdings" pitchFamily="2" charset="2"/>
              </a:rPr>
              <a:t> GRS  search by Ancestor, Member, Descendants, other ways</a:t>
            </a:r>
          </a:p>
          <a:p>
            <a:r>
              <a:rPr lang="en-US" dirty="0">
                <a:sym typeface="Wingdings" pitchFamily="2" charset="2"/>
              </a:rPr>
              <a:t>Can order directly online / click on ”Record Copy” green box at top of GRS web page / plenty of instructions for ordering</a:t>
            </a:r>
          </a:p>
          <a:p>
            <a:r>
              <a:rPr lang="en-US" dirty="0">
                <a:sym typeface="Wingdings" pitchFamily="2" charset="2"/>
              </a:rPr>
              <a:t>Essentially impossible to find a record copy of your relative if you only know her name / need DAR member number to be sure</a:t>
            </a:r>
          </a:p>
          <a:p>
            <a:r>
              <a:rPr lang="en-US" dirty="0">
                <a:sym typeface="Wingdings" pitchFamily="2" charset="2"/>
              </a:rPr>
              <a:t>Record copy available for $10</a:t>
            </a:r>
          </a:p>
          <a:p>
            <a:r>
              <a:rPr lang="en-US" dirty="0">
                <a:sym typeface="Wingdings" pitchFamily="2" charset="2"/>
              </a:rPr>
              <a:t>Supporting documentation </a:t>
            </a:r>
            <a:r>
              <a:rPr lang="en-US" u="sng" dirty="0">
                <a:sym typeface="Wingdings" pitchFamily="2" charset="2"/>
              </a:rPr>
              <a:t>sometimes</a:t>
            </a:r>
            <a:r>
              <a:rPr lang="en-US" dirty="0">
                <a:sym typeface="Wingdings" pitchFamily="2" charset="2"/>
              </a:rPr>
              <a:t> available for $20 / </a:t>
            </a:r>
            <a:r>
              <a:rPr lang="en-US" u="sng" dirty="0">
                <a:sym typeface="Wingdings" pitchFamily="2" charset="2"/>
              </a:rPr>
              <a:t>may not</a:t>
            </a:r>
            <a:r>
              <a:rPr lang="en-US" dirty="0">
                <a:sym typeface="Wingdings" pitchFamily="2" charset="2"/>
              </a:rPr>
              <a:t> include all supporting documentation sent in with application due to legal or copyright restrictions / $20 flat fee may get you 1 page or dozens of pages</a:t>
            </a:r>
          </a:p>
        </p:txBody>
      </p:sp>
    </p:spTree>
    <p:extLst>
      <p:ext uri="{BB962C8B-B14F-4D97-AF65-F5344CB8AC3E}">
        <p14:creationId xmlns:p14="http://schemas.microsoft.com/office/powerpoint/2010/main" val="22307691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C20DB-E6BB-E849-A7E3-2EA994611679}"/>
              </a:ext>
            </a:extLst>
          </p:cNvPr>
          <p:cNvSpPr>
            <a:spLocks noGrp="1"/>
          </p:cNvSpPr>
          <p:nvPr>
            <p:ph type="title"/>
          </p:nvPr>
        </p:nvSpPr>
        <p:spPr>
          <a:xfrm>
            <a:off x="838200" y="2766218"/>
            <a:ext cx="10515600" cy="1325563"/>
          </a:xfrm>
        </p:spPr>
        <p:txBody>
          <a:bodyPr/>
          <a:lstStyle/>
          <a:p>
            <a:pPr algn="ctr"/>
            <a:r>
              <a:rPr lang="en-US" dirty="0"/>
              <a:t>Questions?</a:t>
            </a:r>
          </a:p>
        </p:txBody>
      </p:sp>
    </p:spTree>
    <p:extLst>
      <p:ext uri="{BB962C8B-B14F-4D97-AF65-F5344CB8AC3E}">
        <p14:creationId xmlns:p14="http://schemas.microsoft.com/office/powerpoint/2010/main" val="4209145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DA659-BBF1-344B-9E97-1E1F77CD769F}"/>
              </a:ext>
            </a:extLst>
          </p:cNvPr>
          <p:cNvSpPr>
            <a:spLocks noGrp="1"/>
          </p:cNvSpPr>
          <p:nvPr>
            <p:ph type="title"/>
          </p:nvPr>
        </p:nvSpPr>
        <p:spPr/>
        <p:txBody>
          <a:bodyPr>
            <a:normAutofit fontScale="90000"/>
          </a:bodyPr>
          <a:lstStyle/>
          <a:p>
            <a:pPr algn="ctr"/>
            <a:br>
              <a:rPr lang="en-US" dirty="0"/>
            </a:br>
            <a:r>
              <a:rPr lang="en-US" sz="4900" b="1" dirty="0"/>
              <a:t>Proper Document Selection &amp; Citation</a:t>
            </a:r>
            <a:br>
              <a:rPr lang="en-US" dirty="0"/>
            </a:br>
            <a:endParaRPr lang="en-US" dirty="0"/>
          </a:p>
        </p:txBody>
      </p:sp>
      <p:sp>
        <p:nvSpPr>
          <p:cNvPr id="3" name="Content Placeholder 2">
            <a:extLst>
              <a:ext uri="{FF2B5EF4-FFF2-40B4-BE49-F238E27FC236}">
                <a16:creationId xmlns:a16="http://schemas.microsoft.com/office/drawing/2014/main" id="{4A4B5B36-222D-E14A-88FD-22B7008E2CD1}"/>
              </a:ext>
            </a:extLst>
          </p:cNvPr>
          <p:cNvSpPr>
            <a:spLocks noGrp="1"/>
          </p:cNvSpPr>
          <p:nvPr>
            <p:ph idx="1"/>
          </p:nvPr>
        </p:nvSpPr>
        <p:spPr/>
        <p:txBody>
          <a:bodyPr>
            <a:normAutofit fontScale="70000" lnSpcReduction="20000"/>
          </a:bodyPr>
          <a:lstStyle/>
          <a:p>
            <a:pPr lvl="0"/>
            <a:r>
              <a:rPr lang="en-US" dirty="0"/>
              <a:t>Standards of Documentation</a:t>
            </a:r>
          </a:p>
          <a:p>
            <a:pPr lvl="1"/>
            <a:r>
              <a:rPr lang="en-US" dirty="0"/>
              <a:t>Original vs. derivative sources</a:t>
            </a:r>
          </a:p>
          <a:p>
            <a:pPr lvl="1"/>
            <a:r>
              <a:rPr lang="en-US" dirty="0"/>
              <a:t>Primary vs. secondary information</a:t>
            </a:r>
          </a:p>
          <a:p>
            <a:pPr lvl="1"/>
            <a:r>
              <a:rPr lang="en-US" dirty="0"/>
              <a:t>Direct vs. indirect evidence</a:t>
            </a:r>
          </a:p>
          <a:p>
            <a:pPr lvl="1"/>
            <a:r>
              <a:rPr lang="en-US" dirty="0"/>
              <a:t>SAR standard of proof</a:t>
            </a:r>
          </a:p>
          <a:p>
            <a:pPr lvl="0"/>
            <a:r>
              <a:rPr lang="en-US" dirty="0"/>
              <a:t>References Section (for each generation)</a:t>
            </a:r>
          </a:p>
          <a:p>
            <a:pPr lvl="1"/>
            <a:r>
              <a:rPr lang="en-US" dirty="0"/>
              <a:t>Acceptable sources</a:t>
            </a:r>
          </a:p>
          <a:p>
            <a:pPr lvl="1"/>
            <a:r>
              <a:rPr lang="en-US" dirty="0"/>
              <a:t>Examples of source citations</a:t>
            </a:r>
          </a:p>
          <a:p>
            <a:pPr lvl="1"/>
            <a:r>
              <a:rPr lang="en-US" dirty="0"/>
              <a:t>Examples of insufficient &amp; unacceptable documentation</a:t>
            </a:r>
          </a:p>
          <a:p>
            <a:pPr lvl="0"/>
            <a:r>
              <a:rPr lang="en-US" dirty="0"/>
              <a:t>Patriot Proof of Service</a:t>
            </a:r>
          </a:p>
          <a:p>
            <a:pPr lvl="1"/>
            <a:r>
              <a:rPr lang="en-US" dirty="0"/>
              <a:t>Acceptable sources</a:t>
            </a:r>
          </a:p>
          <a:p>
            <a:pPr lvl="1"/>
            <a:r>
              <a:rPr lang="en-US" dirty="0"/>
              <a:t>Examples of source citations</a:t>
            </a:r>
          </a:p>
          <a:p>
            <a:pPr lvl="1"/>
            <a:r>
              <a:rPr lang="en-US" dirty="0"/>
              <a:t>Examples of insufficient &amp; unacceptable documentation</a:t>
            </a:r>
          </a:p>
          <a:p>
            <a:pPr lvl="0"/>
            <a:r>
              <a:rPr lang="en-US" dirty="0"/>
              <a:t>How to purchase SAR &amp; DAR record copies </a:t>
            </a:r>
          </a:p>
          <a:p>
            <a:pPr lvl="0"/>
            <a:r>
              <a:rPr lang="en-US" dirty="0"/>
              <a:t>Questions &amp; Answers</a:t>
            </a:r>
          </a:p>
        </p:txBody>
      </p:sp>
    </p:spTree>
    <p:extLst>
      <p:ext uri="{BB962C8B-B14F-4D97-AF65-F5344CB8AC3E}">
        <p14:creationId xmlns:p14="http://schemas.microsoft.com/office/powerpoint/2010/main" val="823633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DE404-0DAE-9F49-B866-F685AA4F2E18}"/>
              </a:ext>
            </a:extLst>
          </p:cNvPr>
          <p:cNvSpPr>
            <a:spLocks noGrp="1"/>
          </p:cNvSpPr>
          <p:nvPr>
            <p:ph type="title"/>
          </p:nvPr>
        </p:nvSpPr>
        <p:spPr/>
        <p:txBody>
          <a:bodyPr/>
          <a:lstStyle/>
          <a:p>
            <a:pPr algn="ctr"/>
            <a:r>
              <a:rPr lang="en-US" b="1" dirty="0"/>
              <a:t>Standards of Documentation</a:t>
            </a:r>
            <a:br>
              <a:rPr lang="en-US" b="1" dirty="0"/>
            </a:br>
            <a:r>
              <a:rPr lang="en-US" sz="2400" b="1" dirty="0"/>
              <a:t>(APM, 23 Feb 2021, p 6) (GCP, 25 Jul 2022, Section 3.5008)</a:t>
            </a:r>
          </a:p>
        </p:txBody>
      </p:sp>
      <p:sp>
        <p:nvSpPr>
          <p:cNvPr id="3" name="Content Placeholder 2">
            <a:extLst>
              <a:ext uri="{FF2B5EF4-FFF2-40B4-BE49-F238E27FC236}">
                <a16:creationId xmlns:a16="http://schemas.microsoft.com/office/drawing/2014/main" id="{20B36B61-C949-D441-975A-AC5CA115A5DD}"/>
              </a:ext>
            </a:extLst>
          </p:cNvPr>
          <p:cNvSpPr>
            <a:spLocks noGrp="1"/>
          </p:cNvSpPr>
          <p:nvPr>
            <p:ph idx="1"/>
          </p:nvPr>
        </p:nvSpPr>
        <p:spPr/>
        <p:txBody>
          <a:bodyPr>
            <a:normAutofit fontScale="92500" lnSpcReduction="10000"/>
          </a:bodyPr>
          <a:lstStyle/>
          <a:p>
            <a:r>
              <a:rPr lang="en-US" dirty="0"/>
              <a:t>Standards in genealogy have changed over the years, and many previously-acceptable sources have been found to be unreliable or incorrect. One major development is the replacement for the “preponderance of evidence” criterion previously considered the standard of proof in genealogy with a genealogical proof argument that is made using a verifiable research methodology.</a:t>
            </a:r>
            <a:r>
              <a:rPr lang="en-US" dirty="0">
                <a:effectLst/>
              </a:rPr>
              <a:t> </a:t>
            </a:r>
            <a:r>
              <a:rPr lang="en-US" dirty="0"/>
              <a:t>(APM)</a:t>
            </a:r>
            <a:endParaRPr lang="en-US" dirty="0">
              <a:effectLst/>
            </a:endParaRPr>
          </a:p>
          <a:p>
            <a:r>
              <a:rPr lang="en-US" dirty="0"/>
              <a:t>The genealogical proof argument is now the criterion used by the genealogy community to build a solid case, especially when there is no direct evidence to support a conclusion. (APM)</a:t>
            </a:r>
          </a:p>
          <a:p>
            <a:r>
              <a:rPr lang="en-US" b="1" dirty="0"/>
              <a:t>Conclusions must be clear and convincing or stronger</a:t>
            </a:r>
            <a:r>
              <a:rPr lang="en-US" dirty="0"/>
              <a:t>, not merely probable or more likely than not. However, they do </a:t>
            </a:r>
            <a:r>
              <a:rPr lang="en-US" u="sng" dirty="0"/>
              <a:t>not</a:t>
            </a:r>
            <a:r>
              <a:rPr lang="en-US" dirty="0"/>
              <a:t> need to be beyond a reasonable doubt. (GCP) </a:t>
            </a:r>
            <a:r>
              <a:rPr lang="en-US" dirty="0">
                <a:solidFill>
                  <a:srgbClr val="FF0000"/>
                </a:solidFill>
              </a:rPr>
              <a:t>This is the actual rule.</a:t>
            </a:r>
            <a:endParaRPr lang="en-US" dirty="0"/>
          </a:p>
        </p:txBody>
      </p:sp>
    </p:spTree>
    <p:extLst>
      <p:ext uri="{BB962C8B-B14F-4D97-AF65-F5344CB8AC3E}">
        <p14:creationId xmlns:p14="http://schemas.microsoft.com/office/powerpoint/2010/main" val="446845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AEC6F-4264-1146-95E1-23A629611C2D}"/>
              </a:ext>
            </a:extLst>
          </p:cNvPr>
          <p:cNvSpPr>
            <a:spLocks noGrp="1"/>
          </p:cNvSpPr>
          <p:nvPr>
            <p:ph type="title"/>
          </p:nvPr>
        </p:nvSpPr>
        <p:spPr/>
        <p:txBody>
          <a:bodyPr/>
          <a:lstStyle/>
          <a:p>
            <a:pPr algn="ctr"/>
            <a:r>
              <a:rPr lang="en-US" b="1" dirty="0"/>
              <a:t>Original vs. Derivative Sources</a:t>
            </a:r>
            <a:br>
              <a:rPr lang="en-US" dirty="0"/>
            </a:br>
            <a:r>
              <a:rPr lang="en-US" sz="2400" b="1" dirty="0"/>
              <a:t>(APM, 23 Feb 2021, pp 6 &amp; 13)</a:t>
            </a:r>
            <a:endParaRPr lang="en-US" sz="2400" dirty="0"/>
          </a:p>
        </p:txBody>
      </p:sp>
      <p:sp>
        <p:nvSpPr>
          <p:cNvPr id="3" name="Content Placeholder 2">
            <a:extLst>
              <a:ext uri="{FF2B5EF4-FFF2-40B4-BE49-F238E27FC236}">
                <a16:creationId xmlns:a16="http://schemas.microsoft.com/office/drawing/2014/main" id="{F41CBCC0-3329-F14B-A844-274F892E92CD}"/>
              </a:ext>
            </a:extLst>
          </p:cNvPr>
          <p:cNvSpPr>
            <a:spLocks noGrp="1"/>
          </p:cNvSpPr>
          <p:nvPr>
            <p:ph idx="1"/>
          </p:nvPr>
        </p:nvSpPr>
        <p:spPr/>
        <p:txBody>
          <a:bodyPr>
            <a:normAutofit lnSpcReduction="10000"/>
          </a:bodyPr>
          <a:lstStyle/>
          <a:p>
            <a:r>
              <a:rPr lang="en-US" dirty="0"/>
              <a:t>Derivative sources are those that copy, transcribe, abstract, or repeat information from an original source. It should be recognized that errors or omissions may have occurred in the process of making the derivative copy, even in filming.</a:t>
            </a:r>
          </a:p>
          <a:p>
            <a:r>
              <a:rPr lang="en-US" dirty="0"/>
              <a:t>In the analysis of </a:t>
            </a:r>
            <a:r>
              <a:rPr lang="en-US" u="sng" dirty="0"/>
              <a:t>quality</a:t>
            </a:r>
            <a:r>
              <a:rPr lang="en-US" dirty="0"/>
              <a:t>, originals are weighted heavier than derivative sources and microfilmed copies of originals usually are weighted heavier than abstracts or transcriptions.</a:t>
            </a:r>
          </a:p>
          <a:p>
            <a:r>
              <a:rPr lang="en-US" dirty="0"/>
              <a:t>To be considered as an adequate proof document, any published derivative source </a:t>
            </a:r>
            <a:r>
              <a:rPr lang="en-US" u="heavy" dirty="0"/>
              <a:t>must</a:t>
            </a:r>
            <a:r>
              <a:rPr lang="en-US" dirty="0"/>
              <a:t> include a citation describing the original source record that the information came from so the original source can be found and consulted if necessary.</a:t>
            </a:r>
            <a:endParaRPr lang="en-US" sz="2400" dirty="0"/>
          </a:p>
        </p:txBody>
      </p:sp>
    </p:spTree>
    <p:extLst>
      <p:ext uri="{BB962C8B-B14F-4D97-AF65-F5344CB8AC3E}">
        <p14:creationId xmlns:p14="http://schemas.microsoft.com/office/powerpoint/2010/main" val="3413260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AEC6F-4264-1146-95E1-23A629611C2D}"/>
              </a:ext>
            </a:extLst>
          </p:cNvPr>
          <p:cNvSpPr>
            <a:spLocks noGrp="1"/>
          </p:cNvSpPr>
          <p:nvPr>
            <p:ph type="title"/>
          </p:nvPr>
        </p:nvSpPr>
        <p:spPr/>
        <p:txBody>
          <a:bodyPr/>
          <a:lstStyle/>
          <a:p>
            <a:pPr algn="ctr"/>
            <a:r>
              <a:rPr lang="en-US" b="1" dirty="0"/>
              <a:t>Original vs. Derivative Sources</a:t>
            </a:r>
            <a:br>
              <a:rPr lang="en-US" dirty="0"/>
            </a:br>
            <a:r>
              <a:rPr lang="en-US" sz="2400" b="1" dirty="0"/>
              <a:t>(GCP, 25 Jul 2022, Section 3.1000)</a:t>
            </a:r>
            <a:endParaRPr lang="en-US" sz="2400" dirty="0"/>
          </a:p>
        </p:txBody>
      </p:sp>
      <p:sp>
        <p:nvSpPr>
          <p:cNvPr id="7" name="Rectangle 6">
            <a:extLst>
              <a:ext uri="{FF2B5EF4-FFF2-40B4-BE49-F238E27FC236}">
                <a16:creationId xmlns:a16="http://schemas.microsoft.com/office/drawing/2014/main" id="{4C1F036B-6E97-7943-9FD4-8E50AA91824B}"/>
              </a:ext>
            </a:extLst>
          </p:cNvPr>
          <p:cNvSpPr/>
          <p:nvPr/>
        </p:nvSpPr>
        <p:spPr>
          <a:xfrm>
            <a:off x="838200" y="4029560"/>
            <a:ext cx="10515599" cy="2554545"/>
          </a:xfrm>
          <a:prstGeom prst="rect">
            <a:avLst/>
          </a:prstGeom>
        </p:spPr>
        <p:txBody>
          <a:bodyPr wrap="square">
            <a:spAutoFit/>
          </a:bodyPr>
          <a:lstStyle/>
          <a:p>
            <a:r>
              <a:rPr lang="en-US" sz="2000" dirty="0">
                <a:latin typeface="Helvetica" pitchFamily="2" charset="0"/>
              </a:rPr>
              <a:t>For images of original documents downloaded from the internet and for which a conventional citation is available, such as a citation for a federal census records, the conventional citation is sufficient. For other copies downloaded from the internet, the citation should identify the name of the website and a sufficient name or description of the document so that a web search would be likely to locate the document if it remains posted in the future. The internet address (URL) should be provided with the documentation but should not on the application because internet addresses are sometimes very long and/or change. (GCP) </a:t>
            </a:r>
            <a:r>
              <a:rPr lang="en-US" sz="2000" dirty="0">
                <a:solidFill>
                  <a:srgbClr val="FF0000"/>
                </a:solidFill>
                <a:latin typeface="Helvetica" pitchFamily="2" charset="0"/>
              </a:rPr>
              <a:t>This is the actual rule.</a:t>
            </a:r>
            <a:endParaRPr lang="en-US" sz="2000" dirty="0">
              <a:solidFill>
                <a:srgbClr val="FF0000"/>
              </a:solidFill>
              <a:effectLst/>
              <a:latin typeface="Helvetica" pitchFamily="2" charset="0"/>
            </a:endParaRPr>
          </a:p>
        </p:txBody>
      </p:sp>
      <p:pic>
        <p:nvPicPr>
          <p:cNvPr id="11" name="Content Placeholder 10" descr="Graphical user interface, text, application, email&#10;&#10;Description automatically generated">
            <a:extLst>
              <a:ext uri="{FF2B5EF4-FFF2-40B4-BE49-F238E27FC236}">
                <a16:creationId xmlns:a16="http://schemas.microsoft.com/office/drawing/2014/main" id="{A909EC35-C4D3-7446-B335-486F1CAB7718}"/>
              </a:ext>
            </a:extLst>
          </p:cNvPr>
          <p:cNvPicPr>
            <a:picLocks noGrp="1" noChangeAspect="1"/>
          </p:cNvPicPr>
          <p:nvPr>
            <p:ph idx="1"/>
          </p:nvPr>
        </p:nvPicPr>
        <p:blipFill>
          <a:blip r:embed="rId3"/>
          <a:stretch>
            <a:fillRect/>
          </a:stretch>
        </p:blipFill>
        <p:spPr>
          <a:xfrm>
            <a:off x="1384299" y="1690688"/>
            <a:ext cx="9423400" cy="2171700"/>
          </a:xfrm>
        </p:spPr>
      </p:pic>
    </p:spTree>
    <p:extLst>
      <p:ext uri="{BB962C8B-B14F-4D97-AF65-F5344CB8AC3E}">
        <p14:creationId xmlns:p14="http://schemas.microsoft.com/office/powerpoint/2010/main" val="4111984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2BD8A-B8AF-AA4D-8528-478592E5C593}"/>
              </a:ext>
            </a:extLst>
          </p:cNvPr>
          <p:cNvSpPr>
            <a:spLocks noGrp="1"/>
          </p:cNvSpPr>
          <p:nvPr>
            <p:ph type="title"/>
          </p:nvPr>
        </p:nvSpPr>
        <p:spPr/>
        <p:txBody>
          <a:bodyPr/>
          <a:lstStyle/>
          <a:p>
            <a:pPr algn="ctr"/>
            <a:r>
              <a:rPr lang="en-US" b="1" dirty="0"/>
              <a:t>Primary vs. Secondary Information</a:t>
            </a:r>
            <a:br>
              <a:rPr lang="en-US" dirty="0"/>
            </a:br>
            <a:r>
              <a:rPr lang="en-US" sz="2400" b="1" dirty="0"/>
              <a:t>(APM, 23 Feb 2021, p 7)</a:t>
            </a:r>
            <a:endParaRPr lang="en-US" dirty="0"/>
          </a:p>
        </p:txBody>
      </p:sp>
      <p:sp>
        <p:nvSpPr>
          <p:cNvPr id="3" name="Content Placeholder 2">
            <a:extLst>
              <a:ext uri="{FF2B5EF4-FFF2-40B4-BE49-F238E27FC236}">
                <a16:creationId xmlns:a16="http://schemas.microsoft.com/office/drawing/2014/main" id="{C816FBAA-B7DE-6A42-83F1-F097F1BD06BD}"/>
              </a:ext>
            </a:extLst>
          </p:cNvPr>
          <p:cNvSpPr>
            <a:spLocks noGrp="1"/>
          </p:cNvSpPr>
          <p:nvPr>
            <p:ph idx="1"/>
          </p:nvPr>
        </p:nvSpPr>
        <p:spPr/>
        <p:txBody>
          <a:bodyPr>
            <a:normAutofit lnSpcReduction="10000"/>
          </a:bodyPr>
          <a:lstStyle/>
          <a:p>
            <a:r>
              <a:rPr lang="en-US" dirty="0"/>
              <a:t>For instance, on a death certificate the birth information is usually </a:t>
            </a:r>
            <a:r>
              <a:rPr lang="en-US" u="sng" dirty="0"/>
              <a:t>secondary</a:t>
            </a:r>
            <a:r>
              <a:rPr lang="en-US" dirty="0"/>
              <a:t> -- based on the recollection of the informant -- while the information regarding the death is usually </a:t>
            </a:r>
            <a:r>
              <a:rPr lang="en-US" u="sng" dirty="0"/>
              <a:t>primary</a:t>
            </a:r>
            <a:r>
              <a:rPr lang="en-US" dirty="0"/>
              <a:t>.</a:t>
            </a:r>
          </a:p>
          <a:p>
            <a:r>
              <a:rPr lang="en-US" dirty="0"/>
              <a:t>Family Bibles are another area where information may be </a:t>
            </a:r>
            <a:r>
              <a:rPr lang="en-US" u="sng" dirty="0"/>
              <a:t>primary or secondary</a:t>
            </a:r>
            <a:r>
              <a:rPr lang="en-US" dirty="0"/>
              <a:t>. If the publication date of the Bible is generally contemporaneous with the events listed, the information is considered primary and more reliable than information that may have been entered about events that occurred years before the Bible was published and the entries made. While family Bibles can be dependable, they are less reliable than town records of the same events.</a:t>
            </a:r>
          </a:p>
        </p:txBody>
      </p:sp>
    </p:spTree>
    <p:extLst>
      <p:ext uri="{BB962C8B-B14F-4D97-AF65-F5344CB8AC3E}">
        <p14:creationId xmlns:p14="http://schemas.microsoft.com/office/powerpoint/2010/main" val="4017988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EA057-DB2A-8047-9A4D-9A3576253655}"/>
              </a:ext>
            </a:extLst>
          </p:cNvPr>
          <p:cNvSpPr>
            <a:spLocks noGrp="1"/>
          </p:cNvSpPr>
          <p:nvPr>
            <p:ph type="title"/>
          </p:nvPr>
        </p:nvSpPr>
        <p:spPr/>
        <p:txBody>
          <a:bodyPr/>
          <a:lstStyle/>
          <a:p>
            <a:pPr algn="ctr"/>
            <a:r>
              <a:rPr lang="en-US" b="1" dirty="0"/>
              <a:t>Direct vs. Indirect Evidence</a:t>
            </a:r>
            <a:br>
              <a:rPr lang="en-US" dirty="0"/>
            </a:br>
            <a:r>
              <a:rPr lang="en-US" sz="2400" b="1" dirty="0"/>
              <a:t>(APM, 23 Feb 2021, p 7) (GCP, 25 Jul 2022, Section 3.5007)</a:t>
            </a:r>
            <a:endParaRPr lang="en-US" dirty="0"/>
          </a:p>
        </p:txBody>
      </p:sp>
      <p:sp>
        <p:nvSpPr>
          <p:cNvPr id="3" name="Content Placeholder 2">
            <a:extLst>
              <a:ext uri="{FF2B5EF4-FFF2-40B4-BE49-F238E27FC236}">
                <a16:creationId xmlns:a16="http://schemas.microsoft.com/office/drawing/2014/main" id="{8565C6F6-27E7-B140-B785-227F3D5D9B86}"/>
              </a:ext>
            </a:extLst>
          </p:cNvPr>
          <p:cNvSpPr>
            <a:spLocks noGrp="1"/>
          </p:cNvSpPr>
          <p:nvPr>
            <p:ph idx="1"/>
          </p:nvPr>
        </p:nvSpPr>
        <p:spPr/>
        <p:txBody>
          <a:bodyPr>
            <a:normAutofit/>
          </a:bodyPr>
          <a:lstStyle/>
          <a:p>
            <a:r>
              <a:rPr lang="en-US" u="sng" dirty="0"/>
              <a:t>Direct</a:t>
            </a:r>
            <a:r>
              <a:rPr lang="en-US" dirty="0"/>
              <a:t> evidence is evidence that seems to answer a question on its own. </a:t>
            </a:r>
            <a:r>
              <a:rPr lang="en-US" b="1" dirty="0"/>
              <a:t>However, it should be noted that direct evidence may </a:t>
            </a:r>
            <a:r>
              <a:rPr lang="en-US" b="1" u="sng" dirty="0"/>
              <a:t>incorrectly</a:t>
            </a:r>
            <a:r>
              <a:rPr lang="en-US" b="1" dirty="0"/>
              <a:t> answer the question. </a:t>
            </a:r>
            <a:r>
              <a:rPr lang="en-US" dirty="0"/>
              <a:t>For example, a published history that states that John Doe is the ancestor of the person of interest may or may not be true but the statement is direct evidence. (APM)</a:t>
            </a:r>
          </a:p>
          <a:p>
            <a:r>
              <a:rPr lang="en-US" u="sng" dirty="0"/>
              <a:t>Indirect</a:t>
            </a:r>
            <a:r>
              <a:rPr lang="en-US" dirty="0"/>
              <a:t> evidence usually requires more than one document to prepare a conclusion.</a:t>
            </a:r>
            <a:r>
              <a:rPr lang="en-US" dirty="0">
                <a:effectLst/>
              </a:rPr>
              <a:t> </a:t>
            </a:r>
            <a:r>
              <a:rPr lang="en-US" dirty="0"/>
              <a:t>(APM)</a:t>
            </a:r>
            <a:endParaRPr lang="en-US" dirty="0">
              <a:effectLst/>
            </a:endParaRPr>
          </a:p>
          <a:p>
            <a:r>
              <a:rPr lang="en-US" b="1" dirty="0"/>
              <a:t>Evidence is judged for accuracy and reliability</a:t>
            </a:r>
            <a:r>
              <a:rPr lang="en-US" dirty="0"/>
              <a:t>. Evidence can be admissible, yet not accepted as credible or of sufficient strength.</a:t>
            </a:r>
            <a:r>
              <a:rPr lang="en-US" dirty="0">
                <a:effectLst/>
              </a:rPr>
              <a:t> </a:t>
            </a:r>
            <a:r>
              <a:rPr lang="en-US" dirty="0"/>
              <a:t>(GCP) </a:t>
            </a:r>
            <a:r>
              <a:rPr lang="en-US" dirty="0">
                <a:solidFill>
                  <a:srgbClr val="FF0000"/>
                </a:solidFill>
              </a:rPr>
              <a:t>This is the rule.</a:t>
            </a:r>
            <a:endParaRPr lang="en-US" dirty="0"/>
          </a:p>
        </p:txBody>
      </p:sp>
    </p:spTree>
    <p:extLst>
      <p:ext uri="{BB962C8B-B14F-4D97-AF65-F5344CB8AC3E}">
        <p14:creationId xmlns:p14="http://schemas.microsoft.com/office/powerpoint/2010/main" val="81764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C414A-4752-4C41-8F62-7B35FFED2028}"/>
              </a:ext>
            </a:extLst>
          </p:cNvPr>
          <p:cNvSpPr>
            <a:spLocks noGrp="1"/>
          </p:cNvSpPr>
          <p:nvPr>
            <p:ph type="title"/>
          </p:nvPr>
        </p:nvSpPr>
        <p:spPr/>
        <p:txBody>
          <a:bodyPr>
            <a:normAutofit/>
          </a:bodyPr>
          <a:lstStyle/>
          <a:p>
            <a:pPr algn="ctr"/>
            <a:r>
              <a:rPr lang="en-US" b="1" dirty="0"/>
              <a:t>SAR Standard of Proof</a:t>
            </a:r>
            <a:br>
              <a:rPr lang="en-US" dirty="0"/>
            </a:br>
            <a:r>
              <a:rPr lang="en-US" sz="2400" b="1" dirty="0"/>
              <a:t>(APM, 23 Feb 2021, p 6 ) (GCP, 25 Jul 2022, Section 3.0000)</a:t>
            </a:r>
            <a:endParaRPr lang="en-US" sz="2400" dirty="0"/>
          </a:p>
        </p:txBody>
      </p:sp>
      <p:sp>
        <p:nvSpPr>
          <p:cNvPr id="3" name="Content Placeholder 2">
            <a:extLst>
              <a:ext uri="{FF2B5EF4-FFF2-40B4-BE49-F238E27FC236}">
                <a16:creationId xmlns:a16="http://schemas.microsoft.com/office/drawing/2014/main" id="{E178B4E1-4781-C647-9269-84CD03B469EB}"/>
              </a:ext>
            </a:extLst>
          </p:cNvPr>
          <p:cNvSpPr>
            <a:spLocks noGrp="1"/>
          </p:cNvSpPr>
          <p:nvPr>
            <p:ph idx="1"/>
          </p:nvPr>
        </p:nvSpPr>
        <p:spPr/>
        <p:txBody>
          <a:bodyPr>
            <a:normAutofit lnSpcReduction="10000"/>
          </a:bodyPr>
          <a:lstStyle/>
          <a:p>
            <a:pPr marL="0" indent="0" algn="ctr">
              <a:buNone/>
            </a:pPr>
            <a:endParaRPr lang="en-US" sz="3200" dirty="0"/>
          </a:p>
          <a:p>
            <a:pPr marL="0" indent="0">
              <a:buNone/>
            </a:pPr>
            <a:r>
              <a:rPr lang="en-US" sz="3200" b="1" dirty="0"/>
              <a:t>Therefore, </a:t>
            </a:r>
            <a:r>
              <a:rPr lang="en-US" sz="3200" b="1" u="sng" dirty="0"/>
              <a:t>evidence</a:t>
            </a:r>
            <a:r>
              <a:rPr lang="en-US" sz="3200" b="1" dirty="0"/>
              <a:t> must be sufficiently convincing to the NSSAR Genealogy Staff before </a:t>
            </a:r>
            <a:r>
              <a:rPr lang="en-US" sz="3200" b="1" u="sng" dirty="0"/>
              <a:t>proof</a:t>
            </a:r>
            <a:r>
              <a:rPr lang="en-US" sz="3200" b="1" dirty="0"/>
              <a:t> is accepted, and the </a:t>
            </a:r>
            <a:r>
              <a:rPr lang="en-US" sz="3200" b="1" u="sng" dirty="0"/>
              <a:t>quality</a:t>
            </a:r>
            <a:r>
              <a:rPr lang="en-US" sz="3200" b="1" dirty="0"/>
              <a:t> of evidence is a key element. </a:t>
            </a:r>
            <a:r>
              <a:rPr lang="en-US" sz="3200" dirty="0"/>
              <a:t>(APM)</a:t>
            </a:r>
          </a:p>
          <a:p>
            <a:pPr marL="0" indent="0" algn="ctr">
              <a:buNone/>
            </a:pPr>
            <a:endParaRPr lang="en-US" sz="3200" dirty="0"/>
          </a:p>
          <a:p>
            <a:pPr marL="0" indent="0">
              <a:buNone/>
            </a:pPr>
            <a:r>
              <a:rPr lang="en-US" sz="3200" dirty="0"/>
              <a:t>Genealogical conclusions as stated on applications for membership in the SAR, including conclusions about Revolutionary service, are expected to meet the Genealogical Proof Standard. (GCP) </a:t>
            </a:r>
            <a:r>
              <a:rPr lang="en-US" sz="3200" dirty="0">
                <a:solidFill>
                  <a:srgbClr val="FF0000"/>
                </a:solidFill>
              </a:rPr>
              <a:t>This is the rule.</a:t>
            </a:r>
          </a:p>
        </p:txBody>
      </p:sp>
    </p:spTree>
    <p:extLst>
      <p:ext uri="{BB962C8B-B14F-4D97-AF65-F5344CB8AC3E}">
        <p14:creationId xmlns:p14="http://schemas.microsoft.com/office/powerpoint/2010/main" val="35384431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4224</TotalTime>
  <Words>3395</Words>
  <Application>Microsoft Office PowerPoint</Application>
  <PresentationFormat>Widescreen</PresentationFormat>
  <Paragraphs>160</Paragraphs>
  <Slides>24</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Helvetica</vt:lpstr>
      <vt:lpstr>Office Theme</vt:lpstr>
      <vt:lpstr>NSSAR Chapter Registrar &amp; Genealogist Training</vt:lpstr>
      <vt:lpstr>Session Topics</vt:lpstr>
      <vt:lpstr> Proper Document Selection &amp; Citation </vt:lpstr>
      <vt:lpstr>Standards of Documentation (APM, 23 Feb 2021, p 6) (GCP, 25 Jul 2022, Section 3.5008)</vt:lpstr>
      <vt:lpstr>Original vs. Derivative Sources (APM, 23 Feb 2021, pp 6 &amp; 13)</vt:lpstr>
      <vt:lpstr>Original vs. Derivative Sources (GCP, 25 Jul 2022, Section 3.1000)</vt:lpstr>
      <vt:lpstr>Primary vs. Secondary Information (APM, 23 Feb 2021, p 7)</vt:lpstr>
      <vt:lpstr>Direct vs. Indirect Evidence (APM, 23 Feb 2021, p 7) (GCP, 25 Jul 2022, Section 3.5007)</vt:lpstr>
      <vt:lpstr>SAR Standard of Proof (APM, 23 Feb 2021, p 6 ) (GCP, 25 Jul 2022, Section 3.0000)</vt:lpstr>
      <vt:lpstr>Proof of Lineage - Acceptable Sources (GCP, 25 Jul 2022, Section 5.4000) </vt:lpstr>
      <vt:lpstr>Proof of Lineage - Acceptable Sources (GCP, 25 Jul 2022, Section 5.4000)</vt:lpstr>
      <vt:lpstr>Proof of Lineage - Acceptable Sources (GCP, 25 Jul 2022, Section 5.4005 &amp; 5.4006) </vt:lpstr>
      <vt:lpstr>Proof of Lineage - Examples of source citations (APM, 23 Feb 2021, p 31)</vt:lpstr>
      <vt:lpstr>Proof of Lineage - Examples of source citations (APM, 23 Feb 2021, pp 31-32)</vt:lpstr>
      <vt:lpstr>Proof of Lineage – SAR/DAR/C.A.R. Record Copies (GCP, 25 Jul 2022, Sections 3.5003 &amp; 3.5004)</vt:lpstr>
      <vt:lpstr>Proof of Lineage - Examples of Insufficient &amp; Unacceptable Documentation (APM, 23 Feb 2021, p 17 &amp; 19)</vt:lpstr>
      <vt:lpstr>Proof of Lineage – Annotating Proof Documents (APM, 23 Feb 2021, p 14) (GG Email #9, 22 May 2020)</vt:lpstr>
      <vt:lpstr>Proof of Lineage – Multi-generation Proofs (APM, 23 Feb 2021, p 14)</vt:lpstr>
      <vt:lpstr>Patriot Proof of Service – Acceptable Sources (GCP, 25 Jul 2022, Section 4.5000)</vt:lpstr>
      <vt:lpstr>Proof of Service – Examples of Source Citations</vt:lpstr>
      <vt:lpstr>Proof of Service – Examples of Insufficient &amp; Unacceptable Documentation (APM, 23 Feb 2021, pp 8 &amp; 17)</vt:lpstr>
      <vt:lpstr>How to Purchase SAR Record Copies</vt:lpstr>
      <vt:lpstr>How to Purchase DAR Record Copies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MISSAR Chapter Genealogist &amp; Registrar Training</dc:title>
  <dc:creator>Dennis VanWormer</dc:creator>
  <cp:lastModifiedBy>Gary Green</cp:lastModifiedBy>
  <cp:revision>212</cp:revision>
  <cp:lastPrinted>2022-04-18T23:02:50Z</cp:lastPrinted>
  <dcterms:created xsi:type="dcterms:W3CDTF">2020-08-10T23:04:02Z</dcterms:created>
  <dcterms:modified xsi:type="dcterms:W3CDTF">2022-10-12T18:10:53Z</dcterms:modified>
</cp:coreProperties>
</file>