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258" r:id="rId4"/>
    <p:sldId id="261" r:id="rId5"/>
    <p:sldId id="262" r:id="rId6"/>
    <p:sldId id="259" r:id="rId7"/>
    <p:sldId id="260" r:id="rId8"/>
    <p:sldId id="263" r:id="rId9"/>
    <p:sldId id="264" r:id="rId10"/>
    <p:sldId id="265" r:id="rId11"/>
    <p:sldId id="266" r:id="rId12"/>
    <p:sldId id="267" r:id="rId13"/>
    <p:sldId id="268" r:id="rId14"/>
    <p:sldId id="269" r:id="rId15"/>
    <p:sldId id="270" r:id="rId16"/>
    <p:sldId id="271" r:id="rId17"/>
    <p:sldId id="272"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268"/>
    <p:restoredTop sz="77577"/>
  </p:normalViewPr>
  <p:slideViewPr>
    <p:cSldViewPr snapToGrid="0" snapToObjects="1">
      <p:cViewPr varScale="1">
        <p:scale>
          <a:sx n="58" d="100"/>
          <a:sy n="58" d="100"/>
        </p:scale>
        <p:origin x="72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419C0E-DDBE-4E42-BCBC-C545BD0EBFB1}" type="datetimeFigureOut">
              <a:rPr lang="en-US" smtClean="0"/>
              <a:t>11/10/2022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E7A0B8-4593-7649-BEBB-AE5D8A29E981}" type="slidenum">
              <a:rPr lang="en-US" smtClean="0"/>
              <a:t>‹#›</a:t>
            </a:fld>
            <a:endParaRPr lang="en-US"/>
          </a:p>
        </p:txBody>
      </p:sp>
    </p:spTree>
    <p:extLst>
      <p:ext uri="{BB962C8B-B14F-4D97-AF65-F5344CB8AC3E}">
        <p14:creationId xmlns:p14="http://schemas.microsoft.com/office/powerpoint/2010/main" val="1158418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E7A0B8-4593-7649-BEBB-AE5D8A29E981}" type="slidenum">
              <a:rPr lang="en-US" smtClean="0"/>
              <a:t>1</a:t>
            </a:fld>
            <a:endParaRPr lang="en-US"/>
          </a:p>
        </p:txBody>
      </p:sp>
    </p:spTree>
    <p:extLst>
      <p:ext uri="{BB962C8B-B14F-4D97-AF65-F5344CB8AC3E}">
        <p14:creationId xmlns:p14="http://schemas.microsoft.com/office/powerpoint/2010/main" val="3447541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10</a:t>
            </a:fld>
            <a:endParaRPr lang="en-US"/>
          </a:p>
        </p:txBody>
      </p:sp>
    </p:spTree>
    <p:extLst>
      <p:ext uri="{BB962C8B-B14F-4D97-AF65-F5344CB8AC3E}">
        <p14:creationId xmlns:p14="http://schemas.microsoft.com/office/powerpoint/2010/main" val="2261945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11</a:t>
            </a:fld>
            <a:endParaRPr lang="en-US"/>
          </a:p>
        </p:txBody>
      </p:sp>
    </p:spTree>
    <p:extLst>
      <p:ext uri="{BB962C8B-B14F-4D97-AF65-F5344CB8AC3E}">
        <p14:creationId xmlns:p14="http://schemas.microsoft.com/office/powerpoint/2010/main" val="3705922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12</a:t>
            </a:fld>
            <a:endParaRPr lang="en-US"/>
          </a:p>
        </p:txBody>
      </p:sp>
    </p:spTree>
    <p:extLst>
      <p:ext uri="{BB962C8B-B14F-4D97-AF65-F5344CB8AC3E}">
        <p14:creationId xmlns:p14="http://schemas.microsoft.com/office/powerpoint/2010/main" val="38371185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13</a:t>
            </a:fld>
            <a:endParaRPr lang="en-US"/>
          </a:p>
        </p:txBody>
      </p:sp>
    </p:spTree>
    <p:extLst>
      <p:ext uri="{BB962C8B-B14F-4D97-AF65-F5344CB8AC3E}">
        <p14:creationId xmlns:p14="http://schemas.microsoft.com/office/powerpoint/2010/main" val="1710446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14</a:t>
            </a:fld>
            <a:endParaRPr lang="en-US"/>
          </a:p>
        </p:txBody>
      </p:sp>
    </p:spTree>
    <p:extLst>
      <p:ext uri="{BB962C8B-B14F-4D97-AF65-F5344CB8AC3E}">
        <p14:creationId xmlns:p14="http://schemas.microsoft.com/office/powerpoint/2010/main" val="4084709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15</a:t>
            </a:fld>
            <a:endParaRPr lang="en-US"/>
          </a:p>
        </p:txBody>
      </p:sp>
    </p:spTree>
    <p:extLst>
      <p:ext uri="{BB962C8B-B14F-4D97-AF65-F5344CB8AC3E}">
        <p14:creationId xmlns:p14="http://schemas.microsoft.com/office/powerpoint/2010/main" val="773464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sure to click on the “Save Draft and View” green box at the bottom right of the screen or your entries on this </a:t>
            </a:r>
            <a:r>
              <a:rPr lang="en-US"/>
              <a:t>screen will be lost!</a:t>
            </a:r>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16</a:t>
            </a:fld>
            <a:endParaRPr lang="en-US"/>
          </a:p>
        </p:txBody>
      </p:sp>
    </p:spTree>
    <p:extLst>
      <p:ext uri="{BB962C8B-B14F-4D97-AF65-F5344CB8AC3E}">
        <p14:creationId xmlns:p14="http://schemas.microsoft.com/office/powerpoint/2010/main" val="16842646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17</a:t>
            </a:fld>
            <a:endParaRPr lang="en-US"/>
          </a:p>
        </p:txBody>
      </p:sp>
    </p:spTree>
    <p:extLst>
      <p:ext uri="{BB962C8B-B14F-4D97-AF65-F5344CB8AC3E}">
        <p14:creationId xmlns:p14="http://schemas.microsoft.com/office/powerpoint/2010/main" val="21304243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18</a:t>
            </a:fld>
            <a:endParaRPr lang="en-US"/>
          </a:p>
        </p:txBody>
      </p:sp>
    </p:spTree>
    <p:extLst>
      <p:ext uri="{BB962C8B-B14F-4D97-AF65-F5344CB8AC3E}">
        <p14:creationId xmlns:p14="http://schemas.microsoft.com/office/powerpoint/2010/main" val="409493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5"/>
          </p:nvPr>
        </p:nvSpPr>
        <p:spPr/>
        <p:txBody>
          <a:bodyPr/>
          <a:lstStyle/>
          <a:p>
            <a:fld id="{D7E7A0B8-4593-7649-BEBB-AE5D8A29E981}" type="slidenum">
              <a:rPr lang="en-US" smtClean="0"/>
              <a:t>2</a:t>
            </a:fld>
            <a:endParaRPr lang="en-US"/>
          </a:p>
        </p:txBody>
      </p:sp>
    </p:spTree>
    <p:extLst>
      <p:ext uri="{BB962C8B-B14F-4D97-AF65-F5344CB8AC3E}">
        <p14:creationId xmlns:p14="http://schemas.microsoft.com/office/powerpoint/2010/main" val="1571957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3</a:t>
            </a:fld>
            <a:endParaRPr lang="en-US"/>
          </a:p>
        </p:txBody>
      </p:sp>
    </p:spTree>
    <p:extLst>
      <p:ext uri="{BB962C8B-B14F-4D97-AF65-F5344CB8AC3E}">
        <p14:creationId xmlns:p14="http://schemas.microsoft.com/office/powerpoint/2010/main" val="900955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E7A0B8-4593-7649-BEBB-AE5D8A29E981}" type="slidenum">
              <a:rPr lang="en-US" smtClean="0"/>
              <a:t>4</a:t>
            </a:fld>
            <a:endParaRPr lang="en-US"/>
          </a:p>
        </p:txBody>
      </p:sp>
    </p:spTree>
    <p:extLst>
      <p:ext uri="{BB962C8B-B14F-4D97-AF65-F5344CB8AC3E}">
        <p14:creationId xmlns:p14="http://schemas.microsoft.com/office/powerpoint/2010/main" val="1682680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5</a:t>
            </a:fld>
            <a:endParaRPr lang="en-US"/>
          </a:p>
        </p:txBody>
      </p:sp>
    </p:spTree>
    <p:extLst>
      <p:ext uri="{BB962C8B-B14F-4D97-AF65-F5344CB8AC3E}">
        <p14:creationId xmlns:p14="http://schemas.microsoft.com/office/powerpoint/2010/main" val="14014638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6</a:t>
            </a:fld>
            <a:endParaRPr lang="en-US"/>
          </a:p>
        </p:txBody>
      </p:sp>
    </p:spTree>
    <p:extLst>
      <p:ext uri="{BB962C8B-B14F-4D97-AF65-F5344CB8AC3E}">
        <p14:creationId xmlns:p14="http://schemas.microsoft.com/office/powerpoint/2010/main" val="3859063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7</a:t>
            </a:fld>
            <a:endParaRPr lang="en-US"/>
          </a:p>
        </p:txBody>
      </p:sp>
    </p:spTree>
    <p:extLst>
      <p:ext uri="{BB962C8B-B14F-4D97-AF65-F5344CB8AC3E}">
        <p14:creationId xmlns:p14="http://schemas.microsoft.com/office/powerpoint/2010/main" val="593940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8</a:t>
            </a:fld>
            <a:endParaRPr lang="en-US"/>
          </a:p>
        </p:txBody>
      </p:sp>
    </p:spTree>
    <p:extLst>
      <p:ext uri="{BB962C8B-B14F-4D97-AF65-F5344CB8AC3E}">
        <p14:creationId xmlns:p14="http://schemas.microsoft.com/office/powerpoint/2010/main" val="2572173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9</a:t>
            </a:fld>
            <a:endParaRPr lang="en-US"/>
          </a:p>
        </p:txBody>
      </p:sp>
    </p:spTree>
    <p:extLst>
      <p:ext uri="{BB962C8B-B14F-4D97-AF65-F5344CB8AC3E}">
        <p14:creationId xmlns:p14="http://schemas.microsoft.com/office/powerpoint/2010/main" val="3419289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275E6-F01E-C941-9039-31776CBDF5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EDD5B9-C7C0-9247-A48D-48FB8CB71C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AAD3829-CEBA-744B-9373-A9E7CA12AB6E}"/>
              </a:ext>
            </a:extLst>
          </p:cNvPr>
          <p:cNvSpPr>
            <a:spLocks noGrp="1"/>
          </p:cNvSpPr>
          <p:nvPr>
            <p:ph type="dt" sz="half" idx="10"/>
          </p:nvPr>
        </p:nvSpPr>
        <p:spPr/>
        <p:txBody>
          <a:bodyPr/>
          <a:lstStyle/>
          <a:p>
            <a:fld id="{4493612F-2901-3248-8821-7A1DA77EF1C0}" type="datetimeFigureOut">
              <a:rPr lang="en-US" smtClean="0"/>
              <a:t>11/10/2022</a:t>
            </a:fld>
            <a:endParaRPr lang="en-US"/>
          </a:p>
        </p:txBody>
      </p:sp>
      <p:sp>
        <p:nvSpPr>
          <p:cNvPr id="5" name="Footer Placeholder 4">
            <a:extLst>
              <a:ext uri="{FF2B5EF4-FFF2-40B4-BE49-F238E27FC236}">
                <a16:creationId xmlns:a16="http://schemas.microsoft.com/office/drawing/2014/main" id="{16FCF2C1-EBFD-C940-966F-BA6A1A7C60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DFE8F3-2B42-9B48-B2CA-15D7663D8DE7}"/>
              </a:ext>
            </a:extLst>
          </p:cNvPr>
          <p:cNvSpPr>
            <a:spLocks noGrp="1"/>
          </p:cNvSpPr>
          <p:nvPr>
            <p:ph type="sldNum" sz="quarter" idx="12"/>
          </p:nvPr>
        </p:nvSpPr>
        <p:spPr/>
        <p:txBody>
          <a:bodyPr/>
          <a:lstStyle/>
          <a:p>
            <a:fld id="{49886C10-0751-BE45-8B7C-234E89CB9F64}" type="slidenum">
              <a:rPr lang="en-US" smtClean="0"/>
              <a:t>‹#›</a:t>
            </a:fld>
            <a:endParaRPr lang="en-US"/>
          </a:p>
        </p:txBody>
      </p:sp>
    </p:spTree>
    <p:extLst>
      <p:ext uri="{BB962C8B-B14F-4D97-AF65-F5344CB8AC3E}">
        <p14:creationId xmlns:p14="http://schemas.microsoft.com/office/powerpoint/2010/main" val="4158492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EE040-5C09-E84B-947D-AD48583248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AD83E8-EC1B-0B47-8C0B-4B8932CBA4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03F781-9778-F643-82BE-4FAFC9137073}"/>
              </a:ext>
            </a:extLst>
          </p:cNvPr>
          <p:cNvSpPr>
            <a:spLocks noGrp="1"/>
          </p:cNvSpPr>
          <p:nvPr>
            <p:ph type="dt" sz="half" idx="10"/>
          </p:nvPr>
        </p:nvSpPr>
        <p:spPr/>
        <p:txBody>
          <a:bodyPr/>
          <a:lstStyle/>
          <a:p>
            <a:fld id="{4493612F-2901-3248-8821-7A1DA77EF1C0}" type="datetimeFigureOut">
              <a:rPr lang="en-US" smtClean="0"/>
              <a:t>11/10/2022</a:t>
            </a:fld>
            <a:endParaRPr lang="en-US"/>
          </a:p>
        </p:txBody>
      </p:sp>
      <p:sp>
        <p:nvSpPr>
          <p:cNvPr id="5" name="Footer Placeholder 4">
            <a:extLst>
              <a:ext uri="{FF2B5EF4-FFF2-40B4-BE49-F238E27FC236}">
                <a16:creationId xmlns:a16="http://schemas.microsoft.com/office/drawing/2014/main" id="{625D54E0-B0CE-5A40-8325-21281FFBA2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D4E702-1F5F-9246-83F7-E66142C06CD4}"/>
              </a:ext>
            </a:extLst>
          </p:cNvPr>
          <p:cNvSpPr>
            <a:spLocks noGrp="1"/>
          </p:cNvSpPr>
          <p:nvPr>
            <p:ph type="sldNum" sz="quarter" idx="12"/>
          </p:nvPr>
        </p:nvSpPr>
        <p:spPr/>
        <p:txBody>
          <a:bodyPr/>
          <a:lstStyle/>
          <a:p>
            <a:fld id="{49886C10-0751-BE45-8B7C-234E89CB9F64}" type="slidenum">
              <a:rPr lang="en-US" smtClean="0"/>
              <a:t>‹#›</a:t>
            </a:fld>
            <a:endParaRPr lang="en-US"/>
          </a:p>
        </p:txBody>
      </p:sp>
    </p:spTree>
    <p:extLst>
      <p:ext uri="{BB962C8B-B14F-4D97-AF65-F5344CB8AC3E}">
        <p14:creationId xmlns:p14="http://schemas.microsoft.com/office/powerpoint/2010/main" val="2742943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85FD83-7436-204A-A426-E5CC496883C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6714A9-7C3A-4046-8DEE-32EB21F507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1527A1-251D-264E-AE80-0E66E5D753F7}"/>
              </a:ext>
            </a:extLst>
          </p:cNvPr>
          <p:cNvSpPr>
            <a:spLocks noGrp="1"/>
          </p:cNvSpPr>
          <p:nvPr>
            <p:ph type="dt" sz="half" idx="10"/>
          </p:nvPr>
        </p:nvSpPr>
        <p:spPr/>
        <p:txBody>
          <a:bodyPr/>
          <a:lstStyle/>
          <a:p>
            <a:fld id="{4493612F-2901-3248-8821-7A1DA77EF1C0}" type="datetimeFigureOut">
              <a:rPr lang="en-US" smtClean="0"/>
              <a:t>11/10/2022</a:t>
            </a:fld>
            <a:endParaRPr lang="en-US"/>
          </a:p>
        </p:txBody>
      </p:sp>
      <p:sp>
        <p:nvSpPr>
          <p:cNvPr id="5" name="Footer Placeholder 4">
            <a:extLst>
              <a:ext uri="{FF2B5EF4-FFF2-40B4-BE49-F238E27FC236}">
                <a16:creationId xmlns:a16="http://schemas.microsoft.com/office/drawing/2014/main" id="{966DB36E-8847-7F48-9F4F-DE6542DEBA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C6CC4-AD04-E04D-9EA3-B800470DBA93}"/>
              </a:ext>
            </a:extLst>
          </p:cNvPr>
          <p:cNvSpPr>
            <a:spLocks noGrp="1"/>
          </p:cNvSpPr>
          <p:nvPr>
            <p:ph type="sldNum" sz="quarter" idx="12"/>
          </p:nvPr>
        </p:nvSpPr>
        <p:spPr/>
        <p:txBody>
          <a:bodyPr/>
          <a:lstStyle/>
          <a:p>
            <a:fld id="{49886C10-0751-BE45-8B7C-234E89CB9F64}" type="slidenum">
              <a:rPr lang="en-US" smtClean="0"/>
              <a:t>‹#›</a:t>
            </a:fld>
            <a:endParaRPr lang="en-US"/>
          </a:p>
        </p:txBody>
      </p:sp>
    </p:spTree>
    <p:extLst>
      <p:ext uri="{BB962C8B-B14F-4D97-AF65-F5344CB8AC3E}">
        <p14:creationId xmlns:p14="http://schemas.microsoft.com/office/powerpoint/2010/main" val="3639980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CB478-354D-BC4D-A87B-0C9D1AC93F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02BD9-4653-C64A-91D1-FB7BAF508C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16B208-0C6D-0743-B87D-60D0E85C7FBB}"/>
              </a:ext>
            </a:extLst>
          </p:cNvPr>
          <p:cNvSpPr>
            <a:spLocks noGrp="1"/>
          </p:cNvSpPr>
          <p:nvPr>
            <p:ph type="dt" sz="half" idx="10"/>
          </p:nvPr>
        </p:nvSpPr>
        <p:spPr/>
        <p:txBody>
          <a:bodyPr/>
          <a:lstStyle/>
          <a:p>
            <a:fld id="{4493612F-2901-3248-8821-7A1DA77EF1C0}" type="datetimeFigureOut">
              <a:rPr lang="en-US" smtClean="0"/>
              <a:t>11/10/2022</a:t>
            </a:fld>
            <a:endParaRPr lang="en-US"/>
          </a:p>
        </p:txBody>
      </p:sp>
      <p:sp>
        <p:nvSpPr>
          <p:cNvPr id="5" name="Footer Placeholder 4">
            <a:extLst>
              <a:ext uri="{FF2B5EF4-FFF2-40B4-BE49-F238E27FC236}">
                <a16:creationId xmlns:a16="http://schemas.microsoft.com/office/drawing/2014/main" id="{E63C80EC-F1BC-0D4A-93C2-31AC75310E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0DE77-1E63-6C46-BD6E-188DB9D2A6D3}"/>
              </a:ext>
            </a:extLst>
          </p:cNvPr>
          <p:cNvSpPr>
            <a:spLocks noGrp="1"/>
          </p:cNvSpPr>
          <p:nvPr>
            <p:ph type="sldNum" sz="quarter" idx="12"/>
          </p:nvPr>
        </p:nvSpPr>
        <p:spPr/>
        <p:txBody>
          <a:bodyPr/>
          <a:lstStyle/>
          <a:p>
            <a:fld id="{49886C10-0751-BE45-8B7C-234E89CB9F64}" type="slidenum">
              <a:rPr lang="en-US" smtClean="0"/>
              <a:t>‹#›</a:t>
            </a:fld>
            <a:endParaRPr lang="en-US"/>
          </a:p>
        </p:txBody>
      </p:sp>
    </p:spTree>
    <p:extLst>
      <p:ext uri="{BB962C8B-B14F-4D97-AF65-F5344CB8AC3E}">
        <p14:creationId xmlns:p14="http://schemas.microsoft.com/office/powerpoint/2010/main" val="405096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9D5F8-151C-DA48-8277-737BF2EEED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2EE102-DCC7-8648-86EA-F19FC06189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18E25E-EA28-1A4D-9873-12C18B2F2561}"/>
              </a:ext>
            </a:extLst>
          </p:cNvPr>
          <p:cNvSpPr>
            <a:spLocks noGrp="1"/>
          </p:cNvSpPr>
          <p:nvPr>
            <p:ph type="dt" sz="half" idx="10"/>
          </p:nvPr>
        </p:nvSpPr>
        <p:spPr/>
        <p:txBody>
          <a:bodyPr/>
          <a:lstStyle/>
          <a:p>
            <a:fld id="{4493612F-2901-3248-8821-7A1DA77EF1C0}" type="datetimeFigureOut">
              <a:rPr lang="en-US" smtClean="0"/>
              <a:t>11/10/2022</a:t>
            </a:fld>
            <a:endParaRPr lang="en-US"/>
          </a:p>
        </p:txBody>
      </p:sp>
      <p:sp>
        <p:nvSpPr>
          <p:cNvPr id="5" name="Footer Placeholder 4">
            <a:extLst>
              <a:ext uri="{FF2B5EF4-FFF2-40B4-BE49-F238E27FC236}">
                <a16:creationId xmlns:a16="http://schemas.microsoft.com/office/drawing/2014/main" id="{CB8C3B60-60D5-354B-AEDA-3FD5D5BBD1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BD6C44-5FD1-5246-B688-9259A6B0F1C9}"/>
              </a:ext>
            </a:extLst>
          </p:cNvPr>
          <p:cNvSpPr>
            <a:spLocks noGrp="1"/>
          </p:cNvSpPr>
          <p:nvPr>
            <p:ph type="sldNum" sz="quarter" idx="12"/>
          </p:nvPr>
        </p:nvSpPr>
        <p:spPr/>
        <p:txBody>
          <a:bodyPr/>
          <a:lstStyle/>
          <a:p>
            <a:fld id="{49886C10-0751-BE45-8B7C-234E89CB9F64}" type="slidenum">
              <a:rPr lang="en-US" smtClean="0"/>
              <a:t>‹#›</a:t>
            </a:fld>
            <a:endParaRPr lang="en-US"/>
          </a:p>
        </p:txBody>
      </p:sp>
    </p:spTree>
    <p:extLst>
      <p:ext uri="{BB962C8B-B14F-4D97-AF65-F5344CB8AC3E}">
        <p14:creationId xmlns:p14="http://schemas.microsoft.com/office/powerpoint/2010/main" val="1943240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48276-30E2-E34A-BDF1-F54FE18270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88CB83-84D8-4046-9682-EA8502229A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D89DDF-4452-1C43-8D64-C739797725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EECF36-9B72-974B-A7DA-39B69F16BB89}"/>
              </a:ext>
            </a:extLst>
          </p:cNvPr>
          <p:cNvSpPr>
            <a:spLocks noGrp="1"/>
          </p:cNvSpPr>
          <p:nvPr>
            <p:ph type="dt" sz="half" idx="10"/>
          </p:nvPr>
        </p:nvSpPr>
        <p:spPr/>
        <p:txBody>
          <a:bodyPr/>
          <a:lstStyle/>
          <a:p>
            <a:fld id="{4493612F-2901-3248-8821-7A1DA77EF1C0}" type="datetimeFigureOut">
              <a:rPr lang="en-US" smtClean="0"/>
              <a:t>11/10/2022</a:t>
            </a:fld>
            <a:endParaRPr lang="en-US"/>
          </a:p>
        </p:txBody>
      </p:sp>
      <p:sp>
        <p:nvSpPr>
          <p:cNvPr id="6" name="Footer Placeholder 5">
            <a:extLst>
              <a:ext uri="{FF2B5EF4-FFF2-40B4-BE49-F238E27FC236}">
                <a16:creationId xmlns:a16="http://schemas.microsoft.com/office/drawing/2014/main" id="{AC5E7605-06EE-A741-A459-B53FBDFEB1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7EBD42-6212-B94A-BCE0-AE2695982772}"/>
              </a:ext>
            </a:extLst>
          </p:cNvPr>
          <p:cNvSpPr>
            <a:spLocks noGrp="1"/>
          </p:cNvSpPr>
          <p:nvPr>
            <p:ph type="sldNum" sz="quarter" idx="12"/>
          </p:nvPr>
        </p:nvSpPr>
        <p:spPr/>
        <p:txBody>
          <a:bodyPr/>
          <a:lstStyle/>
          <a:p>
            <a:fld id="{49886C10-0751-BE45-8B7C-234E89CB9F64}" type="slidenum">
              <a:rPr lang="en-US" smtClean="0"/>
              <a:t>‹#›</a:t>
            </a:fld>
            <a:endParaRPr lang="en-US"/>
          </a:p>
        </p:txBody>
      </p:sp>
    </p:spTree>
    <p:extLst>
      <p:ext uri="{BB962C8B-B14F-4D97-AF65-F5344CB8AC3E}">
        <p14:creationId xmlns:p14="http://schemas.microsoft.com/office/powerpoint/2010/main" val="4236014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06890-E824-0F41-8294-B8FFCD30C0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8D3CCA5-CBD0-6D40-A26B-89CC5FEDB9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1A372E-92CC-7344-A606-3479A3786F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B82B72E-3841-2441-BC85-27B8FCEFDC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C8C4DB-01F6-B64E-92CE-1D6276477B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D33516-6616-C046-B238-DB75BDC07654}"/>
              </a:ext>
            </a:extLst>
          </p:cNvPr>
          <p:cNvSpPr>
            <a:spLocks noGrp="1"/>
          </p:cNvSpPr>
          <p:nvPr>
            <p:ph type="dt" sz="half" idx="10"/>
          </p:nvPr>
        </p:nvSpPr>
        <p:spPr/>
        <p:txBody>
          <a:bodyPr/>
          <a:lstStyle/>
          <a:p>
            <a:fld id="{4493612F-2901-3248-8821-7A1DA77EF1C0}" type="datetimeFigureOut">
              <a:rPr lang="en-US" smtClean="0"/>
              <a:t>11/10/2022</a:t>
            </a:fld>
            <a:endParaRPr lang="en-US"/>
          </a:p>
        </p:txBody>
      </p:sp>
      <p:sp>
        <p:nvSpPr>
          <p:cNvPr id="8" name="Footer Placeholder 7">
            <a:extLst>
              <a:ext uri="{FF2B5EF4-FFF2-40B4-BE49-F238E27FC236}">
                <a16:creationId xmlns:a16="http://schemas.microsoft.com/office/drawing/2014/main" id="{8FCF9499-E0E2-744E-9DAD-FAC3B3B311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798A59-6734-3E4E-8262-D721AB6A993F}"/>
              </a:ext>
            </a:extLst>
          </p:cNvPr>
          <p:cNvSpPr>
            <a:spLocks noGrp="1"/>
          </p:cNvSpPr>
          <p:nvPr>
            <p:ph type="sldNum" sz="quarter" idx="12"/>
          </p:nvPr>
        </p:nvSpPr>
        <p:spPr/>
        <p:txBody>
          <a:bodyPr/>
          <a:lstStyle/>
          <a:p>
            <a:fld id="{49886C10-0751-BE45-8B7C-234E89CB9F64}" type="slidenum">
              <a:rPr lang="en-US" smtClean="0"/>
              <a:t>‹#›</a:t>
            </a:fld>
            <a:endParaRPr lang="en-US"/>
          </a:p>
        </p:txBody>
      </p:sp>
    </p:spTree>
    <p:extLst>
      <p:ext uri="{BB962C8B-B14F-4D97-AF65-F5344CB8AC3E}">
        <p14:creationId xmlns:p14="http://schemas.microsoft.com/office/powerpoint/2010/main" val="4085024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5EA5-4414-7444-94A9-B86A9ABCB7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B3C35E-F1BA-3048-917A-1BB13393D6A1}"/>
              </a:ext>
            </a:extLst>
          </p:cNvPr>
          <p:cNvSpPr>
            <a:spLocks noGrp="1"/>
          </p:cNvSpPr>
          <p:nvPr>
            <p:ph type="dt" sz="half" idx="10"/>
          </p:nvPr>
        </p:nvSpPr>
        <p:spPr/>
        <p:txBody>
          <a:bodyPr/>
          <a:lstStyle/>
          <a:p>
            <a:fld id="{4493612F-2901-3248-8821-7A1DA77EF1C0}" type="datetimeFigureOut">
              <a:rPr lang="en-US" smtClean="0"/>
              <a:t>11/10/2022</a:t>
            </a:fld>
            <a:endParaRPr lang="en-US"/>
          </a:p>
        </p:txBody>
      </p:sp>
      <p:sp>
        <p:nvSpPr>
          <p:cNvPr id="4" name="Footer Placeholder 3">
            <a:extLst>
              <a:ext uri="{FF2B5EF4-FFF2-40B4-BE49-F238E27FC236}">
                <a16:creationId xmlns:a16="http://schemas.microsoft.com/office/drawing/2014/main" id="{24D61C29-39DF-EF47-8281-48B50C2330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CE80B5-2A38-334A-A0B4-99C32D948976}"/>
              </a:ext>
            </a:extLst>
          </p:cNvPr>
          <p:cNvSpPr>
            <a:spLocks noGrp="1"/>
          </p:cNvSpPr>
          <p:nvPr>
            <p:ph type="sldNum" sz="quarter" idx="12"/>
          </p:nvPr>
        </p:nvSpPr>
        <p:spPr/>
        <p:txBody>
          <a:bodyPr/>
          <a:lstStyle/>
          <a:p>
            <a:fld id="{49886C10-0751-BE45-8B7C-234E89CB9F64}" type="slidenum">
              <a:rPr lang="en-US" smtClean="0"/>
              <a:t>‹#›</a:t>
            </a:fld>
            <a:endParaRPr lang="en-US"/>
          </a:p>
        </p:txBody>
      </p:sp>
    </p:spTree>
    <p:extLst>
      <p:ext uri="{BB962C8B-B14F-4D97-AF65-F5344CB8AC3E}">
        <p14:creationId xmlns:p14="http://schemas.microsoft.com/office/powerpoint/2010/main" val="1542643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EEBAE9-4868-F14B-9F35-95679D65E24D}"/>
              </a:ext>
            </a:extLst>
          </p:cNvPr>
          <p:cNvSpPr>
            <a:spLocks noGrp="1"/>
          </p:cNvSpPr>
          <p:nvPr>
            <p:ph type="dt" sz="half" idx="10"/>
          </p:nvPr>
        </p:nvSpPr>
        <p:spPr/>
        <p:txBody>
          <a:bodyPr/>
          <a:lstStyle/>
          <a:p>
            <a:fld id="{4493612F-2901-3248-8821-7A1DA77EF1C0}" type="datetimeFigureOut">
              <a:rPr lang="en-US" smtClean="0"/>
              <a:t>11/10/2022</a:t>
            </a:fld>
            <a:endParaRPr lang="en-US"/>
          </a:p>
        </p:txBody>
      </p:sp>
      <p:sp>
        <p:nvSpPr>
          <p:cNvPr id="3" name="Footer Placeholder 2">
            <a:extLst>
              <a:ext uri="{FF2B5EF4-FFF2-40B4-BE49-F238E27FC236}">
                <a16:creationId xmlns:a16="http://schemas.microsoft.com/office/drawing/2014/main" id="{2FDD062B-22F4-AD41-BCDE-D6C91F562E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3A2AFF-9A51-EF48-8FB4-80EF1F17669C}"/>
              </a:ext>
            </a:extLst>
          </p:cNvPr>
          <p:cNvSpPr>
            <a:spLocks noGrp="1"/>
          </p:cNvSpPr>
          <p:nvPr>
            <p:ph type="sldNum" sz="quarter" idx="12"/>
          </p:nvPr>
        </p:nvSpPr>
        <p:spPr/>
        <p:txBody>
          <a:bodyPr/>
          <a:lstStyle/>
          <a:p>
            <a:fld id="{49886C10-0751-BE45-8B7C-234E89CB9F64}" type="slidenum">
              <a:rPr lang="en-US" smtClean="0"/>
              <a:t>‹#›</a:t>
            </a:fld>
            <a:endParaRPr lang="en-US"/>
          </a:p>
        </p:txBody>
      </p:sp>
    </p:spTree>
    <p:extLst>
      <p:ext uri="{BB962C8B-B14F-4D97-AF65-F5344CB8AC3E}">
        <p14:creationId xmlns:p14="http://schemas.microsoft.com/office/powerpoint/2010/main" val="403856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05151-2A02-B245-8A3D-6FB4A95EF9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ED612A-C65C-1145-94B9-7525D91193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48B3D8C-5296-9242-A38E-C927B1864D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A48F8C-39B2-1F4A-9EF7-950EDACF2838}"/>
              </a:ext>
            </a:extLst>
          </p:cNvPr>
          <p:cNvSpPr>
            <a:spLocks noGrp="1"/>
          </p:cNvSpPr>
          <p:nvPr>
            <p:ph type="dt" sz="half" idx="10"/>
          </p:nvPr>
        </p:nvSpPr>
        <p:spPr/>
        <p:txBody>
          <a:bodyPr/>
          <a:lstStyle/>
          <a:p>
            <a:fld id="{4493612F-2901-3248-8821-7A1DA77EF1C0}" type="datetimeFigureOut">
              <a:rPr lang="en-US" smtClean="0"/>
              <a:t>11/10/2022</a:t>
            </a:fld>
            <a:endParaRPr lang="en-US"/>
          </a:p>
        </p:txBody>
      </p:sp>
      <p:sp>
        <p:nvSpPr>
          <p:cNvPr id="6" name="Footer Placeholder 5">
            <a:extLst>
              <a:ext uri="{FF2B5EF4-FFF2-40B4-BE49-F238E27FC236}">
                <a16:creationId xmlns:a16="http://schemas.microsoft.com/office/drawing/2014/main" id="{C273BAAD-6222-B947-A55D-207150BE72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19B3D9-89D2-C043-A126-E70D0EC14D99}"/>
              </a:ext>
            </a:extLst>
          </p:cNvPr>
          <p:cNvSpPr>
            <a:spLocks noGrp="1"/>
          </p:cNvSpPr>
          <p:nvPr>
            <p:ph type="sldNum" sz="quarter" idx="12"/>
          </p:nvPr>
        </p:nvSpPr>
        <p:spPr/>
        <p:txBody>
          <a:bodyPr/>
          <a:lstStyle/>
          <a:p>
            <a:fld id="{49886C10-0751-BE45-8B7C-234E89CB9F64}" type="slidenum">
              <a:rPr lang="en-US" smtClean="0"/>
              <a:t>‹#›</a:t>
            </a:fld>
            <a:endParaRPr lang="en-US"/>
          </a:p>
        </p:txBody>
      </p:sp>
    </p:spTree>
    <p:extLst>
      <p:ext uri="{BB962C8B-B14F-4D97-AF65-F5344CB8AC3E}">
        <p14:creationId xmlns:p14="http://schemas.microsoft.com/office/powerpoint/2010/main" val="731455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1FDC3-D8B7-1948-BD8D-B586D1F848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06A89B6-A738-3A44-900C-85D4F38A8C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7148484-DF95-B74F-AA8B-9BAD1529E7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A71402-C67F-164C-ADF5-906B7B240DC3}"/>
              </a:ext>
            </a:extLst>
          </p:cNvPr>
          <p:cNvSpPr>
            <a:spLocks noGrp="1"/>
          </p:cNvSpPr>
          <p:nvPr>
            <p:ph type="dt" sz="half" idx="10"/>
          </p:nvPr>
        </p:nvSpPr>
        <p:spPr/>
        <p:txBody>
          <a:bodyPr/>
          <a:lstStyle/>
          <a:p>
            <a:fld id="{4493612F-2901-3248-8821-7A1DA77EF1C0}" type="datetimeFigureOut">
              <a:rPr lang="en-US" smtClean="0"/>
              <a:t>11/10/2022</a:t>
            </a:fld>
            <a:endParaRPr lang="en-US"/>
          </a:p>
        </p:txBody>
      </p:sp>
      <p:sp>
        <p:nvSpPr>
          <p:cNvPr id="6" name="Footer Placeholder 5">
            <a:extLst>
              <a:ext uri="{FF2B5EF4-FFF2-40B4-BE49-F238E27FC236}">
                <a16:creationId xmlns:a16="http://schemas.microsoft.com/office/drawing/2014/main" id="{4A5973D6-D8E2-7644-A644-4B54FF99AB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80C5E8-A1D4-F242-9929-46CE42DC6E75}"/>
              </a:ext>
            </a:extLst>
          </p:cNvPr>
          <p:cNvSpPr>
            <a:spLocks noGrp="1"/>
          </p:cNvSpPr>
          <p:nvPr>
            <p:ph type="sldNum" sz="quarter" idx="12"/>
          </p:nvPr>
        </p:nvSpPr>
        <p:spPr/>
        <p:txBody>
          <a:bodyPr/>
          <a:lstStyle/>
          <a:p>
            <a:fld id="{49886C10-0751-BE45-8B7C-234E89CB9F64}" type="slidenum">
              <a:rPr lang="en-US" smtClean="0"/>
              <a:t>‹#›</a:t>
            </a:fld>
            <a:endParaRPr lang="en-US"/>
          </a:p>
        </p:txBody>
      </p:sp>
    </p:spTree>
    <p:extLst>
      <p:ext uri="{BB962C8B-B14F-4D97-AF65-F5344CB8AC3E}">
        <p14:creationId xmlns:p14="http://schemas.microsoft.com/office/powerpoint/2010/main" val="1702595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BD240A-BB3F-3749-A14A-023BAA5936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C3BF5D-47C2-D941-81CF-F9BF9284AC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C93DF3-39CC-0443-A459-7920A73032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93612F-2901-3248-8821-7A1DA77EF1C0}" type="datetimeFigureOut">
              <a:rPr lang="en-US" smtClean="0"/>
              <a:t>11/10/2022</a:t>
            </a:fld>
            <a:endParaRPr lang="en-US"/>
          </a:p>
        </p:txBody>
      </p:sp>
      <p:sp>
        <p:nvSpPr>
          <p:cNvPr id="5" name="Footer Placeholder 4">
            <a:extLst>
              <a:ext uri="{FF2B5EF4-FFF2-40B4-BE49-F238E27FC236}">
                <a16:creationId xmlns:a16="http://schemas.microsoft.com/office/drawing/2014/main" id="{1EFDB4F2-A23E-7A4E-AB4E-EFF6067497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CF47D0D-D2CC-8B49-A40D-5F7A1EA588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886C10-0751-BE45-8B7C-234E89CB9F64}" type="slidenum">
              <a:rPr lang="en-US" smtClean="0"/>
              <a:t>‹#›</a:t>
            </a:fld>
            <a:endParaRPr lang="en-US"/>
          </a:p>
        </p:txBody>
      </p:sp>
    </p:spTree>
    <p:extLst>
      <p:ext uri="{BB962C8B-B14F-4D97-AF65-F5344CB8AC3E}">
        <p14:creationId xmlns:p14="http://schemas.microsoft.com/office/powerpoint/2010/main" val="2137805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worm@m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93106-DC55-7A49-A350-6829BC7ADCAB}"/>
              </a:ext>
            </a:extLst>
          </p:cNvPr>
          <p:cNvSpPr>
            <a:spLocks noGrp="1"/>
          </p:cNvSpPr>
          <p:nvPr>
            <p:ph type="ctrTitle"/>
          </p:nvPr>
        </p:nvSpPr>
        <p:spPr/>
        <p:txBody>
          <a:bodyPr>
            <a:normAutofit/>
          </a:bodyPr>
          <a:lstStyle/>
          <a:p>
            <a:r>
              <a:rPr lang="en-US" dirty="0"/>
              <a:t>NSSAR Chapter Registrar &amp; Genealogist Training</a:t>
            </a:r>
          </a:p>
        </p:txBody>
      </p:sp>
      <p:sp>
        <p:nvSpPr>
          <p:cNvPr id="3" name="Subtitle 2">
            <a:extLst>
              <a:ext uri="{FF2B5EF4-FFF2-40B4-BE49-F238E27FC236}">
                <a16:creationId xmlns:a16="http://schemas.microsoft.com/office/drawing/2014/main" id="{FF07ECE4-40E9-E540-91B1-93B6DB06F8E8}"/>
              </a:ext>
            </a:extLst>
          </p:cNvPr>
          <p:cNvSpPr>
            <a:spLocks noGrp="1"/>
          </p:cNvSpPr>
          <p:nvPr>
            <p:ph type="subTitle" idx="1"/>
          </p:nvPr>
        </p:nvSpPr>
        <p:spPr/>
        <p:txBody>
          <a:bodyPr>
            <a:normAutofit lnSpcReduction="10000"/>
          </a:bodyPr>
          <a:lstStyle/>
          <a:p>
            <a:r>
              <a:rPr lang="en-US" sz="3200" dirty="0"/>
              <a:t>Seminar 1</a:t>
            </a:r>
          </a:p>
          <a:p>
            <a:r>
              <a:rPr lang="en-US" sz="3200" dirty="0"/>
              <a:t>Correctly Filling Out an Application</a:t>
            </a:r>
          </a:p>
          <a:p>
            <a:r>
              <a:rPr lang="en-US" sz="3200" dirty="0"/>
              <a:t>Dennis VanWormer – </a:t>
            </a:r>
            <a:r>
              <a:rPr lang="en-US" sz="3200" dirty="0">
                <a:hlinkClick r:id="rId3"/>
              </a:rPr>
              <a:t>paworm@me.com</a:t>
            </a:r>
            <a:r>
              <a:rPr lang="en-US" sz="3200" dirty="0"/>
              <a:t> </a:t>
            </a:r>
          </a:p>
        </p:txBody>
      </p:sp>
    </p:spTree>
    <p:extLst>
      <p:ext uri="{BB962C8B-B14F-4D97-AF65-F5344CB8AC3E}">
        <p14:creationId xmlns:p14="http://schemas.microsoft.com/office/powerpoint/2010/main" val="1638927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7E203-031D-8C46-ABBC-3688967A3E78}"/>
              </a:ext>
            </a:extLst>
          </p:cNvPr>
          <p:cNvSpPr>
            <a:spLocks noGrp="1"/>
          </p:cNvSpPr>
          <p:nvPr>
            <p:ph type="title"/>
          </p:nvPr>
        </p:nvSpPr>
        <p:spPr/>
        <p:txBody>
          <a:bodyPr/>
          <a:lstStyle/>
          <a:p>
            <a:pPr algn="ctr"/>
            <a:r>
              <a:rPr lang="en-US" b="1" dirty="0"/>
              <a:t>Using the Online Application Process</a:t>
            </a:r>
          </a:p>
        </p:txBody>
      </p:sp>
      <p:sp>
        <p:nvSpPr>
          <p:cNvPr id="3" name="Content Placeholder 2">
            <a:extLst>
              <a:ext uri="{FF2B5EF4-FFF2-40B4-BE49-F238E27FC236}">
                <a16:creationId xmlns:a16="http://schemas.microsoft.com/office/drawing/2014/main" id="{902A1420-E119-6A49-97BA-78756CEE5212}"/>
              </a:ext>
            </a:extLst>
          </p:cNvPr>
          <p:cNvSpPr>
            <a:spLocks noGrp="1"/>
          </p:cNvSpPr>
          <p:nvPr>
            <p:ph idx="1"/>
          </p:nvPr>
        </p:nvSpPr>
        <p:spPr/>
        <p:txBody>
          <a:bodyPr/>
          <a:lstStyle/>
          <a:p>
            <a:r>
              <a:rPr lang="en-US" dirty="0"/>
              <a:t>Starting a New Application:</a:t>
            </a:r>
          </a:p>
          <a:p>
            <a:pPr marL="0" indent="0">
              <a:buNone/>
            </a:pPr>
            <a:endParaRPr lang="en-US" dirty="0"/>
          </a:p>
        </p:txBody>
      </p:sp>
      <p:pic>
        <p:nvPicPr>
          <p:cNvPr id="5" name="Picture 4" descr="A screenshot of a cell phone&#10;&#10;Description automatically generated">
            <a:extLst>
              <a:ext uri="{FF2B5EF4-FFF2-40B4-BE49-F238E27FC236}">
                <a16:creationId xmlns:a16="http://schemas.microsoft.com/office/drawing/2014/main" id="{ADD2C0EA-0C1E-ED48-8958-A5F0F3C44F39}"/>
              </a:ext>
            </a:extLst>
          </p:cNvPr>
          <p:cNvPicPr>
            <a:picLocks noChangeAspect="1"/>
          </p:cNvPicPr>
          <p:nvPr/>
        </p:nvPicPr>
        <p:blipFill>
          <a:blip r:embed="rId3"/>
          <a:stretch>
            <a:fillRect/>
          </a:stretch>
        </p:blipFill>
        <p:spPr>
          <a:xfrm>
            <a:off x="5617048" y="1690687"/>
            <a:ext cx="4404282" cy="4778647"/>
          </a:xfrm>
          <a:prstGeom prst="rect">
            <a:avLst/>
          </a:prstGeom>
        </p:spPr>
      </p:pic>
    </p:spTree>
    <p:extLst>
      <p:ext uri="{BB962C8B-B14F-4D97-AF65-F5344CB8AC3E}">
        <p14:creationId xmlns:p14="http://schemas.microsoft.com/office/powerpoint/2010/main" val="3963745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9953E-4F00-5F41-91DF-6D1EF984CEA9}"/>
              </a:ext>
            </a:extLst>
          </p:cNvPr>
          <p:cNvSpPr>
            <a:spLocks noGrp="1"/>
          </p:cNvSpPr>
          <p:nvPr>
            <p:ph type="title"/>
          </p:nvPr>
        </p:nvSpPr>
        <p:spPr/>
        <p:txBody>
          <a:bodyPr/>
          <a:lstStyle/>
          <a:p>
            <a:pPr algn="ctr"/>
            <a:r>
              <a:rPr lang="en-US" b="1" dirty="0"/>
              <a:t>Using the Online Application Process</a:t>
            </a:r>
            <a:endParaRPr lang="en-US" dirty="0"/>
          </a:p>
        </p:txBody>
      </p:sp>
      <p:sp>
        <p:nvSpPr>
          <p:cNvPr id="3" name="Content Placeholder 2">
            <a:extLst>
              <a:ext uri="{FF2B5EF4-FFF2-40B4-BE49-F238E27FC236}">
                <a16:creationId xmlns:a16="http://schemas.microsoft.com/office/drawing/2014/main" id="{C82A967C-87E0-944E-BF0F-89DBE999AA15}"/>
              </a:ext>
            </a:extLst>
          </p:cNvPr>
          <p:cNvSpPr>
            <a:spLocks noGrp="1"/>
          </p:cNvSpPr>
          <p:nvPr>
            <p:ph idx="1"/>
          </p:nvPr>
        </p:nvSpPr>
        <p:spPr/>
        <p:txBody>
          <a:bodyPr/>
          <a:lstStyle/>
          <a:p>
            <a:r>
              <a:rPr lang="en-US" dirty="0"/>
              <a:t>Applicant Information (“Basic Info” section):</a:t>
            </a:r>
          </a:p>
          <a:p>
            <a:pPr marL="0" indent="0">
              <a:buNone/>
            </a:pPr>
            <a:endParaRPr lang="en-US" dirty="0"/>
          </a:p>
        </p:txBody>
      </p:sp>
      <p:pic>
        <p:nvPicPr>
          <p:cNvPr id="5" name="Picture 4" descr="A screenshot of a cell phone&#10;&#10;Description automatically generated">
            <a:extLst>
              <a:ext uri="{FF2B5EF4-FFF2-40B4-BE49-F238E27FC236}">
                <a16:creationId xmlns:a16="http://schemas.microsoft.com/office/drawing/2014/main" id="{5B0E98D3-F5D8-394C-BC47-D29E68B6EA07}"/>
              </a:ext>
            </a:extLst>
          </p:cNvPr>
          <p:cNvPicPr>
            <a:picLocks noChangeAspect="1"/>
          </p:cNvPicPr>
          <p:nvPr/>
        </p:nvPicPr>
        <p:blipFill>
          <a:blip r:embed="rId3"/>
          <a:stretch>
            <a:fillRect/>
          </a:stretch>
        </p:blipFill>
        <p:spPr>
          <a:xfrm>
            <a:off x="2696327" y="2223443"/>
            <a:ext cx="7244189" cy="4182935"/>
          </a:xfrm>
          <a:prstGeom prst="rect">
            <a:avLst/>
          </a:prstGeom>
        </p:spPr>
      </p:pic>
    </p:spTree>
    <p:extLst>
      <p:ext uri="{BB962C8B-B14F-4D97-AF65-F5344CB8AC3E}">
        <p14:creationId xmlns:p14="http://schemas.microsoft.com/office/powerpoint/2010/main" val="3209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9953E-4F00-5F41-91DF-6D1EF984CEA9}"/>
              </a:ext>
            </a:extLst>
          </p:cNvPr>
          <p:cNvSpPr>
            <a:spLocks noGrp="1"/>
          </p:cNvSpPr>
          <p:nvPr>
            <p:ph type="title"/>
          </p:nvPr>
        </p:nvSpPr>
        <p:spPr/>
        <p:txBody>
          <a:bodyPr/>
          <a:lstStyle/>
          <a:p>
            <a:pPr algn="ctr"/>
            <a:r>
              <a:rPr lang="en-US" b="1" dirty="0"/>
              <a:t>Using the Online Application Process</a:t>
            </a:r>
            <a:endParaRPr lang="en-US" dirty="0"/>
          </a:p>
        </p:txBody>
      </p:sp>
      <p:sp>
        <p:nvSpPr>
          <p:cNvPr id="3" name="Content Placeholder 2">
            <a:extLst>
              <a:ext uri="{FF2B5EF4-FFF2-40B4-BE49-F238E27FC236}">
                <a16:creationId xmlns:a16="http://schemas.microsoft.com/office/drawing/2014/main" id="{C82A967C-87E0-944E-BF0F-89DBE999AA15}"/>
              </a:ext>
            </a:extLst>
          </p:cNvPr>
          <p:cNvSpPr>
            <a:spLocks noGrp="1"/>
          </p:cNvSpPr>
          <p:nvPr>
            <p:ph idx="1"/>
          </p:nvPr>
        </p:nvSpPr>
        <p:spPr/>
        <p:txBody>
          <a:bodyPr/>
          <a:lstStyle/>
          <a:p>
            <a:r>
              <a:rPr lang="en-US" dirty="0"/>
              <a:t>Lineage Information (“Generations” section):</a:t>
            </a:r>
          </a:p>
          <a:p>
            <a:pPr marL="0" indent="0">
              <a:buNone/>
            </a:pPr>
            <a:endParaRPr lang="en-US" dirty="0"/>
          </a:p>
        </p:txBody>
      </p:sp>
      <p:pic>
        <p:nvPicPr>
          <p:cNvPr id="6" name="Picture 5" descr="A screenshot of a cell phone&#10;&#10;Description automatically generated">
            <a:extLst>
              <a:ext uri="{FF2B5EF4-FFF2-40B4-BE49-F238E27FC236}">
                <a16:creationId xmlns:a16="http://schemas.microsoft.com/office/drawing/2014/main" id="{34E7E271-5729-A245-97BA-3827DB92D5BE}"/>
              </a:ext>
            </a:extLst>
          </p:cNvPr>
          <p:cNvPicPr>
            <a:picLocks noChangeAspect="1"/>
          </p:cNvPicPr>
          <p:nvPr/>
        </p:nvPicPr>
        <p:blipFill>
          <a:blip r:embed="rId3"/>
          <a:stretch>
            <a:fillRect/>
          </a:stretch>
        </p:blipFill>
        <p:spPr>
          <a:xfrm>
            <a:off x="3724414" y="2285400"/>
            <a:ext cx="5282952" cy="4207475"/>
          </a:xfrm>
          <a:prstGeom prst="rect">
            <a:avLst/>
          </a:prstGeom>
        </p:spPr>
      </p:pic>
    </p:spTree>
    <p:extLst>
      <p:ext uri="{BB962C8B-B14F-4D97-AF65-F5344CB8AC3E}">
        <p14:creationId xmlns:p14="http://schemas.microsoft.com/office/powerpoint/2010/main" val="310649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9953E-4F00-5F41-91DF-6D1EF984CEA9}"/>
              </a:ext>
            </a:extLst>
          </p:cNvPr>
          <p:cNvSpPr>
            <a:spLocks noGrp="1"/>
          </p:cNvSpPr>
          <p:nvPr>
            <p:ph type="title"/>
          </p:nvPr>
        </p:nvSpPr>
        <p:spPr/>
        <p:txBody>
          <a:bodyPr/>
          <a:lstStyle/>
          <a:p>
            <a:pPr algn="ctr"/>
            <a:r>
              <a:rPr lang="en-US" b="1" dirty="0"/>
              <a:t>Using the Online Application Process</a:t>
            </a:r>
            <a:endParaRPr lang="en-US" dirty="0"/>
          </a:p>
        </p:txBody>
      </p:sp>
      <p:sp>
        <p:nvSpPr>
          <p:cNvPr id="3" name="Content Placeholder 2">
            <a:extLst>
              <a:ext uri="{FF2B5EF4-FFF2-40B4-BE49-F238E27FC236}">
                <a16:creationId xmlns:a16="http://schemas.microsoft.com/office/drawing/2014/main" id="{C82A967C-87E0-944E-BF0F-89DBE999AA15}"/>
              </a:ext>
            </a:extLst>
          </p:cNvPr>
          <p:cNvSpPr>
            <a:spLocks noGrp="1"/>
          </p:cNvSpPr>
          <p:nvPr>
            <p:ph idx="1"/>
          </p:nvPr>
        </p:nvSpPr>
        <p:spPr/>
        <p:txBody>
          <a:bodyPr/>
          <a:lstStyle/>
          <a:p>
            <a:r>
              <a:rPr lang="en-US" dirty="0"/>
              <a:t>Lineage Information (“Generations” sections):</a:t>
            </a:r>
          </a:p>
          <a:p>
            <a:pPr marL="0" indent="0">
              <a:buNone/>
            </a:pPr>
            <a:endParaRPr lang="en-US" dirty="0"/>
          </a:p>
        </p:txBody>
      </p:sp>
      <p:pic>
        <p:nvPicPr>
          <p:cNvPr id="5" name="Picture 4" descr="A screenshot of a social media post&#10;&#10;Description automatically generated">
            <a:extLst>
              <a:ext uri="{FF2B5EF4-FFF2-40B4-BE49-F238E27FC236}">
                <a16:creationId xmlns:a16="http://schemas.microsoft.com/office/drawing/2014/main" id="{5E456BAE-A23C-D04B-982A-C4BFDACD56A4}"/>
              </a:ext>
            </a:extLst>
          </p:cNvPr>
          <p:cNvPicPr>
            <a:picLocks noChangeAspect="1"/>
          </p:cNvPicPr>
          <p:nvPr/>
        </p:nvPicPr>
        <p:blipFill>
          <a:blip r:embed="rId3"/>
          <a:stretch>
            <a:fillRect/>
          </a:stretch>
        </p:blipFill>
        <p:spPr>
          <a:xfrm>
            <a:off x="2207172" y="2468723"/>
            <a:ext cx="8261131" cy="3065142"/>
          </a:xfrm>
          <a:prstGeom prst="rect">
            <a:avLst/>
          </a:prstGeom>
        </p:spPr>
      </p:pic>
    </p:spTree>
    <p:extLst>
      <p:ext uri="{BB962C8B-B14F-4D97-AF65-F5344CB8AC3E}">
        <p14:creationId xmlns:p14="http://schemas.microsoft.com/office/powerpoint/2010/main" val="2895506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9953E-4F00-5F41-91DF-6D1EF984CEA9}"/>
              </a:ext>
            </a:extLst>
          </p:cNvPr>
          <p:cNvSpPr>
            <a:spLocks noGrp="1"/>
          </p:cNvSpPr>
          <p:nvPr>
            <p:ph type="title"/>
          </p:nvPr>
        </p:nvSpPr>
        <p:spPr/>
        <p:txBody>
          <a:bodyPr/>
          <a:lstStyle/>
          <a:p>
            <a:pPr algn="ctr"/>
            <a:r>
              <a:rPr lang="en-US" b="1" dirty="0"/>
              <a:t>Using the Online Application Process</a:t>
            </a:r>
            <a:endParaRPr lang="en-US" dirty="0"/>
          </a:p>
        </p:txBody>
      </p:sp>
      <p:sp>
        <p:nvSpPr>
          <p:cNvPr id="3" name="Content Placeholder 2">
            <a:extLst>
              <a:ext uri="{FF2B5EF4-FFF2-40B4-BE49-F238E27FC236}">
                <a16:creationId xmlns:a16="http://schemas.microsoft.com/office/drawing/2014/main" id="{C82A967C-87E0-944E-BF0F-89DBE999AA15}"/>
              </a:ext>
            </a:extLst>
          </p:cNvPr>
          <p:cNvSpPr>
            <a:spLocks noGrp="1"/>
          </p:cNvSpPr>
          <p:nvPr>
            <p:ph idx="1"/>
          </p:nvPr>
        </p:nvSpPr>
        <p:spPr/>
        <p:txBody>
          <a:bodyPr/>
          <a:lstStyle/>
          <a:p>
            <a:r>
              <a:rPr lang="en-US" dirty="0"/>
              <a:t>Patriot Information (“Finalize” section):</a:t>
            </a:r>
          </a:p>
          <a:p>
            <a:pPr marL="0" indent="0">
              <a:buNone/>
            </a:pPr>
            <a:endParaRPr lang="en-US" dirty="0"/>
          </a:p>
        </p:txBody>
      </p:sp>
      <p:pic>
        <p:nvPicPr>
          <p:cNvPr id="6" name="Picture 5" descr="A screenshot of a social media post&#10;&#10;Description automatically generated">
            <a:extLst>
              <a:ext uri="{FF2B5EF4-FFF2-40B4-BE49-F238E27FC236}">
                <a16:creationId xmlns:a16="http://schemas.microsoft.com/office/drawing/2014/main" id="{B8270C04-049D-F04A-81E2-0205CC426516}"/>
              </a:ext>
            </a:extLst>
          </p:cNvPr>
          <p:cNvPicPr>
            <a:picLocks noChangeAspect="1"/>
          </p:cNvPicPr>
          <p:nvPr/>
        </p:nvPicPr>
        <p:blipFill>
          <a:blip r:embed="rId3"/>
          <a:stretch>
            <a:fillRect/>
          </a:stretch>
        </p:blipFill>
        <p:spPr>
          <a:xfrm>
            <a:off x="2980390" y="2304928"/>
            <a:ext cx="7056989" cy="4415418"/>
          </a:xfrm>
          <a:prstGeom prst="rect">
            <a:avLst/>
          </a:prstGeom>
        </p:spPr>
      </p:pic>
    </p:spTree>
    <p:extLst>
      <p:ext uri="{BB962C8B-B14F-4D97-AF65-F5344CB8AC3E}">
        <p14:creationId xmlns:p14="http://schemas.microsoft.com/office/powerpoint/2010/main" val="4259803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9953E-4F00-5F41-91DF-6D1EF984CEA9}"/>
              </a:ext>
            </a:extLst>
          </p:cNvPr>
          <p:cNvSpPr>
            <a:spLocks noGrp="1"/>
          </p:cNvSpPr>
          <p:nvPr>
            <p:ph type="title"/>
          </p:nvPr>
        </p:nvSpPr>
        <p:spPr/>
        <p:txBody>
          <a:bodyPr/>
          <a:lstStyle/>
          <a:p>
            <a:pPr algn="ctr"/>
            <a:r>
              <a:rPr lang="en-US" b="1" dirty="0"/>
              <a:t>Using the Online Application Process</a:t>
            </a:r>
            <a:endParaRPr lang="en-US" dirty="0"/>
          </a:p>
        </p:txBody>
      </p:sp>
      <p:sp>
        <p:nvSpPr>
          <p:cNvPr id="3" name="Content Placeholder 2">
            <a:extLst>
              <a:ext uri="{FF2B5EF4-FFF2-40B4-BE49-F238E27FC236}">
                <a16:creationId xmlns:a16="http://schemas.microsoft.com/office/drawing/2014/main" id="{C82A967C-87E0-944E-BF0F-89DBE999AA15}"/>
              </a:ext>
            </a:extLst>
          </p:cNvPr>
          <p:cNvSpPr>
            <a:spLocks noGrp="1"/>
          </p:cNvSpPr>
          <p:nvPr>
            <p:ph idx="1"/>
          </p:nvPr>
        </p:nvSpPr>
        <p:spPr/>
        <p:txBody>
          <a:bodyPr/>
          <a:lstStyle/>
          <a:p>
            <a:r>
              <a:rPr lang="en-US" dirty="0"/>
              <a:t>Patriot Information (“Finalize” section):</a:t>
            </a:r>
          </a:p>
          <a:p>
            <a:pPr marL="0" indent="0">
              <a:buNone/>
            </a:pPr>
            <a:endParaRPr lang="en-US" dirty="0"/>
          </a:p>
        </p:txBody>
      </p:sp>
      <p:pic>
        <p:nvPicPr>
          <p:cNvPr id="5" name="Picture 4" descr="A screenshot of a social media post&#10;&#10;Description automatically generated">
            <a:extLst>
              <a:ext uri="{FF2B5EF4-FFF2-40B4-BE49-F238E27FC236}">
                <a16:creationId xmlns:a16="http://schemas.microsoft.com/office/drawing/2014/main" id="{47E93BB7-069C-F64D-AD75-A0FFDE27744D}"/>
              </a:ext>
            </a:extLst>
          </p:cNvPr>
          <p:cNvPicPr>
            <a:picLocks noChangeAspect="1"/>
          </p:cNvPicPr>
          <p:nvPr/>
        </p:nvPicPr>
        <p:blipFill>
          <a:blip r:embed="rId3"/>
          <a:stretch>
            <a:fillRect/>
          </a:stretch>
        </p:blipFill>
        <p:spPr>
          <a:xfrm>
            <a:off x="2438401" y="2302980"/>
            <a:ext cx="8219090" cy="4008920"/>
          </a:xfrm>
          <a:prstGeom prst="rect">
            <a:avLst/>
          </a:prstGeom>
        </p:spPr>
      </p:pic>
    </p:spTree>
    <p:extLst>
      <p:ext uri="{BB962C8B-B14F-4D97-AF65-F5344CB8AC3E}">
        <p14:creationId xmlns:p14="http://schemas.microsoft.com/office/powerpoint/2010/main" val="938646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9953E-4F00-5F41-91DF-6D1EF984CEA9}"/>
              </a:ext>
            </a:extLst>
          </p:cNvPr>
          <p:cNvSpPr>
            <a:spLocks noGrp="1"/>
          </p:cNvSpPr>
          <p:nvPr>
            <p:ph type="title"/>
          </p:nvPr>
        </p:nvSpPr>
        <p:spPr/>
        <p:txBody>
          <a:bodyPr/>
          <a:lstStyle/>
          <a:p>
            <a:pPr algn="ctr"/>
            <a:r>
              <a:rPr lang="en-US" b="1" dirty="0"/>
              <a:t>Using the Online Application Process</a:t>
            </a:r>
            <a:endParaRPr lang="en-US" dirty="0"/>
          </a:p>
        </p:txBody>
      </p:sp>
      <p:sp>
        <p:nvSpPr>
          <p:cNvPr id="3" name="Content Placeholder 2">
            <a:extLst>
              <a:ext uri="{FF2B5EF4-FFF2-40B4-BE49-F238E27FC236}">
                <a16:creationId xmlns:a16="http://schemas.microsoft.com/office/drawing/2014/main" id="{C82A967C-87E0-944E-BF0F-89DBE999AA15}"/>
              </a:ext>
            </a:extLst>
          </p:cNvPr>
          <p:cNvSpPr>
            <a:spLocks noGrp="1"/>
          </p:cNvSpPr>
          <p:nvPr>
            <p:ph idx="1"/>
          </p:nvPr>
        </p:nvSpPr>
        <p:spPr/>
        <p:txBody>
          <a:bodyPr/>
          <a:lstStyle/>
          <a:p>
            <a:r>
              <a:rPr lang="en-US" dirty="0"/>
              <a:t>Signatures (“Finalize” section):</a:t>
            </a:r>
          </a:p>
          <a:p>
            <a:pPr lvl="1"/>
            <a:r>
              <a:rPr lang="en-US" dirty="0"/>
              <a:t>NEVER type in Applicant’s name – inserted automatically by program</a:t>
            </a:r>
          </a:p>
          <a:p>
            <a:pPr lvl="1"/>
            <a:r>
              <a:rPr lang="en-US" dirty="0"/>
              <a:t>On NEW applications, type in Sponsor’s and Co-sponsor’s names and NSSAR numbers (if known).  Address info and chapter registrar info will not appear on printed application.</a:t>
            </a:r>
          </a:p>
          <a:p>
            <a:pPr lvl="1"/>
            <a:r>
              <a:rPr lang="en-US" dirty="0"/>
              <a:t>On Supplemental applications, sponsor and co-sponsor will NOT appear because not required (and no credit given to sponsor/preparer)</a:t>
            </a:r>
          </a:p>
          <a:p>
            <a:pPr lvl="1"/>
            <a:r>
              <a:rPr lang="en-US" dirty="0"/>
              <a:t>DO NOT type in State Registrar’s or State Secretary’s name on any application.  Space provided is for the officer’s signature.</a:t>
            </a:r>
          </a:p>
          <a:p>
            <a:pPr marL="0" indent="0">
              <a:buNone/>
            </a:pPr>
            <a:endParaRPr lang="en-US" dirty="0"/>
          </a:p>
        </p:txBody>
      </p:sp>
    </p:spTree>
    <p:extLst>
      <p:ext uri="{BB962C8B-B14F-4D97-AF65-F5344CB8AC3E}">
        <p14:creationId xmlns:p14="http://schemas.microsoft.com/office/powerpoint/2010/main" val="3810895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9953E-4F00-5F41-91DF-6D1EF984CEA9}"/>
              </a:ext>
            </a:extLst>
          </p:cNvPr>
          <p:cNvSpPr>
            <a:spLocks noGrp="1"/>
          </p:cNvSpPr>
          <p:nvPr>
            <p:ph type="title"/>
          </p:nvPr>
        </p:nvSpPr>
        <p:spPr/>
        <p:txBody>
          <a:bodyPr/>
          <a:lstStyle/>
          <a:p>
            <a:pPr algn="ctr"/>
            <a:r>
              <a:rPr lang="en-US" b="1" dirty="0"/>
              <a:t>Using the Online Application Process</a:t>
            </a:r>
            <a:endParaRPr lang="en-US" dirty="0"/>
          </a:p>
        </p:txBody>
      </p:sp>
      <p:sp>
        <p:nvSpPr>
          <p:cNvPr id="3" name="Content Placeholder 2">
            <a:extLst>
              <a:ext uri="{FF2B5EF4-FFF2-40B4-BE49-F238E27FC236}">
                <a16:creationId xmlns:a16="http://schemas.microsoft.com/office/drawing/2014/main" id="{C82A967C-87E0-944E-BF0F-89DBE999AA15}"/>
              </a:ext>
            </a:extLst>
          </p:cNvPr>
          <p:cNvSpPr>
            <a:spLocks noGrp="1"/>
          </p:cNvSpPr>
          <p:nvPr>
            <p:ph idx="1"/>
          </p:nvPr>
        </p:nvSpPr>
        <p:spPr/>
        <p:txBody>
          <a:bodyPr>
            <a:normAutofit fontScale="92500" lnSpcReduction="10000"/>
          </a:bodyPr>
          <a:lstStyle/>
          <a:p>
            <a:r>
              <a:rPr lang="en-US" dirty="0"/>
              <a:t>System Quirks &amp; Tips (&amp; Common Issues)</a:t>
            </a:r>
          </a:p>
          <a:p>
            <a:pPr lvl="1"/>
            <a:r>
              <a:rPr lang="en-US" dirty="0"/>
              <a:t>“Save Generation” does NOT always save everything. (Especially applicant birth location)  </a:t>
            </a:r>
            <a:r>
              <a:rPr lang="en-US" dirty="0">
                <a:solidFill>
                  <a:srgbClr val="FF0000"/>
                </a:solidFill>
              </a:rPr>
              <a:t>Always double-check after saving!</a:t>
            </a:r>
          </a:p>
          <a:p>
            <a:pPr lvl="1"/>
            <a:r>
              <a:rPr lang="en-US" dirty="0"/>
              <a:t>If you add or remove generations, you will have to ”Save generations” and possibly close out application and open it back up to get generation numbers corrected.</a:t>
            </a:r>
          </a:p>
          <a:p>
            <a:pPr lvl="1"/>
            <a:r>
              <a:rPr lang="en-US" dirty="0"/>
              <a:t>Some changes (such as removing a wife) may not work.  In that case you will need to remove the entire generation and re-enter it.</a:t>
            </a:r>
          </a:p>
          <a:p>
            <a:pPr lvl="1"/>
            <a:r>
              <a:rPr lang="en-US" dirty="0"/>
              <a:t>Enter all citations in “References” sections WITHOUT hitting Enter or Return key.  Program will automatically wrap text when the printed version is created.</a:t>
            </a:r>
          </a:p>
          <a:p>
            <a:pPr lvl="1"/>
            <a:r>
              <a:rPr lang="en-US" dirty="0"/>
              <a:t>Supplemental application quirk?  Some have reported (not me) that if “Supplemental” is noted as the application type on the Basic Info page, then nothing will save on the Finalize page.  Work-around is to set application type to “Regular,” fill in and save info on the Finalize page, and then reset application type to </a:t>
            </a:r>
            <a:r>
              <a:rPr lang="en-US"/>
              <a:t>“Supplemental.”</a:t>
            </a:r>
            <a:endParaRPr lang="en-US" dirty="0"/>
          </a:p>
          <a:p>
            <a:pPr marL="0" indent="0">
              <a:buNone/>
            </a:pPr>
            <a:endParaRPr lang="en-US" dirty="0"/>
          </a:p>
        </p:txBody>
      </p:sp>
    </p:spTree>
    <p:extLst>
      <p:ext uri="{BB962C8B-B14F-4D97-AF65-F5344CB8AC3E}">
        <p14:creationId xmlns:p14="http://schemas.microsoft.com/office/powerpoint/2010/main" val="3861275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C20DB-E6BB-E849-A7E3-2EA994611679}"/>
              </a:ext>
            </a:extLst>
          </p:cNvPr>
          <p:cNvSpPr>
            <a:spLocks noGrp="1"/>
          </p:cNvSpPr>
          <p:nvPr>
            <p:ph type="title"/>
          </p:nvPr>
        </p:nvSpPr>
        <p:spPr>
          <a:xfrm>
            <a:off x="838200" y="2766218"/>
            <a:ext cx="10515600" cy="1325563"/>
          </a:xfrm>
        </p:spPr>
        <p:txBody>
          <a:bodyPr/>
          <a:lstStyle/>
          <a:p>
            <a:pPr algn="ctr"/>
            <a:r>
              <a:rPr lang="en-US" dirty="0"/>
              <a:t>Questions?</a:t>
            </a:r>
          </a:p>
        </p:txBody>
      </p:sp>
    </p:spTree>
    <p:extLst>
      <p:ext uri="{BB962C8B-B14F-4D97-AF65-F5344CB8AC3E}">
        <p14:creationId xmlns:p14="http://schemas.microsoft.com/office/powerpoint/2010/main" val="629251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B6288-A91E-0447-823A-FEEE2892A543}"/>
              </a:ext>
            </a:extLst>
          </p:cNvPr>
          <p:cNvSpPr>
            <a:spLocks noGrp="1"/>
          </p:cNvSpPr>
          <p:nvPr>
            <p:ph type="title"/>
          </p:nvPr>
        </p:nvSpPr>
        <p:spPr/>
        <p:txBody>
          <a:bodyPr/>
          <a:lstStyle/>
          <a:p>
            <a:pPr algn="ctr"/>
            <a:r>
              <a:rPr lang="en-US" dirty="0"/>
              <a:t>Introduction</a:t>
            </a:r>
          </a:p>
        </p:txBody>
      </p:sp>
      <p:sp>
        <p:nvSpPr>
          <p:cNvPr id="3" name="Content Placeholder 2">
            <a:extLst>
              <a:ext uri="{FF2B5EF4-FFF2-40B4-BE49-F238E27FC236}">
                <a16:creationId xmlns:a16="http://schemas.microsoft.com/office/drawing/2014/main" id="{14E3D140-A2B2-9F4E-9FF9-999333B796EE}"/>
              </a:ext>
            </a:extLst>
          </p:cNvPr>
          <p:cNvSpPr>
            <a:spLocks noGrp="1"/>
          </p:cNvSpPr>
          <p:nvPr>
            <p:ph idx="1"/>
          </p:nvPr>
        </p:nvSpPr>
        <p:spPr/>
        <p:txBody>
          <a:bodyPr>
            <a:normAutofit fontScale="92500"/>
          </a:bodyPr>
          <a:lstStyle/>
          <a:p>
            <a:r>
              <a:rPr lang="en-US" dirty="0"/>
              <a:t>For purposes of this training, NSSAR chapter registrars and genealogists are considered to have the same roles and responsibilities.</a:t>
            </a:r>
          </a:p>
          <a:p>
            <a:pPr lvl="1"/>
            <a:r>
              <a:rPr lang="en-US" dirty="0"/>
              <a:t>Chapters have different rules for these offices, and some chapters combine them.</a:t>
            </a:r>
          </a:p>
          <a:p>
            <a:pPr lvl="1"/>
            <a:r>
              <a:rPr lang="en-US" dirty="0"/>
              <a:t>SAR chapter registrars and genealogists </a:t>
            </a:r>
            <a:r>
              <a:rPr lang="en-US" b="1" u="sng" dirty="0"/>
              <a:t>DO NOT </a:t>
            </a:r>
            <a:r>
              <a:rPr lang="en-US" dirty="0"/>
              <a:t>have the same privileges in the NSSAR “blue” membership database.  Chapter genealogists need to be submitted as assistant or co-registrars with NSSAR</a:t>
            </a:r>
            <a:r>
              <a:rPr lang="en-US" dirty="0">
                <a:solidFill>
                  <a:srgbClr val="FF0000"/>
                </a:solidFill>
              </a:rPr>
              <a:t>*</a:t>
            </a:r>
            <a:r>
              <a:rPr lang="en-US" dirty="0"/>
              <a:t> to receive the same privileges.  They will be officially set up as a </a:t>
            </a:r>
            <a:r>
              <a:rPr lang="en-US" dirty="0" err="1"/>
              <a:t>DataAdmin</a:t>
            </a:r>
            <a:r>
              <a:rPr lang="en-US" dirty="0"/>
              <a:t>. </a:t>
            </a:r>
            <a:r>
              <a:rPr lang="en-US" dirty="0">
                <a:solidFill>
                  <a:srgbClr val="FF0000"/>
                </a:solidFill>
              </a:rPr>
              <a:t>(*or your state secretary)</a:t>
            </a:r>
          </a:p>
          <a:p>
            <a:r>
              <a:rPr lang="en-US" dirty="0"/>
              <a:t>My philosophy is that the completed application &amp; documentation should be “a work of art” – accurate, as complete as possible with known proofs, and a document both the preparer and the applicant will be proud to show to others.  Anything less is a disservice to the patriot ancestor and his or her descendants.</a:t>
            </a:r>
          </a:p>
        </p:txBody>
      </p:sp>
    </p:spTree>
    <p:extLst>
      <p:ext uri="{BB962C8B-B14F-4D97-AF65-F5344CB8AC3E}">
        <p14:creationId xmlns:p14="http://schemas.microsoft.com/office/powerpoint/2010/main" val="4213066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0BBCF-2FDF-264C-A28C-E224DE738385}"/>
              </a:ext>
            </a:extLst>
          </p:cNvPr>
          <p:cNvSpPr>
            <a:spLocks noGrp="1"/>
          </p:cNvSpPr>
          <p:nvPr>
            <p:ph type="title"/>
          </p:nvPr>
        </p:nvSpPr>
        <p:spPr/>
        <p:txBody>
          <a:bodyPr/>
          <a:lstStyle/>
          <a:p>
            <a:pPr algn="ctr"/>
            <a:r>
              <a:rPr lang="en-US" dirty="0"/>
              <a:t>Correctly Filling Out an Application</a:t>
            </a:r>
          </a:p>
        </p:txBody>
      </p:sp>
      <p:sp>
        <p:nvSpPr>
          <p:cNvPr id="3" name="Content Placeholder 2">
            <a:extLst>
              <a:ext uri="{FF2B5EF4-FFF2-40B4-BE49-F238E27FC236}">
                <a16:creationId xmlns:a16="http://schemas.microsoft.com/office/drawing/2014/main" id="{83D58BA8-9E7C-584A-B21D-682A915DA6C4}"/>
              </a:ext>
            </a:extLst>
          </p:cNvPr>
          <p:cNvSpPr>
            <a:spLocks noGrp="1"/>
          </p:cNvSpPr>
          <p:nvPr>
            <p:ph idx="1"/>
          </p:nvPr>
        </p:nvSpPr>
        <p:spPr/>
        <p:txBody>
          <a:bodyPr>
            <a:normAutofit lnSpcReduction="10000"/>
          </a:bodyPr>
          <a:lstStyle/>
          <a:p>
            <a:pPr lvl="0"/>
            <a:r>
              <a:rPr lang="en-US" dirty="0"/>
              <a:t>Basic Membership Requirements</a:t>
            </a:r>
          </a:p>
          <a:p>
            <a:pPr lvl="0"/>
            <a:r>
              <a:rPr lang="en-US" dirty="0"/>
              <a:t>Purpose of the Application</a:t>
            </a:r>
          </a:p>
          <a:p>
            <a:pPr lvl="0"/>
            <a:r>
              <a:rPr lang="en-US" dirty="0"/>
              <a:t>Application Preparation Manual &amp; Genealogy Committee Policies</a:t>
            </a:r>
          </a:p>
          <a:p>
            <a:pPr lvl="0"/>
            <a:r>
              <a:rPr lang="en-US" dirty="0"/>
              <a:t>Acceptable Options for Applications</a:t>
            </a:r>
          </a:p>
          <a:p>
            <a:pPr lvl="0"/>
            <a:r>
              <a:rPr lang="en-US" dirty="0"/>
              <a:t>Using the Online Application Process</a:t>
            </a:r>
          </a:p>
          <a:p>
            <a:pPr lvl="1"/>
            <a:r>
              <a:rPr lang="en-US" dirty="0"/>
              <a:t>Applicant information</a:t>
            </a:r>
          </a:p>
          <a:p>
            <a:pPr lvl="1"/>
            <a:r>
              <a:rPr lang="en-US" dirty="0"/>
              <a:t>Lineage information</a:t>
            </a:r>
          </a:p>
          <a:p>
            <a:pPr lvl="1"/>
            <a:r>
              <a:rPr lang="en-US" dirty="0"/>
              <a:t>Patriot information</a:t>
            </a:r>
          </a:p>
          <a:p>
            <a:pPr lvl="1"/>
            <a:r>
              <a:rPr lang="en-US" dirty="0"/>
              <a:t>System quirks &amp; tips</a:t>
            </a:r>
          </a:p>
          <a:p>
            <a:pPr lvl="0"/>
            <a:r>
              <a:rPr lang="en-US" dirty="0"/>
              <a:t>Questions &amp; Answers</a:t>
            </a:r>
          </a:p>
          <a:p>
            <a:endParaRPr lang="en-US" dirty="0"/>
          </a:p>
        </p:txBody>
      </p:sp>
    </p:spTree>
    <p:extLst>
      <p:ext uri="{BB962C8B-B14F-4D97-AF65-F5344CB8AC3E}">
        <p14:creationId xmlns:p14="http://schemas.microsoft.com/office/powerpoint/2010/main" val="2199430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23324-C58E-394B-A240-CDD9139CF486}"/>
              </a:ext>
            </a:extLst>
          </p:cNvPr>
          <p:cNvSpPr>
            <a:spLocks noGrp="1"/>
          </p:cNvSpPr>
          <p:nvPr>
            <p:ph type="title"/>
          </p:nvPr>
        </p:nvSpPr>
        <p:spPr/>
        <p:txBody>
          <a:bodyPr/>
          <a:lstStyle/>
          <a:p>
            <a:pPr algn="ctr"/>
            <a:r>
              <a:rPr lang="en-US" b="1" dirty="0"/>
              <a:t>Basic Membership Requirements</a:t>
            </a:r>
            <a:br>
              <a:rPr lang="en-US" b="1" dirty="0"/>
            </a:br>
            <a:r>
              <a:rPr lang="en-US" sz="2400" b="1" dirty="0"/>
              <a:t>(NSSAR Constitution, Article III)</a:t>
            </a:r>
          </a:p>
        </p:txBody>
      </p:sp>
      <p:sp>
        <p:nvSpPr>
          <p:cNvPr id="3" name="Content Placeholder 2">
            <a:extLst>
              <a:ext uri="{FF2B5EF4-FFF2-40B4-BE49-F238E27FC236}">
                <a16:creationId xmlns:a16="http://schemas.microsoft.com/office/drawing/2014/main" id="{06EA7555-2BC8-3C42-8B1E-01187A6534C5}"/>
              </a:ext>
            </a:extLst>
          </p:cNvPr>
          <p:cNvSpPr>
            <a:spLocks noGrp="1"/>
          </p:cNvSpPr>
          <p:nvPr>
            <p:ph idx="1"/>
          </p:nvPr>
        </p:nvSpPr>
        <p:spPr/>
        <p:txBody>
          <a:bodyPr>
            <a:normAutofit fontScale="92500"/>
          </a:bodyPr>
          <a:lstStyle/>
          <a:p>
            <a:r>
              <a:rPr lang="en-US" b="1" dirty="0">
                <a:solidFill>
                  <a:srgbClr val="FF0000"/>
                </a:solidFill>
              </a:rPr>
              <a:t>Any male </a:t>
            </a:r>
            <a:r>
              <a:rPr lang="en-US" b="1" dirty="0"/>
              <a:t>shall be eligible for membership in the Society </a:t>
            </a:r>
            <a:r>
              <a:rPr lang="en-US" b="1" dirty="0">
                <a:solidFill>
                  <a:srgbClr val="FF0000"/>
                </a:solidFill>
              </a:rPr>
              <a:t>being a citizen of good repute in the community</a:t>
            </a:r>
            <a:r>
              <a:rPr lang="en-US" b="1" dirty="0"/>
              <a:t>, is </a:t>
            </a:r>
            <a:r>
              <a:rPr lang="en-US" b="1" dirty="0">
                <a:solidFill>
                  <a:srgbClr val="FF0000"/>
                </a:solidFill>
              </a:rPr>
              <a:t>the </a:t>
            </a:r>
            <a:r>
              <a:rPr lang="en-US" b="1" i="1" u="sng" dirty="0">
                <a:solidFill>
                  <a:srgbClr val="FF0000"/>
                </a:solidFill>
              </a:rPr>
              <a:t>lineal</a:t>
            </a:r>
            <a:r>
              <a:rPr lang="en-US" b="1" dirty="0">
                <a:solidFill>
                  <a:srgbClr val="FF0000"/>
                </a:solidFill>
              </a:rPr>
              <a:t> descendant </a:t>
            </a:r>
            <a:r>
              <a:rPr lang="en-US" b="1" dirty="0"/>
              <a:t>of an ancestor who was at all times unfailing in loyalty to, and rendered active service in the cause of American Independence</a:t>
            </a:r>
            <a:r>
              <a:rPr lang="en-US" dirty="0"/>
              <a:t> </a:t>
            </a:r>
            <a:r>
              <a:rPr lang="en-US" sz="2200" dirty="0"/>
              <a:t>either as an officer, soldier, seaman, marine, militiaman or minuteman, in the armed forces of the Continental Congress of any one of the several Colonies or States, as a signer of the Declaration of Independence, as a member of a Committee of Safety or Correspondence, as a member of any Continental, Provincial, or Colonial Congress or Legislature, as a foreign national of, but not limited to, France, Germany, Poland, Spain, Sweden or Switzerland who rendered service in the cause of American Independence or as a recognized patriot who performed actual service by overt acts of resistance to the authority of Great Britain,</a:t>
            </a:r>
            <a:r>
              <a:rPr lang="en-US" dirty="0"/>
              <a:t> </a:t>
            </a:r>
            <a:r>
              <a:rPr lang="en-US" b="1" dirty="0"/>
              <a:t>provided, however, that no person advocating the overthrow of the Government of the United States by use of force or violence shall be eligible for membership in the Society.</a:t>
            </a:r>
          </a:p>
          <a:p>
            <a:endParaRPr lang="en-US" dirty="0"/>
          </a:p>
        </p:txBody>
      </p:sp>
    </p:spTree>
    <p:extLst>
      <p:ext uri="{BB962C8B-B14F-4D97-AF65-F5344CB8AC3E}">
        <p14:creationId xmlns:p14="http://schemas.microsoft.com/office/powerpoint/2010/main" val="2873673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7DC71-77FA-9746-8EC3-2F61CD87411B}"/>
              </a:ext>
            </a:extLst>
          </p:cNvPr>
          <p:cNvSpPr>
            <a:spLocks noGrp="1"/>
          </p:cNvSpPr>
          <p:nvPr>
            <p:ph type="title"/>
          </p:nvPr>
        </p:nvSpPr>
        <p:spPr/>
        <p:txBody>
          <a:bodyPr/>
          <a:lstStyle/>
          <a:p>
            <a:pPr algn="ctr"/>
            <a:r>
              <a:rPr lang="en-US" b="1" dirty="0"/>
              <a:t>Purpose of the Application</a:t>
            </a:r>
            <a:br>
              <a:rPr lang="en-US" b="1" dirty="0"/>
            </a:br>
            <a:r>
              <a:rPr lang="en-US" sz="2400" b="1" dirty="0"/>
              <a:t>(APM, 23 Feb 2021, p 2) (GCP, 25 Jul 2022, 3.5001 &amp; 5.2002)</a:t>
            </a:r>
          </a:p>
        </p:txBody>
      </p:sp>
      <p:sp>
        <p:nvSpPr>
          <p:cNvPr id="3" name="Content Placeholder 2">
            <a:extLst>
              <a:ext uri="{FF2B5EF4-FFF2-40B4-BE49-F238E27FC236}">
                <a16:creationId xmlns:a16="http://schemas.microsoft.com/office/drawing/2014/main" id="{C15CA8EB-A1CE-D745-9E5E-098D334511C3}"/>
              </a:ext>
            </a:extLst>
          </p:cNvPr>
          <p:cNvSpPr>
            <a:spLocks noGrp="1"/>
          </p:cNvSpPr>
          <p:nvPr>
            <p:ph idx="1"/>
          </p:nvPr>
        </p:nvSpPr>
        <p:spPr/>
        <p:txBody>
          <a:bodyPr>
            <a:normAutofit fontScale="92500" lnSpcReduction="20000"/>
          </a:bodyPr>
          <a:lstStyle/>
          <a:p>
            <a:r>
              <a:rPr lang="en-US" dirty="0"/>
              <a:t>The Sons of the American Revolution is a heritage society. It is not a genealogical society that requires proof of every name, place and event listed on the application, but </a:t>
            </a:r>
            <a:r>
              <a:rPr lang="en-US" b="1" u="sng" dirty="0">
                <a:solidFill>
                  <a:srgbClr val="FF0000"/>
                </a:solidFill>
              </a:rPr>
              <a:t>it does require sound proof of the bloodline to a patriot ancestor and of the service rendered by that ancestor.</a:t>
            </a:r>
            <a:r>
              <a:rPr lang="en-US" dirty="0"/>
              <a:t> By “sound proof” we mean adequate documentation of each parent/child link in the line, and differentiation of people with similar names living near one another at the same time.</a:t>
            </a:r>
            <a:r>
              <a:rPr lang="en-US" dirty="0">
                <a:effectLst/>
              </a:rPr>
              <a:t> </a:t>
            </a:r>
            <a:r>
              <a:rPr lang="en-US" dirty="0">
                <a:solidFill>
                  <a:srgbClr val="FF0000"/>
                </a:solidFill>
                <a:effectLst/>
              </a:rPr>
              <a:t>(</a:t>
            </a:r>
            <a:r>
              <a:rPr lang="en-US" i="1" dirty="0">
                <a:solidFill>
                  <a:srgbClr val="FF0000"/>
                </a:solidFill>
              </a:rPr>
              <a:t>In other words, it is a “proof document” – not a family history.)</a:t>
            </a:r>
          </a:p>
          <a:p>
            <a:pPr marL="0" indent="0">
              <a:buNone/>
            </a:pPr>
            <a:endParaRPr lang="en-US" dirty="0">
              <a:effectLst/>
            </a:endParaRPr>
          </a:p>
          <a:p>
            <a:r>
              <a:rPr lang="en-US" dirty="0"/>
              <a:t>SAR requests and encourages but does not require proof of data concerning non-bloodline spouses. (5.2002) </a:t>
            </a:r>
            <a:r>
              <a:rPr lang="en-US" b="1" dirty="0">
                <a:solidFill>
                  <a:srgbClr val="FF0000"/>
                </a:solidFill>
              </a:rPr>
              <a:t>It does require only information for which proof is given be listed on the application. </a:t>
            </a:r>
            <a:r>
              <a:rPr lang="en-US" dirty="0"/>
              <a:t>(3.5001) </a:t>
            </a:r>
            <a:r>
              <a:rPr lang="en-US" i="1" dirty="0">
                <a:solidFill>
                  <a:srgbClr val="FF0000"/>
                </a:solidFill>
              </a:rPr>
              <a:t>(Yes, this is a contradiction. However, 3.5001 is more restrictive than 5.2002, so it is the controlling policy.)</a:t>
            </a:r>
            <a:endParaRPr lang="en-US" i="1" dirty="0">
              <a:solidFill>
                <a:srgbClr val="FF0000"/>
              </a:solidFill>
              <a:effectLst/>
            </a:endParaRPr>
          </a:p>
          <a:p>
            <a:pPr marL="0" indent="0">
              <a:buNone/>
            </a:pPr>
            <a:endParaRPr lang="en-US" i="1" dirty="0">
              <a:solidFill>
                <a:srgbClr val="FF0000"/>
              </a:solidFill>
            </a:endParaRPr>
          </a:p>
        </p:txBody>
      </p:sp>
    </p:spTree>
    <p:extLst>
      <p:ext uri="{BB962C8B-B14F-4D97-AF65-F5344CB8AC3E}">
        <p14:creationId xmlns:p14="http://schemas.microsoft.com/office/powerpoint/2010/main" val="195606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4D930-2069-6F42-8912-28C2D939D769}"/>
              </a:ext>
            </a:extLst>
          </p:cNvPr>
          <p:cNvSpPr>
            <a:spLocks noGrp="1"/>
          </p:cNvSpPr>
          <p:nvPr>
            <p:ph type="title"/>
          </p:nvPr>
        </p:nvSpPr>
        <p:spPr/>
        <p:txBody>
          <a:bodyPr/>
          <a:lstStyle/>
          <a:p>
            <a:pPr algn="ctr"/>
            <a:r>
              <a:rPr lang="en-US" b="1" dirty="0"/>
              <a:t>Purpose</a:t>
            </a:r>
            <a:r>
              <a:rPr lang="en-US" b="1" dirty="0">
                <a:effectLst/>
              </a:rPr>
              <a:t> (of the APM)</a:t>
            </a:r>
            <a:br>
              <a:rPr lang="en-US" b="1" dirty="0">
                <a:effectLst/>
              </a:rPr>
            </a:br>
            <a:r>
              <a:rPr lang="en-US" sz="2400" b="1" dirty="0"/>
              <a:t>(APM, 23 Feb 2021, p 1)</a:t>
            </a:r>
          </a:p>
        </p:txBody>
      </p:sp>
      <p:sp>
        <p:nvSpPr>
          <p:cNvPr id="3" name="Content Placeholder 2">
            <a:extLst>
              <a:ext uri="{FF2B5EF4-FFF2-40B4-BE49-F238E27FC236}">
                <a16:creationId xmlns:a16="http://schemas.microsoft.com/office/drawing/2014/main" id="{EBC8A5A8-6615-364A-BBB0-3150CC4B5420}"/>
              </a:ext>
            </a:extLst>
          </p:cNvPr>
          <p:cNvSpPr>
            <a:spLocks noGrp="1"/>
          </p:cNvSpPr>
          <p:nvPr>
            <p:ph idx="1"/>
          </p:nvPr>
        </p:nvSpPr>
        <p:spPr/>
        <p:txBody>
          <a:bodyPr>
            <a:normAutofit fontScale="85000" lnSpcReduction="20000"/>
          </a:bodyPr>
          <a:lstStyle/>
          <a:p>
            <a:pPr>
              <a:lnSpc>
                <a:spcPct val="170000"/>
              </a:lnSpc>
            </a:pPr>
            <a:r>
              <a:rPr lang="en-US" sz="2400" dirty="0"/>
              <a:t>One of the primary objectives of SAR in general, and of its State and Chapter Registrars in particular, is growing its numbers. Key factors in that process are the preparation, review, and approval of membership applications. </a:t>
            </a:r>
            <a:r>
              <a:rPr lang="en-US" b="1" u="sng" dirty="0"/>
              <a:t>The intent of this Manual is to help Registrars understand their responsibilities as Registrar and understand the elements of a successful application by discussing in general terms policies adopted by the NSSAR Genealogy Committee, and by providing examples both of best practices and common pitfalls.</a:t>
            </a:r>
            <a:r>
              <a:rPr lang="en-US" dirty="0"/>
              <a:t> </a:t>
            </a:r>
            <a:r>
              <a:rPr lang="en-US" sz="2400" dirty="0"/>
              <a:t>For detailed text of current policies, see the Genealogy Committee Policies Manual.</a:t>
            </a:r>
            <a:r>
              <a:rPr lang="en-US" sz="2400" dirty="0">
                <a:effectLst/>
              </a:rPr>
              <a:t> </a:t>
            </a:r>
            <a:endParaRPr lang="en-US" sz="2400" dirty="0"/>
          </a:p>
        </p:txBody>
      </p:sp>
    </p:spTree>
    <p:extLst>
      <p:ext uri="{BB962C8B-B14F-4D97-AF65-F5344CB8AC3E}">
        <p14:creationId xmlns:p14="http://schemas.microsoft.com/office/powerpoint/2010/main" val="154183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88C3F-4A00-6D47-90B4-CA2853471367}"/>
              </a:ext>
            </a:extLst>
          </p:cNvPr>
          <p:cNvSpPr>
            <a:spLocks noGrp="1"/>
          </p:cNvSpPr>
          <p:nvPr>
            <p:ph type="title"/>
          </p:nvPr>
        </p:nvSpPr>
        <p:spPr/>
        <p:txBody>
          <a:bodyPr/>
          <a:lstStyle/>
          <a:p>
            <a:pPr algn="ctr"/>
            <a:r>
              <a:rPr lang="en-US" b="1" dirty="0"/>
              <a:t>Responsibilities of Registrars</a:t>
            </a:r>
            <a:br>
              <a:rPr lang="en-US" b="1" dirty="0">
                <a:effectLst/>
              </a:rPr>
            </a:br>
            <a:r>
              <a:rPr lang="en-US" sz="2400" b="1" dirty="0">
                <a:effectLst/>
              </a:rPr>
              <a:t>(APM, </a:t>
            </a:r>
            <a:r>
              <a:rPr lang="en-US" sz="2400" b="1" dirty="0"/>
              <a:t>23 Feb 2021</a:t>
            </a:r>
            <a:r>
              <a:rPr lang="en-US" sz="2400" b="1" dirty="0">
                <a:effectLst/>
              </a:rPr>
              <a:t>, p 2)</a:t>
            </a:r>
            <a:endParaRPr lang="en-US" sz="2400" b="1" dirty="0"/>
          </a:p>
        </p:txBody>
      </p:sp>
      <p:sp>
        <p:nvSpPr>
          <p:cNvPr id="3" name="Content Placeholder 2">
            <a:extLst>
              <a:ext uri="{FF2B5EF4-FFF2-40B4-BE49-F238E27FC236}">
                <a16:creationId xmlns:a16="http://schemas.microsoft.com/office/drawing/2014/main" id="{34A07DED-5B3B-A14B-BC63-E9FBE343D948}"/>
              </a:ext>
            </a:extLst>
          </p:cNvPr>
          <p:cNvSpPr>
            <a:spLocks noGrp="1"/>
          </p:cNvSpPr>
          <p:nvPr>
            <p:ph idx="1"/>
          </p:nvPr>
        </p:nvSpPr>
        <p:spPr/>
        <p:txBody>
          <a:bodyPr>
            <a:normAutofit fontScale="85000" lnSpcReduction="20000"/>
          </a:bodyPr>
          <a:lstStyle/>
          <a:p>
            <a:r>
              <a:rPr lang="en-US" sz="3100" b="1" u="sng" dirty="0"/>
              <a:t>By signing an application, the </a:t>
            </a:r>
            <a:r>
              <a:rPr lang="en-US" sz="3100" b="1" u="sng" dirty="0">
                <a:solidFill>
                  <a:srgbClr val="FF0000"/>
                </a:solidFill>
              </a:rPr>
              <a:t>State Registrar </a:t>
            </a:r>
            <a:r>
              <a:rPr lang="en-US" sz="3100" b="1" u="sng" dirty="0"/>
              <a:t>verifies that in his opinion it contains sufficient proof of every fact claimed to meet the requirements for membership of the National Society.</a:t>
            </a:r>
            <a:r>
              <a:rPr lang="en-US" sz="3100" b="1" dirty="0"/>
              <a:t> </a:t>
            </a:r>
            <a:endParaRPr lang="en-US" dirty="0"/>
          </a:p>
          <a:p>
            <a:r>
              <a:rPr lang="en-US" dirty="0"/>
              <a:t>Applications he deems insufficient to meet those standards should be returned to the Chapter Registrar or applicant to resolve any concerns. State Registrars may make hand-printed corrections to signed applications in black ink to add information or references to documentation, prior to submission. Only those considered acceptable should be forwarded to the National Office for processing by the NSSAR Genealogy Staff. If in doubt the State Genealogist, if one has been appointed or elected, should be consulted.  </a:t>
            </a:r>
          </a:p>
          <a:p>
            <a:r>
              <a:rPr lang="en-US" sz="3100" b="1" u="sng" dirty="0">
                <a:solidFill>
                  <a:srgbClr val="FF0000"/>
                </a:solidFill>
              </a:rPr>
              <a:t>Chapter Registrars </a:t>
            </a:r>
            <a:r>
              <a:rPr lang="en-US" sz="3100" b="1" u="sng" dirty="0"/>
              <a:t>also need to be aware of the documentation standards and requirements so they do not burden the State Registrar with inadequate applications that will have to be returned, modified and/or researched further.</a:t>
            </a:r>
          </a:p>
        </p:txBody>
      </p:sp>
    </p:spTree>
    <p:extLst>
      <p:ext uri="{BB962C8B-B14F-4D97-AF65-F5344CB8AC3E}">
        <p14:creationId xmlns:p14="http://schemas.microsoft.com/office/powerpoint/2010/main" val="751523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B9564-C3FE-C249-8993-B676E2A105CE}"/>
              </a:ext>
            </a:extLst>
          </p:cNvPr>
          <p:cNvSpPr>
            <a:spLocks noGrp="1"/>
          </p:cNvSpPr>
          <p:nvPr>
            <p:ph type="title"/>
          </p:nvPr>
        </p:nvSpPr>
        <p:spPr/>
        <p:txBody>
          <a:bodyPr/>
          <a:lstStyle/>
          <a:p>
            <a:pPr algn="ctr"/>
            <a:r>
              <a:rPr lang="en-US" b="1" dirty="0"/>
              <a:t>APM &amp; GCP (&amp; GG Emails)</a:t>
            </a:r>
          </a:p>
        </p:txBody>
      </p:sp>
      <p:sp>
        <p:nvSpPr>
          <p:cNvPr id="3" name="Content Placeholder 2">
            <a:extLst>
              <a:ext uri="{FF2B5EF4-FFF2-40B4-BE49-F238E27FC236}">
                <a16:creationId xmlns:a16="http://schemas.microsoft.com/office/drawing/2014/main" id="{9BDC17D6-48CE-2E43-B52F-63FA79B0BB7C}"/>
              </a:ext>
            </a:extLst>
          </p:cNvPr>
          <p:cNvSpPr>
            <a:spLocks noGrp="1"/>
          </p:cNvSpPr>
          <p:nvPr>
            <p:ph idx="1"/>
          </p:nvPr>
        </p:nvSpPr>
        <p:spPr/>
        <p:txBody>
          <a:bodyPr/>
          <a:lstStyle/>
          <a:p>
            <a:r>
              <a:rPr lang="en-US" dirty="0"/>
              <a:t>Application Preparation Manual (23 Feb 2021 is latest version) provides “most” of what is needed to prepare an application.</a:t>
            </a:r>
          </a:p>
          <a:p>
            <a:r>
              <a:rPr lang="en-US" dirty="0"/>
              <a:t>Genealogy Committee Policies (25 Jul 2022 is latest version) contains the official rules </a:t>
            </a:r>
            <a:r>
              <a:rPr lang="en-US" i="1" dirty="0">
                <a:solidFill>
                  <a:srgbClr val="FF0000"/>
                </a:solidFill>
              </a:rPr>
              <a:t>(mostly!) </a:t>
            </a:r>
            <a:r>
              <a:rPr lang="en-US" dirty="0"/>
              <a:t>and is very detailed relative to acceptable patriot service.</a:t>
            </a:r>
          </a:p>
          <a:p>
            <a:r>
              <a:rPr lang="en-US" dirty="0"/>
              <a:t>Genealogist General e-mails contain latest news, issues, and occasionally changes to GCP that will be in next version of GCP.</a:t>
            </a:r>
          </a:p>
          <a:p>
            <a:r>
              <a:rPr lang="en-US" i="1" dirty="0">
                <a:solidFill>
                  <a:srgbClr val="FF0000"/>
                </a:solidFill>
              </a:rPr>
              <a:t>NSSAR staff genealogists may occasionally “interpolate” from or “extrapolate” from official rules and guidelines.</a:t>
            </a:r>
          </a:p>
        </p:txBody>
      </p:sp>
    </p:spTree>
    <p:extLst>
      <p:ext uri="{BB962C8B-B14F-4D97-AF65-F5344CB8AC3E}">
        <p14:creationId xmlns:p14="http://schemas.microsoft.com/office/powerpoint/2010/main" val="3637827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113A1-3B47-7347-90E6-927BA1881C48}"/>
              </a:ext>
            </a:extLst>
          </p:cNvPr>
          <p:cNvSpPr>
            <a:spLocks noGrp="1"/>
          </p:cNvSpPr>
          <p:nvPr>
            <p:ph type="title"/>
          </p:nvPr>
        </p:nvSpPr>
        <p:spPr/>
        <p:txBody>
          <a:bodyPr/>
          <a:lstStyle/>
          <a:p>
            <a:pPr algn="ctr"/>
            <a:r>
              <a:rPr lang="en-US" b="1" dirty="0"/>
              <a:t>Acceptable Options for Applications</a:t>
            </a:r>
            <a:br>
              <a:rPr lang="en-US" b="1" dirty="0"/>
            </a:br>
            <a:r>
              <a:rPr lang="en-US" sz="2400" b="1" dirty="0"/>
              <a:t>(From NSSAR Website)</a:t>
            </a:r>
            <a:endParaRPr lang="en-US" b="1" dirty="0"/>
          </a:p>
        </p:txBody>
      </p:sp>
      <p:sp>
        <p:nvSpPr>
          <p:cNvPr id="3" name="Content Placeholder 2">
            <a:extLst>
              <a:ext uri="{FF2B5EF4-FFF2-40B4-BE49-F238E27FC236}">
                <a16:creationId xmlns:a16="http://schemas.microsoft.com/office/drawing/2014/main" id="{C25329B4-6344-9949-96B2-98C8F8820FD1}"/>
              </a:ext>
            </a:extLst>
          </p:cNvPr>
          <p:cNvSpPr>
            <a:spLocks noGrp="1"/>
          </p:cNvSpPr>
          <p:nvPr>
            <p:ph idx="1"/>
          </p:nvPr>
        </p:nvSpPr>
        <p:spPr>
          <a:xfrm>
            <a:off x="838200" y="1825625"/>
            <a:ext cx="10515600" cy="4667250"/>
          </a:xfrm>
        </p:spPr>
        <p:txBody>
          <a:bodyPr>
            <a:noAutofit/>
          </a:bodyPr>
          <a:lstStyle/>
          <a:p>
            <a:r>
              <a:rPr lang="en-US" sz="1800" b="1" dirty="0">
                <a:solidFill>
                  <a:srgbClr val="FF0000"/>
                </a:solidFill>
              </a:rPr>
              <a:t>OPTION #1 – NSSAR ONLINE APPLICATION</a:t>
            </a:r>
            <a:br>
              <a:rPr lang="en-US" sz="1800" dirty="0"/>
            </a:br>
            <a:r>
              <a:rPr lang="en-US" sz="1800" dirty="0"/>
              <a:t>This option allows for your data to be captured for future supplemental patriot ancestor applications and allows the SAR application helper to electronically access your application for real time guidance and assistance</a:t>
            </a:r>
            <a:r>
              <a:rPr lang="en-US" sz="1800" dirty="0">
                <a:solidFill>
                  <a:srgbClr val="FF0000"/>
                </a:solidFill>
              </a:rPr>
              <a:t>. </a:t>
            </a:r>
            <a:r>
              <a:rPr lang="en-US" sz="1800" b="1" u="sng" dirty="0">
                <a:solidFill>
                  <a:srgbClr val="FF0000"/>
                </a:solidFill>
              </a:rPr>
              <a:t>This is the recommended method for future SAR membership applications and will be the focus of these classes.  The SAR has initiated an assessment of the updates of the application.</a:t>
            </a:r>
            <a:r>
              <a:rPr lang="en-US" sz="1800" dirty="0">
                <a:solidFill>
                  <a:srgbClr val="FF0000"/>
                </a:solidFill>
              </a:rPr>
              <a:t> </a:t>
            </a:r>
          </a:p>
          <a:p>
            <a:r>
              <a:rPr lang="en-US" sz="1800" b="1" dirty="0"/>
              <a:t>OPTION #2 – ADOBE PDF APPLICATION*</a:t>
            </a:r>
            <a:r>
              <a:rPr lang="en-US" sz="1800" dirty="0"/>
              <a:t> This option is recommended for those with limited Internet access who don’t mind meeting with their helper in person for assistance in completing their application. </a:t>
            </a:r>
            <a:r>
              <a:rPr lang="en-US" sz="1800" b="1" dirty="0"/>
              <a:t>Please make sure you download this to your local PC for data entry or ALL data entry and/or changes will be lost.</a:t>
            </a:r>
          </a:p>
          <a:p>
            <a:r>
              <a:rPr lang="en-US" sz="1800" b="1" dirty="0"/>
              <a:t>OPTION #3 – MICROSOFT WORD APPLICATION*</a:t>
            </a:r>
            <a:br>
              <a:rPr lang="en-US" sz="1800" dirty="0"/>
            </a:br>
            <a:r>
              <a:rPr lang="en-US" sz="1800" dirty="0"/>
              <a:t>This option is recommended for those with limited Internet access who don’t mind meeting with their helper in person for assistance in completing their application. This application requires Microsoft Word or its equivalent.</a:t>
            </a:r>
          </a:p>
          <a:p>
            <a:r>
              <a:rPr lang="en-US" sz="1800" b="1" dirty="0"/>
              <a:t>OPTION #4 – INEXPENSIVE SOFTWARE PACKAGE BY COX SOFTWARE </a:t>
            </a:r>
            <a:r>
              <a:rPr lang="en-US" sz="1800" dirty="0"/>
              <a:t>This is an option for those who don’t mind paying for extra features. </a:t>
            </a:r>
            <a:r>
              <a:rPr lang="en-US" sz="1800" dirty="0" err="1"/>
              <a:t>SARApAid</a:t>
            </a:r>
            <a:r>
              <a:rPr lang="en-US" sz="1800" dirty="0"/>
              <a:t> has been licensed by the National Society of the Sons of the American Revolution as an approved NSSAR Application form software package. It is a stand-alone program.</a:t>
            </a:r>
          </a:p>
          <a:p>
            <a:r>
              <a:rPr lang="en-US" sz="1800" b="1" dirty="0"/>
              <a:t>*NOTE: PDF and MS Word forms MUST be dated 2017 or later to be acceptable.</a:t>
            </a:r>
          </a:p>
        </p:txBody>
      </p:sp>
    </p:spTree>
    <p:extLst>
      <p:ext uri="{BB962C8B-B14F-4D97-AF65-F5344CB8AC3E}">
        <p14:creationId xmlns:p14="http://schemas.microsoft.com/office/powerpoint/2010/main" val="2752094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1866</TotalTime>
  <Words>1668</Words>
  <Application>Microsoft Office PowerPoint</Application>
  <PresentationFormat>Widescreen</PresentationFormat>
  <Paragraphs>88</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NSSAR Chapter Registrar &amp; Genealogist Training</vt:lpstr>
      <vt:lpstr>Introduction</vt:lpstr>
      <vt:lpstr>Correctly Filling Out an Application</vt:lpstr>
      <vt:lpstr>Basic Membership Requirements (NSSAR Constitution, Article III)</vt:lpstr>
      <vt:lpstr>Purpose of the Application (APM, 23 Feb 2021, p 2) (GCP, 25 Jul 2022, 3.5001 &amp; 5.2002)</vt:lpstr>
      <vt:lpstr>Purpose (of the APM) (APM, 23 Feb 2021, p 1)</vt:lpstr>
      <vt:lpstr>Responsibilities of Registrars (APM, 23 Feb 2021, p 2)</vt:lpstr>
      <vt:lpstr>APM &amp; GCP (&amp; GG Emails)</vt:lpstr>
      <vt:lpstr>Acceptable Options for Applications (From NSSAR Website)</vt:lpstr>
      <vt:lpstr>Using the Online Application Process</vt:lpstr>
      <vt:lpstr>Using the Online Application Process</vt:lpstr>
      <vt:lpstr>Using the Online Application Process</vt:lpstr>
      <vt:lpstr>Using the Online Application Process</vt:lpstr>
      <vt:lpstr>Using the Online Application Process</vt:lpstr>
      <vt:lpstr>Using the Online Application Process</vt:lpstr>
      <vt:lpstr>Using the Online Application Process</vt:lpstr>
      <vt:lpstr>Using the Online Application Process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MISSAR Chapter Genealogist &amp; Registrar Training</dc:title>
  <dc:creator>Dennis VanWormer</dc:creator>
  <cp:lastModifiedBy>Gary Green</cp:lastModifiedBy>
  <cp:revision>170</cp:revision>
  <cp:lastPrinted>2022-01-17T20:15:31Z</cp:lastPrinted>
  <dcterms:created xsi:type="dcterms:W3CDTF">2020-07-30T23:45:12Z</dcterms:created>
  <dcterms:modified xsi:type="dcterms:W3CDTF">2022-11-10T18:15:14Z</dcterms:modified>
</cp:coreProperties>
</file>