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06" r:id="rId2"/>
    <p:sldId id="307" r:id="rId3"/>
    <p:sldId id="310" r:id="rId4"/>
    <p:sldId id="320" r:id="rId5"/>
    <p:sldId id="321" r:id="rId6"/>
    <p:sldId id="314" r:id="rId7"/>
    <p:sldId id="315" r:id="rId8"/>
    <p:sldId id="311" r:id="rId9"/>
    <p:sldId id="313" r:id="rId10"/>
    <p:sldId id="312" r:id="rId11"/>
    <p:sldId id="316" r:id="rId12"/>
    <p:sldId id="322" r:id="rId13"/>
    <p:sldId id="323" r:id="rId14"/>
    <p:sldId id="324" r:id="rId15"/>
    <p:sldId id="325" r:id="rId16"/>
    <p:sldId id="326" r:id="rId17"/>
    <p:sldId id="327" r:id="rId18"/>
    <p:sldId id="328" r:id="rId19"/>
    <p:sldId id="317" r:id="rId20"/>
    <p:sldId id="318" r:id="rId21"/>
    <p:sldId id="319" r:id="rId22"/>
    <p:sldId id="2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736"/>
    <p:restoredTop sz="77019"/>
  </p:normalViewPr>
  <p:slideViewPr>
    <p:cSldViewPr snapToGrid="0" snapToObjects="1">
      <p:cViewPr varScale="1">
        <p:scale>
          <a:sx n="58" d="100"/>
          <a:sy n="58" d="100"/>
        </p:scale>
        <p:origin x="4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B674B-CF34-F740-8D23-274836EDA765}"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358C4-0CB7-5548-941A-84A4E0B2D7BE}" type="slidenum">
              <a:rPr lang="en-US" smtClean="0"/>
              <a:t>‹#›</a:t>
            </a:fld>
            <a:endParaRPr lang="en-US"/>
          </a:p>
        </p:txBody>
      </p:sp>
    </p:spTree>
    <p:extLst>
      <p:ext uri="{BB962C8B-B14F-4D97-AF65-F5344CB8AC3E}">
        <p14:creationId xmlns:p14="http://schemas.microsoft.com/office/powerpoint/2010/main" val="367747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79BB4-5B07-2449-BF85-6610D8E0C63E}" type="slidenum">
              <a:rPr lang="en-US" smtClean="0"/>
              <a:t>1</a:t>
            </a:fld>
            <a:endParaRPr lang="en-US"/>
          </a:p>
        </p:txBody>
      </p:sp>
    </p:spTree>
    <p:extLst>
      <p:ext uri="{BB962C8B-B14F-4D97-AF65-F5344CB8AC3E}">
        <p14:creationId xmlns:p14="http://schemas.microsoft.com/office/powerpoint/2010/main" val="299092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358C4-0CB7-5548-941A-84A4E0B2D7BE}" type="slidenum">
              <a:rPr lang="en-US" smtClean="0"/>
              <a:t>11</a:t>
            </a:fld>
            <a:endParaRPr lang="en-US"/>
          </a:p>
        </p:txBody>
      </p:sp>
    </p:spTree>
    <p:extLst>
      <p:ext uri="{BB962C8B-B14F-4D97-AF65-F5344CB8AC3E}">
        <p14:creationId xmlns:p14="http://schemas.microsoft.com/office/powerpoint/2010/main" val="234427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358C4-0CB7-5548-941A-84A4E0B2D7BE}" type="slidenum">
              <a:rPr lang="en-US" smtClean="0"/>
              <a:t>13</a:t>
            </a:fld>
            <a:endParaRPr lang="en-US"/>
          </a:p>
        </p:txBody>
      </p:sp>
    </p:spTree>
    <p:extLst>
      <p:ext uri="{BB962C8B-B14F-4D97-AF65-F5344CB8AC3E}">
        <p14:creationId xmlns:p14="http://schemas.microsoft.com/office/powerpoint/2010/main" val="1004710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358C4-0CB7-5548-941A-84A4E0B2D7BE}" type="slidenum">
              <a:rPr lang="en-US" smtClean="0"/>
              <a:t>18</a:t>
            </a:fld>
            <a:endParaRPr lang="en-US"/>
          </a:p>
        </p:txBody>
      </p:sp>
    </p:spTree>
    <p:extLst>
      <p:ext uri="{BB962C8B-B14F-4D97-AF65-F5344CB8AC3E}">
        <p14:creationId xmlns:p14="http://schemas.microsoft.com/office/powerpoint/2010/main" val="2577723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358C4-0CB7-5548-941A-84A4E0B2D7BE}" type="slidenum">
              <a:rPr lang="en-US" smtClean="0"/>
              <a:t>20</a:t>
            </a:fld>
            <a:endParaRPr lang="en-US"/>
          </a:p>
        </p:txBody>
      </p:sp>
    </p:spTree>
    <p:extLst>
      <p:ext uri="{BB962C8B-B14F-4D97-AF65-F5344CB8AC3E}">
        <p14:creationId xmlns:p14="http://schemas.microsoft.com/office/powerpoint/2010/main" val="130590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358C4-0CB7-5548-941A-84A4E0B2D7BE}" type="slidenum">
              <a:rPr lang="en-US" smtClean="0"/>
              <a:t>21</a:t>
            </a:fld>
            <a:endParaRPr lang="en-US"/>
          </a:p>
        </p:txBody>
      </p:sp>
    </p:spTree>
    <p:extLst>
      <p:ext uri="{BB962C8B-B14F-4D97-AF65-F5344CB8AC3E}">
        <p14:creationId xmlns:p14="http://schemas.microsoft.com/office/powerpoint/2010/main" val="1624942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Expedited apps</a:t>
            </a:r>
          </a:p>
          <a:p>
            <a:endParaRPr lang="en-US" dirty="0"/>
          </a:p>
          <a:p>
            <a:r>
              <a:rPr lang="en-US" dirty="0"/>
              <a:t>Grandfathered apps</a:t>
            </a:r>
          </a:p>
          <a:p>
            <a:endParaRPr lang="en-US" dirty="0"/>
          </a:p>
          <a:p>
            <a:r>
              <a:rPr lang="en-US" dirty="0"/>
              <a:t>???</a:t>
            </a:r>
          </a:p>
        </p:txBody>
      </p:sp>
      <p:sp>
        <p:nvSpPr>
          <p:cNvPr id="4" name="Slide Number Placeholder 3"/>
          <p:cNvSpPr>
            <a:spLocks noGrp="1"/>
          </p:cNvSpPr>
          <p:nvPr>
            <p:ph type="sldNum" sz="quarter" idx="5"/>
          </p:nvPr>
        </p:nvSpPr>
        <p:spPr/>
        <p:txBody>
          <a:bodyPr/>
          <a:lstStyle/>
          <a:p>
            <a:fld id="{D7E7A0B8-4593-7649-BEBB-AE5D8A29E981}" type="slidenum">
              <a:rPr lang="en-US" smtClean="0"/>
              <a:t>22</a:t>
            </a:fld>
            <a:endParaRPr lang="en-US"/>
          </a:p>
        </p:txBody>
      </p:sp>
    </p:spTree>
    <p:extLst>
      <p:ext uri="{BB962C8B-B14F-4D97-AF65-F5344CB8AC3E}">
        <p14:creationId xmlns:p14="http://schemas.microsoft.com/office/powerpoint/2010/main" val="6678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358C4-0CB7-5548-941A-84A4E0B2D7BE}" type="slidenum">
              <a:rPr lang="en-US" smtClean="0"/>
              <a:t>2</a:t>
            </a:fld>
            <a:endParaRPr lang="en-US"/>
          </a:p>
        </p:txBody>
      </p:sp>
    </p:spTree>
    <p:extLst>
      <p:ext uri="{BB962C8B-B14F-4D97-AF65-F5344CB8AC3E}">
        <p14:creationId xmlns:p14="http://schemas.microsoft.com/office/powerpoint/2010/main" val="155759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358C4-0CB7-5548-941A-84A4E0B2D7BE}" type="slidenum">
              <a:rPr lang="en-US" smtClean="0"/>
              <a:t>3</a:t>
            </a:fld>
            <a:endParaRPr lang="en-US"/>
          </a:p>
        </p:txBody>
      </p:sp>
    </p:spTree>
    <p:extLst>
      <p:ext uri="{BB962C8B-B14F-4D97-AF65-F5344CB8AC3E}">
        <p14:creationId xmlns:p14="http://schemas.microsoft.com/office/powerpoint/2010/main" val="265616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358C4-0CB7-5548-941A-84A4E0B2D7BE}" type="slidenum">
              <a:rPr lang="en-US" smtClean="0"/>
              <a:t>4</a:t>
            </a:fld>
            <a:endParaRPr lang="en-US"/>
          </a:p>
        </p:txBody>
      </p:sp>
    </p:spTree>
    <p:extLst>
      <p:ext uri="{BB962C8B-B14F-4D97-AF65-F5344CB8AC3E}">
        <p14:creationId xmlns:p14="http://schemas.microsoft.com/office/powerpoint/2010/main" val="352204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358C4-0CB7-5548-941A-84A4E0B2D7BE}" type="slidenum">
              <a:rPr lang="en-US" smtClean="0"/>
              <a:t>5</a:t>
            </a:fld>
            <a:endParaRPr lang="en-US"/>
          </a:p>
        </p:txBody>
      </p:sp>
    </p:spTree>
    <p:extLst>
      <p:ext uri="{BB962C8B-B14F-4D97-AF65-F5344CB8AC3E}">
        <p14:creationId xmlns:p14="http://schemas.microsoft.com/office/powerpoint/2010/main" val="425940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34D358C4-0CB7-5548-941A-84A4E0B2D7BE}" type="slidenum">
              <a:rPr lang="en-US" smtClean="0"/>
              <a:t>6</a:t>
            </a:fld>
            <a:endParaRPr lang="en-US"/>
          </a:p>
        </p:txBody>
      </p:sp>
    </p:spTree>
    <p:extLst>
      <p:ext uri="{BB962C8B-B14F-4D97-AF65-F5344CB8AC3E}">
        <p14:creationId xmlns:p14="http://schemas.microsoft.com/office/powerpoint/2010/main" val="202139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358C4-0CB7-5548-941A-84A4E0B2D7BE}" type="slidenum">
              <a:rPr lang="en-US" smtClean="0"/>
              <a:t>7</a:t>
            </a:fld>
            <a:endParaRPr lang="en-US"/>
          </a:p>
        </p:txBody>
      </p:sp>
    </p:spTree>
    <p:extLst>
      <p:ext uri="{BB962C8B-B14F-4D97-AF65-F5344CB8AC3E}">
        <p14:creationId xmlns:p14="http://schemas.microsoft.com/office/powerpoint/2010/main" val="339547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effectLst/>
              <a:latin typeface="Helvetica" pitchFamily="2" charset="0"/>
            </a:endParaRPr>
          </a:p>
        </p:txBody>
      </p:sp>
      <p:sp>
        <p:nvSpPr>
          <p:cNvPr id="4" name="Slide Number Placeholder 3"/>
          <p:cNvSpPr>
            <a:spLocks noGrp="1"/>
          </p:cNvSpPr>
          <p:nvPr>
            <p:ph type="sldNum" sz="quarter" idx="5"/>
          </p:nvPr>
        </p:nvSpPr>
        <p:spPr/>
        <p:txBody>
          <a:bodyPr/>
          <a:lstStyle/>
          <a:p>
            <a:fld id="{34D358C4-0CB7-5548-941A-84A4E0B2D7BE}" type="slidenum">
              <a:rPr lang="en-US" smtClean="0"/>
              <a:t>8</a:t>
            </a:fld>
            <a:endParaRPr lang="en-US"/>
          </a:p>
        </p:txBody>
      </p:sp>
    </p:spTree>
    <p:extLst>
      <p:ext uri="{BB962C8B-B14F-4D97-AF65-F5344CB8AC3E}">
        <p14:creationId xmlns:p14="http://schemas.microsoft.com/office/powerpoint/2010/main" val="10111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D358C4-0CB7-5548-941A-84A4E0B2D7BE}" type="slidenum">
              <a:rPr lang="en-US" smtClean="0"/>
              <a:t>9</a:t>
            </a:fld>
            <a:endParaRPr lang="en-US"/>
          </a:p>
        </p:txBody>
      </p:sp>
    </p:spTree>
    <p:extLst>
      <p:ext uri="{BB962C8B-B14F-4D97-AF65-F5344CB8AC3E}">
        <p14:creationId xmlns:p14="http://schemas.microsoft.com/office/powerpoint/2010/main" val="306771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840BF-2360-AC4C-97E6-D5A3E06F9F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CAE07B-00A2-244C-B88E-82761101F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4339ED-B9FF-4446-8EEA-00029CC52D40}"/>
              </a:ext>
            </a:extLst>
          </p:cNvPr>
          <p:cNvSpPr>
            <a:spLocks noGrp="1"/>
          </p:cNvSpPr>
          <p:nvPr>
            <p:ph type="dt" sz="half" idx="10"/>
          </p:nvPr>
        </p:nvSpPr>
        <p:spPr/>
        <p:txBody>
          <a:bodyPr/>
          <a:lstStyle/>
          <a:p>
            <a:fld id="{0CA78C0A-9DC7-9246-AAD3-482A14B26E75}" type="datetimeFigureOut">
              <a:rPr lang="en-US" smtClean="0"/>
              <a:t>11/8/2022</a:t>
            </a:fld>
            <a:endParaRPr lang="en-US"/>
          </a:p>
        </p:txBody>
      </p:sp>
      <p:sp>
        <p:nvSpPr>
          <p:cNvPr id="5" name="Footer Placeholder 4">
            <a:extLst>
              <a:ext uri="{FF2B5EF4-FFF2-40B4-BE49-F238E27FC236}">
                <a16:creationId xmlns:a16="http://schemas.microsoft.com/office/drawing/2014/main" id="{D49431D9-4D8A-0944-ADCE-1715A2FDC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CAB69-BB7F-0246-854D-0B0A6956A08B}"/>
              </a:ext>
            </a:extLst>
          </p:cNvPr>
          <p:cNvSpPr>
            <a:spLocks noGrp="1"/>
          </p:cNvSpPr>
          <p:nvPr>
            <p:ph type="sldNum" sz="quarter" idx="12"/>
          </p:nvPr>
        </p:nvSpPr>
        <p:spPr/>
        <p:txBody>
          <a:bodyPr/>
          <a:lstStyle/>
          <a:p>
            <a:fld id="{69FA2CC7-FAEE-7444-80A3-F0CBA7A6C408}" type="slidenum">
              <a:rPr lang="en-US" smtClean="0"/>
              <a:t>‹#›</a:t>
            </a:fld>
            <a:endParaRPr lang="en-US"/>
          </a:p>
        </p:txBody>
      </p:sp>
    </p:spTree>
    <p:extLst>
      <p:ext uri="{BB962C8B-B14F-4D97-AF65-F5344CB8AC3E}">
        <p14:creationId xmlns:p14="http://schemas.microsoft.com/office/powerpoint/2010/main" val="428995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E5BF-B221-2543-978C-B3A5D9D5A4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0C1169-A40B-0948-A784-59010F3782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EAF64-6E7D-8C46-8AA5-CC222C1E5E90}"/>
              </a:ext>
            </a:extLst>
          </p:cNvPr>
          <p:cNvSpPr>
            <a:spLocks noGrp="1"/>
          </p:cNvSpPr>
          <p:nvPr>
            <p:ph type="dt" sz="half" idx="10"/>
          </p:nvPr>
        </p:nvSpPr>
        <p:spPr/>
        <p:txBody>
          <a:bodyPr/>
          <a:lstStyle/>
          <a:p>
            <a:fld id="{0CA78C0A-9DC7-9246-AAD3-482A14B26E75}" type="datetimeFigureOut">
              <a:rPr lang="en-US" smtClean="0"/>
              <a:t>11/8/2022</a:t>
            </a:fld>
            <a:endParaRPr lang="en-US"/>
          </a:p>
        </p:txBody>
      </p:sp>
      <p:sp>
        <p:nvSpPr>
          <p:cNvPr id="5" name="Footer Placeholder 4">
            <a:extLst>
              <a:ext uri="{FF2B5EF4-FFF2-40B4-BE49-F238E27FC236}">
                <a16:creationId xmlns:a16="http://schemas.microsoft.com/office/drawing/2014/main" id="{D644E67D-7CBE-954A-A9C7-35704D85B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B12E7-9897-EF4A-A9B7-8593763F77D7}"/>
              </a:ext>
            </a:extLst>
          </p:cNvPr>
          <p:cNvSpPr>
            <a:spLocks noGrp="1"/>
          </p:cNvSpPr>
          <p:nvPr>
            <p:ph type="sldNum" sz="quarter" idx="12"/>
          </p:nvPr>
        </p:nvSpPr>
        <p:spPr/>
        <p:txBody>
          <a:bodyPr/>
          <a:lstStyle/>
          <a:p>
            <a:fld id="{69FA2CC7-FAEE-7444-80A3-F0CBA7A6C408}" type="slidenum">
              <a:rPr lang="en-US" smtClean="0"/>
              <a:t>‹#›</a:t>
            </a:fld>
            <a:endParaRPr lang="en-US"/>
          </a:p>
        </p:txBody>
      </p:sp>
    </p:spTree>
    <p:extLst>
      <p:ext uri="{BB962C8B-B14F-4D97-AF65-F5344CB8AC3E}">
        <p14:creationId xmlns:p14="http://schemas.microsoft.com/office/powerpoint/2010/main" val="27094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68DD35-B6A4-E144-9650-70CBDC963A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A8B838-0629-3643-AA43-BF818106BC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41E2E-62CF-254E-B142-844426013887}"/>
              </a:ext>
            </a:extLst>
          </p:cNvPr>
          <p:cNvSpPr>
            <a:spLocks noGrp="1"/>
          </p:cNvSpPr>
          <p:nvPr>
            <p:ph type="dt" sz="half" idx="10"/>
          </p:nvPr>
        </p:nvSpPr>
        <p:spPr/>
        <p:txBody>
          <a:bodyPr/>
          <a:lstStyle/>
          <a:p>
            <a:fld id="{0CA78C0A-9DC7-9246-AAD3-482A14B26E75}" type="datetimeFigureOut">
              <a:rPr lang="en-US" smtClean="0"/>
              <a:t>11/8/2022</a:t>
            </a:fld>
            <a:endParaRPr lang="en-US"/>
          </a:p>
        </p:txBody>
      </p:sp>
      <p:sp>
        <p:nvSpPr>
          <p:cNvPr id="5" name="Footer Placeholder 4">
            <a:extLst>
              <a:ext uri="{FF2B5EF4-FFF2-40B4-BE49-F238E27FC236}">
                <a16:creationId xmlns:a16="http://schemas.microsoft.com/office/drawing/2014/main" id="{5BF864B8-D43F-B248-8247-D5C156FCA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E95E2-E33E-3A4A-948F-A90C5C51562E}"/>
              </a:ext>
            </a:extLst>
          </p:cNvPr>
          <p:cNvSpPr>
            <a:spLocks noGrp="1"/>
          </p:cNvSpPr>
          <p:nvPr>
            <p:ph type="sldNum" sz="quarter" idx="12"/>
          </p:nvPr>
        </p:nvSpPr>
        <p:spPr/>
        <p:txBody>
          <a:bodyPr/>
          <a:lstStyle/>
          <a:p>
            <a:fld id="{69FA2CC7-FAEE-7444-80A3-F0CBA7A6C408}" type="slidenum">
              <a:rPr lang="en-US" smtClean="0"/>
              <a:t>‹#›</a:t>
            </a:fld>
            <a:endParaRPr lang="en-US"/>
          </a:p>
        </p:txBody>
      </p:sp>
    </p:spTree>
    <p:extLst>
      <p:ext uri="{BB962C8B-B14F-4D97-AF65-F5344CB8AC3E}">
        <p14:creationId xmlns:p14="http://schemas.microsoft.com/office/powerpoint/2010/main" val="218161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2217-4F74-9C4D-B837-98653EC96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6ED3C-6A43-5144-B9DF-2D64D8E3B4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A5583-A319-C845-8672-370FFEAD2FED}"/>
              </a:ext>
            </a:extLst>
          </p:cNvPr>
          <p:cNvSpPr>
            <a:spLocks noGrp="1"/>
          </p:cNvSpPr>
          <p:nvPr>
            <p:ph type="dt" sz="half" idx="10"/>
          </p:nvPr>
        </p:nvSpPr>
        <p:spPr/>
        <p:txBody>
          <a:bodyPr/>
          <a:lstStyle/>
          <a:p>
            <a:fld id="{0CA78C0A-9DC7-9246-AAD3-482A14B26E75}" type="datetimeFigureOut">
              <a:rPr lang="en-US" smtClean="0"/>
              <a:t>11/8/2022</a:t>
            </a:fld>
            <a:endParaRPr lang="en-US"/>
          </a:p>
        </p:txBody>
      </p:sp>
      <p:sp>
        <p:nvSpPr>
          <p:cNvPr id="5" name="Footer Placeholder 4">
            <a:extLst>
              <a:ext uri="{FF2B5EF4-FFF2-40B4-BE49-F238E27FC236}">
                <a16:creationId xmlns:a16="http://schemas.microsoft.com/office/drawing/2014/main" id="{D9F78648-B21F-474B-9DDA-02BED8F84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CEFE2C-A63B-234D-BE2A-590F7ECA8D57}"/>
              </a:ext>
            </a:extLst>
          </p:cNvPr>
          <p:cNvSpPr>
            <a:spLocks noGrp="1"/>
          </p:cNvSpPr>
          <p:nvPr>
            <p:ph type="sldNum" sz="quarter" idx="12"/>
          </p:nvPr>
        </p:nvSpPr>
        <p:spPr/>
        <p:txBody>
          <a:bodyPr/>
          <a:lstStyle/>
          <a:p>
            <a:fld id="{69FA2CC7-FAEE-7444-80A3-F0CBA7A6C408}" type="slidenum">
              <a:rPr lang="en-US" smtClean="0"/>
              <a:t>‹#›</a:t>
            </a:fld>
            <a:endParaRPr lang="en-US"/>
          </a:p>
        </p:txBody>
      </p:sp>
    </p:spTree>
    <p:extLst>
      <p:ext uri="{BB962C8B-B14F-4D97-AF65-F5344CB8AC3E}">
        <p14:creationId xmlns:p14="http://schemas.microsoft.com/office/powerpoint/2010/main" val="84360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6F4F-9441-CE43-9572-536AC61241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AC7D27-8885-DE40-B783-652DCE48B8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A0F0C-5BE6-9943-ACB8-F6B9E034AE24}"/>
              </a:ext>
            </a:extLst>
          </p:cNvPr>
          <p:cNvSpPr>
            <a:spLocks noGrp="1"/>
          </p:cNvSpPr>
          <p:nvPr>
            <p:ph type="dt" sz="half" idx="10"/>
          </p:nvPr>
        </p:nvSpPr>
        <p:spPr/>
        <p:txBody>
          <a:bodyPr/>
          <a:lstStyle/>
          <a:p>
            <a:fld id="{0CA78C0A-9DC7-9246-AAD3-482A14B26E75}" type="datetimeFigureOut">
              <a:rPr lang="en-US" smtClean="0"/>
              <a:t>11/8/2022</a:t>
            </a:fld>
            <a:endParaRPr lang="en-US"/>
          </a:p>
        </p:txBody>
      </p:sp>
      <p:sp>
        <p:nvSpPr>
          <p:cNvPr id="5" name="Footer Placeholder 4">
            <a:extLst>
              <a:ext uri="{FF2B5EF4-FFF2-40B4-BE49-F238E27FC236}">
                <a16:creationId xmlns:a16="http://schemas.microsoft.com/office/drawing/2014/main" id="{AFF47B50-2DDF-5147-B564-F253BB293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303B5-3FF8-C64F-A74D-4688F33868BC}"/>
              </a:ext>
            </a:extLst>
          </p:cNvPr>
          <p:cNvSpPr>
            <a:spLocks noGrp="1"/>
          </p:cNvSpPr>
          <p:nvPr>
            <p:ph type="sldNum" sz="quarter" idx="12"/>
          </p:nvPr>
        </p:nvSpPr>
        <p:spPr/>
        <p:txBody>
          <a:bodyPr/>
          <a:lstStyle/>
          <a:p>
            <a:fld id="{69FA2CC7-FAEE-7444-80A3-F0CBA7A6C408}" type="slidenum">
              <a:rPr lang="en-US" smtClean="0"/>
              <a:t>‹#›</a:t>
            </a:fld>
            <a:endParaRPr lang="en-US"/>
          </a:p>
        </p:txBody>
      </p:sp>
    </p:spTree>
    <p:extLst>
      <p:ext uri="{BB962C8B-B14F-4D97-AF65-F5344CB8AC3E}">
        <p14:creationId xmlns:p14="http://schemas.microsoft.com/office/powerpoint/2010/main" val="5226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E6D5-30DB-E146-96C8-8BA8D9D336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C79333-F127-3A44-BDF2-FB63FF2854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B1EE5F-23B9-B345-8BB8-199C4014EC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918234-EF37-C044-AD1C-22D27D14A844}"/>
              </a:ext>
            </a:extLst>
          </p:cNvPr>
          <p:cNvSpPr>
            <a:spLocks noGrp="1"/>
          </p:cNvSpPr>
          <p:nvPr>
            <p:ph type="dt" sz="half" idx="10"/>
          </p:nvPr>
        </p:nvSpPr>
        <p:spPr/>
        <p:txBody>
          <a:bodyPr/>
          <a:lstStyle/>
          <a:p>
            <a:fld id="{0CA78C0A-9DC7-9246-AAD3-482A14B26E75}" type="datetimeFigureOut">
              <a:rPr lang="en-US" smtClean="0"/>
              <a:t>11/8/2022</a:t>
            </a:fld>
            <a:endParaRPr lang="en-US"/>
          </a:p>
        </p:txBody>
      </p:sp>
      <p:sp>
        <p:nvSpPr>
          <p:cNvPr id="6" name="Footer Placeholder 5">
            <a:extLst>
              <a:ext uri="{FF2B5EF4-FFF2-40B4-BE49-F238E27FC236}">
                <a16:creationId xmlns:a16="http://schemas.microsoft.com/office/drawing/2014/main" id="{0094F71F-7FB0-6A48-839B-AD1B66B393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C74A8-19EC-D145-A5B9-2FC35B360863}"/>
              </a:ext>
            </a:extLst>
          </p:cNvPr>
          <p:cNvSpPr>
            <a:spLocks noGrp="1"/>
          </p:cNvSpPr>
          <p:nvPr>
            <p:ph type="sldNum" sz="quarter" idx="12"/>
          </p:nvPr>
        </p:nvSpPr>
        <p:spPr/>
        <p:txBody>
          <a:bodyPr/>
          <a:lstStyle/>
          <a:p>
            <a:fld id="{69FA2CC7-FAEE-7444-80A3-F0CBA7A6C408}" type="slidenum">
              <a:rPr lang="en-US" smtClean="0"/>
              <a:t>‹#›</a:t>
            </a:fld>
            <a:endParaRPr lang="en-US"/>
          </a:p>
        </p:txBody>
      </p:sp>
    </p:spTree>
    <p:extLst>
      <p:ext uri="{BB962C8B-B14F-4D97-AF65-F5344CB8AC3E}">
        <p14:creationId xmlns:p14="http://schemas.microsoft.com/office/powerpoint/2010/main" val="37283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C26F-0572-DA4E-A84A-32AFB7FC29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D271B-3058-7544-B6C0-6C95A02E5F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DE1090-49FB-2142-9F56-11D4AF0DFE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D13068-EB6C-6940-8987-EB36ACC355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A2B0D4-EFD1-0E45-8BF2-971D0D1565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AE8D86-13F6-3040-B84A-FAD11D1E0BD4}"/>
              </a:ext>
            </a:extLst>
          </p:cNvPr>
          <p:cNvSpPr>
            <a:spLocks noGrp="1"/>
          </p:cNvSpPr>
          <p:nvPr>
            <p:ph type="dt" sz="half" idx="10"/>
          </p:nvPr>
        </p:nvSpPr>
        <p:spPr/>
        <p:txBody>
          <a:bodyPr/>
          <a:lstStyle/>
          <a:p>
            <a:fld id="{0CA78C0A-9DC7-9246-AAD3-482A14B26E75}" type="datetimeFigureOut">
              <a:rPr lang="en-US" smtClean="0"/>
              <a:t>11/8/2022</a:t>
            </a:fld>
            <a:endParaRPr lang="en-US"/>
          </a:p>
        </p:txBody>
      </p:sp>
      <p:sp>
        <p:nvSpPr>
          <p:cNvPr id="8" name="Footer Placeholder 7">
            <a:extLst>
              <a:ext uri="{FF2B5EF4-FFF2-40B4-BE49-F238E27FC236}">
                <a16:creationId xmlns:a16="http://schemas.microsoft.com/office/drawing/2014/main" id="{19CB68EF-3A99-124D-8B69-140D641E81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60B413-D0F7-2B4C-92EA-1D5FC0177C2F}"/>
              </a:ext>
            </a:extLst>
          </p:cNvPr>
          <p:cNvSpPr>
            <a:spLocks noGrp="1"/>
          </p:cNvSpPr>
          <p:nvPr>
            <p:ph type="sldNum" sz="quarter" idx="12"/>
          </p:nvPr>
        </p:nvSpPr>
        <p:spPr/>
        <p:txBody>
          <a:bodyPr/>
          <a:lstStyle/>
          <a:p>
            <a:fld id="{69FA2CC7-FAEE-7444-80A3-F0CBA7A6C408}" type="slidenum">
              <a:rPr lang="en-US" smtClean="0"/>
              <a:t>‹#›</a:t>
            </a:fld>
            <a:endParaRPr lang="en-US"/>
          </a:p>
        </p:txBody>
      </p:sp>
    </p:spTree>
    <p:extLst>
      <p:ext uri="{BB962C8B-B14F-4D97-AF65-F5344CB8AC3E}">
        <p14:creationId xmlns:p14="http://schemas.microsoft.com/office/powerpoint/2010/main" val="335842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6FD7-4CB4-2143-9C51-1EED64D291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FEE0AD-F91A-414B-AB3C-2E3BEEAF325D}"/>
              </a:ext>
            </a:extLst>
          </p:cNvPr>
          <p:cNvSpPr>
            <a:spLocks noGrp="1"/>
          </p:cNvSpPr>
          <p:nvPr>
            <p:ph type="dt" sz="half" idx="10"/>
          </p:nvPr>
        </p:nvSpPr>
        <p:spPr/>
        <p:txBody>
          <a:bodyPr/>
          <a:lstStyle/>
          <a:p>
            <a:fld id="{0CA78C0A-9DC7-9246-AAD3-482A14B26E75}" type="datetimeFigureOut">
              <a:rPr lang="en-US" smtClean="0"/>
              <a:t>11/8/2022</a:t>
            </a:fld>
            <a:endParaRPr lang="en-US"/>
          </a:p>
        </p:txBody>
      </p:sp>
      <p:sp>
        <p:nvSpPr>
          <p:cNvPr id="4" name="Footer Placeholder 3">
            <a:extLst>
              <a:ext uri="{FF2B5EF4-FFF2-40B4-BE49-F238E27FC236}">
                <a16:creationId xmlns:a16="http://schemas.microsoft.com/office/drawing/2014/main" id="{7145DE6B-FEE8-C849-A425-D06074A7BD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E5A8A1-08A5-E34C-BC7E-4D2DDC6110C7}"/>
              </a:ext>
            </a:extLst>
          </p:cNvPr>
          <p:cNvSpPr>
            <a:spLocks noGrp="1"/>
          </p:cNvSpPr>
          <p:nvPr>
            <p:ph type="sldNum" sz="quarter" idx="12"/>
          </p:nvPr>
        </p:nvSpPr>
        <p:spPr/>
        <p:txBody>
          <a:bodyPr/>
          <a:lstStyle/>
          <a:p>
            <a:fld id="{69FA2CC7-FAEE-7444-80A3-F0CBA7A6C408}" type="slidenum">
              <a:rPr lang="en-US" smtClean="0"/>
              <a:t>‹#›</a:t>
            </a:fld>
            <a:endParaRPr lang="en-US"/>
          </a:p>
        </p:txBody>
      </p:sp>
    </p:spTree>
    <p:extLst>
      <p:ext uri="{BB962C8B-B14F-4D97-AF65-F5344CB8AC3E}">
        <p14:creationId xmlns:p14="http://schemas.microsoft.com/office/powerpoint/2010/main" val="145735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A8122-2379-0F41-B84D-1424A05DC433}"/>
              </a:ext>
            </a:extLst>
          </p:cNvPr>
          <p:cNvSpPr>
            <a:spLocks noGrp="1"/>
          </p:cNvSpPr>
          <p:nvPr>
            <p:ph type="dt" sz="half" idx="10"/>
          </p:nvPr>
        </p:nvSpPr>
        <p:spPr/>
        <p:txBody>
          <a:bodyPr/>
          <a:lstStyle/>
          <a:p>
            <a:fld id="{0CA78C0A-9DC7-9246-AAD3-482A14B26E75}" type="datetimeFigureOut">
              <a:rPr lang="en-US" smtClean="0"/>
              <a:t>11/8/2022</a:t>
            </a:fld>
            <a:endParaRPr lang="en-US"/>
          </a:p>
        </p:txBody>
      </p:sp>
      <p:sp>
        <p:nvSpPr>
          <p:cNvPr id="3" name="Footer Placeholder 2">
            <a:extLst>
              <a:ext uri="{FF2B5EF4-FFF2-40B4-BE49-F238E27FC236}">
                <a16:creationId xmlns:a16="http://schemas.microsoft.com/office/drawing/2014/main" id="{C5E69581-C6F1-C147-8935-7816BF1369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A0B135-9A6E-CF43-BA58-716984372395}"/>
              </a:ext>
            </a:extLst>
          </p:cNvPr>
          <p:cNvSpPr>
            <a:spLocks noGrp="1"/>
          </p:cNvSpPr>
          <p:nvPr>
            <p:ph type="sldNum" sz="quarter" idx="12"/>
          </p:nvPr>
        </p:nvSpPr>
        <p:spPr/>
        <p:txBody>
          <a:bodyPr/>
          <a:lstStyle/>
          <a:p>
            <a:fld id="{69FA2CC7-FAEE-7444-80A3-F0CBA7A6C408}" type="slidenum">
              <a:rPr lang="en-US" smtClean="0"/>
              <a:t>‹#›</a:t>
            </a:fld>
            <a:endParaRPr lang="en-US"/>
          </a:p>
        </p:txBody>
      </p:sp>
    </p:spTree>
    <p:extLst>
      <p:ext uri="{BB962C8B-B14F-4D97-AF65-F5344CB8AC3E}">
        <p14:creationId xmlns:p14="http://schemas.microsoft.com/office/powerpoint/2010/main" val="48776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4810-B434-7A41-AF42-6E0E290B1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CB56C3-68B8-D442-A638-E0FAD85334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B220C5-388B-384C-B495-D0413EFCD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1D126-A31E-2A41-89CC-8138A72BBC7B}"/>
              </a:ext>
            </a:extLst>
          </p:cNvPr>
          <p:cNvSpPr>
            <a:spLocks noGrp="1"/>
          </p:cNvSpPr>
          <p:nvPr>
            <p:ph type="dt" sz="half" idx="10"/>
          </p:nvPr>
        </p:nvSpPr>
        <p:spPr/>
        <p:txBody>
          <a:bodyPr/>
          <a:lstStyle/>
          <a:p>
            <a:fld id="{0CA78C0A-9DC7-9246-AAD3-482A14B26E75}" type="datetimeFigureOut">
              <a:rPr lang="en-US" smtClean="0"/>
              <a:t>11/8/2022</a:t>
            </a:fld>
            <a:endParaRPr lang="en-US"/>
          </a:p>
        </p:txBody>
      </p:sp>
      <p:sp>
        <p:nvSpPr>
          <p:cNvPr id="6" name="Footer Placeholder 5">
            <a:extLst>
              <a:ext uri="{FF2B5EF4-FFF2-40B4-BE49-F238E27FC236}">
                <a16:creationId xmlns:a16="http://schemas.microsoft.com/office/drawing/2014/main" id="{8743F5C0-8038-B641-9F24-13ABA56D5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7604B-3821-594F-8FA4-276E0606964A}"/>
              </a:ext>
            </a:extLst>
          </p:cNvPr>
          <p:cNvSpPr>
            <a:spLocks noGrp="1"/>
          </p:cNvSpPr>
          <p:nvPr>
            <p:ph type="sldNum" sz="quarter" idx="12"/>
          </p:nvPr>
        </p:nvSpPr>
        <p:spPr/>
        <p:txBody>
          <a:bodyPr/>
          <a:lstStyle/>
          <a:p>
            <a:fld id="{69FA2CC7-FAEE-7444-80A3-F0CBA7A6C408}" type="slidenum">
              <a:rPr lang="en-US" smtClean="0"/>
              <a:t>‹#›</a:t>
            </a:fld>
            <a:endParaRPr lang="en-US"/>
          </a:p>
        </p:txBody>
      </p:sp>
    </p:spTree>
    <p:extLst>
      <p:ext uri="{BB962C8B-B14F-4D97-AF65-F5344CB8AC3E}">
        <p14:creationId xmlns:p14="http://schemas.microsoft.com/office/powerpoint/2010/main" val="346790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425D-BC6C-C044-BE37-887BA77D0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59C09F-EFD8-9445-8C82-0D4ED1B55E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8901BA-36B7-0240-9240-D13C2C81CA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85F9F-AE8F-2745-8791-42FAE90E3F63}"/>
              </a:ext>
            </a:extLst>
          </p:cNvPr>
          <p:cNvSpPr>
            <a:spLocks noGrp="1"/>
          </p:cNvSpPr>
          <p:nvPr>
            <p:ph type="dt" sz="half" idx="10"/>
          </p:nvPr>
        </p:nvSpPr>
        <p:spPr/>
        <p:txBody>
          <a:bodyPr/>
          <a:lstStyle/>
          <a:p>
            <a:fld id="{0CA78C0A-9DC7-9246-AAD3-482A14B26E75}" type="datetimeFigureOut">
              <a:rPr lang="en-US" smtClean="0"/>
              <a:t>11/8/2022</a:t>
            </a:fld>
            <a:endParaRPr lang="en-US"/>
          </a:p>
        </p:txBody>
      </p:sp>
      <p:sp>
        <p:nvSpPr>
          <p:cNvPr id="6" name="Footer Placeholder 5">
            <a:extLst>
              <a:ext uri="{FF2B5EF4-FFF2-40B4-BE49-F238E27FC236}">
                <a16:creationId xmlns:a16="http://schemas.microsoft.com/office/drawing/2014/main" id="{84B38359-C724-FB45-8B78-D821932C5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6DC026-35B3-D04C-9C7D-D8E4803E5714}"/>
              </a:ext>
            </a:extLst>
          </p:cNvPr>
          <p:cNvSpPr>
            <a:spLocks noGrp="1"/>
          </p:cNvSpPr>
          <p:nvPr>
            <p:ph type="sldNum" sz="quarter" idx="12"/>
          </p:nvPr>
        </p:nvSpPr>
        <p:spPr/>
        <p:txBody>
          <a:bodyPr/>
          <a:lstStyle/>
          <a:p>
            <a:fld id="{69FA2CC7-FAEE-7444-80A3-F0CBA7A6C408}" type="slidenum">
              <a:rPr lang="en-US" smtClean="0"/>
              <a:t>‹#›</a:t>
            </a:fld>
            <a:endParaRPr lang="en-US"/>
          </a:p>
        </p:txBody>
      </p:sp>
    </p:spTree>
    <p:extLst>
      <p:ext uri="{BB962C8B-B14F-4D97-AF65-F5344CB8AC3E}">
        <p14:creationId xmlns:p14="http://schemas.microsoft.com/office/powerpoint/2010/main" val="420676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7D3C7E-271C-9B47-AABE-62F548117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F7F2C0-37D4-884F-9BAF-2D4E61A75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77218-8A2D-B94E-909E-0E98AA609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78C0A-9DC7-9246-AAD3-482A14B26E75}" type="datetimeFigureOut">
              <a:rPr lang="en-US" smtClean="0"/>
              <a:t>11/8/2022</a:t>
            </a:fld>
            <a:endParaRPr lang="en-US"/>
          </a:p>
        </p:txBody>
      </p:sp>
      <p:sp>
        <p:nvSpPr>
          <p:cNvPr id="5" name="Footer Placeholder 4">
            <a:extLst>
              <a:ext uri="{FF2B5EF4-FFF2-40B4-BE49-F238E27FC236}">
                <a16:creationId xmlns:a16="http://schemas.microsoft.com/office/drawing/2014/main" id="{A8E4607C-39DE-C049-821A-F980832F4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40395A-A336-CA40-A837-1CCB254C7B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A2CC7-FAEE-7444-80A3-F0CBA7A6C408}" type="slidenum">
              <a:rPr lang="en-US" smtClean="0"/>
              <a:t>‹#›</a:t>
            </a:fld>
            <a:endParaRPr lang="en-US"/>
          </a:p>
        </p:txBody>
      </p:sp>
    </p:spTree>
    <p:extLst>
      <p:ext uri="{BB962C8B-B14F-4D97-AF65-F5344CB8AC3E}">
        <p14:creationId xmlns:p14="http://schemas.microsoft.com/office/powerpoint/2010/main" val="4029923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worm@m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ichigan.gov/msp/0%2C4643%2C7-123-1878_24961---%2C00.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nsopw.gov/en/Search" TargetMode="External"/><Relationship Id="rId4" Type="http://schemas.openxmlformats.org/officeDocument/2006/relationships/hyperlink" Target="https://mdocweb.state.mi.us/otis2/otis2.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9F3E-4087-EA4F-ADB3-85B2732AF383}"/>
              </a:ext>
            </a:extLst>
          </p:cNvPr>
          <p:cNvSpPr>
            <a:spLocks noGrp="1"/>
          </p:cNvSpPr>
          <p:nvPr>
            <p:ph type="ctrTitle"/>
          </p:nvPr>
        </p:nvSpPr>
        <p:spPr/>
        <p:txBody>
          <a:bodyPr/>
          <a:lstStyle/>
          <a:p>
            <a:r>
              <a:rPr lang="en-US" dirty="0"/>
              <a:t>NSSAR Chapter Registrar &amp; Genealogist Training</a:t>
            </a:r>
          </a:p>
        </p:txBody>
      </p:sp>
      <p:sp>
        <p:nvSpPr>
          <p:cNvPr id="3" name="Subtitle 2">
            <a:extLst>
              <a:ext uri="{FF2B5EF4-FFF2-40B4-BE49-F238E27FC236}">
                <a16:creationId xmlns:a16="http://schemas.microsoft.com/office/drawing/2014/main" id="{E7F9104E-4A8B-0449-B89E-F9979774CA01}"/>
              </a:ext>
            </a:extLst>
          </p:cNvPr>
          <p:cNvSpPr>
            <a:spLocks noGrp="1"/>
          </p:cNvSpPr>
          <p:nvPr>
            <p:ph type="subTitle" idx="1"/>
          </p:nvPr>
        </p:nvSpPr>
        <p:spPr/>
        <p:txBody>
          <a:bodyPr/>
          <a:lstStyle/>
          <a:p>
            <a:r>
              <a:rPr lang="en-US" dirty="0"/>
              <a:t>Seminar 6</a:t>
            </a:r>
          </a:p>
          <a:p>
            <a:r>
              <a:rPr lang="en-US" dirty="0"/>
              <a:t>Final Topics &amp; Thoughts</a:t>
            </a:r>
          </a:p>
          <a:p>
            <a:r>
              <a:rPr lang="en-US" sz="2400" dirty="0"/>
              <a:t>Dennis VanWormer – </a:t>
            </a:r>
            <a:r>
              <a:rPr lang="en-US" sz="2400" dirty="0">
                <a:hlinkClick r:id="rId3"/>
              </a:rPr>
              <a:t>paworm@me.com</a:t>
            </a:r>
            <a:r>
              <a:rPr lang="en-US" sz="2400" dirty="0"/>
              <a:t> / (810) 292-7778 </a:t>
            </a:r>
          </a:p>
          <a:p>
            <a:endParaRPr lang="en-US" dirty="0"/>
          </a:p>
        </p:txBody>
      </p:sp>
    </p:spTree>
    <p:extLst>
      <p:ext uri="{BB962C8B-B14F-4D97-AF65-F5344CB8AC3E}">
        <p14:creationId xmlns:p14="http://schemas.microsoft.com/office/powerpoint/2010/main" val="376747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BB2AC-3FF6-EC43-B918-95A9E6A01AC4}"/>
              </a:ext>
            </a:extLst>
          </p:cNvPr>
          <p:cNvSpPr>
            <a:spLocks noGrp="1"/>
          </p:cNvSpPr>
          <p:nvPr>
            <p:ph type="title"/>
          </p:nvPr>
        </p:nvSpPr>
        <p:spPr/>
        <p:txBody>
          <a:bodyPr>
            <a:normAutofit/>
          </a:bodyPr>
          <a:lstStyle/>
          <a:p>
            <a:pPr algn="ctr"/>
            <a:r>
              <a:rPr lang="en-US" b="1" dirty="0"/>
              <a:t>Keeping up with GG Email Updates</a:t>
            </a:r>
          </a:p>
        </p:txBody>
      </p:sp>
      <p:sp>
        <p:nvSpPr>
          <p:cNvPr id="3" name="Content Placeholder 2">
            <a:extLst>
              <a:ext uri="{FF2B5EF4-FFF2-40B4-BE49-F238E27FC236}">
                <a16:creationId xmlns:a16="http://schemas.microsoft.com/office/drawing/2014/main" id="{9142EC02-8BEA-874D-8EE9-BF04024A721B}"/>
              </a:ext>
            </a:extLst>
          </p:cNvPr>
          <p:cNvSpPr>
            <a:spLocks noGrp="1"/>
          </p:cNvSpPr>
          <p:nvPr>
            <p:ph idx="1"/>
          </p:nvPr>
        </p:nvSpPr>
        <p:spPr/>
        <p:txBody>
          <a:bodyPr>
            <a:normAutofit/>
          </a:bodyPr>
          <a:lstStyle/>
          <a:p>
            <a:r>
              <a:rPr lang="en-US" dirty="0"/>
              <a:t>The State Genealogist should be on the Genealogist General’s contact list as his state’s Point of Contact.  </a:t>
            </a:r>
            <a:r>
              <a:rPr lang="en-US" i="1" dirty="0">
                <a:solidFill>
                  <a:srgbClr val="FF0000"/>
                </a:solidFill>
              </a:rPr>
              <a:t>(I am.)  </a:t>
            </a:r>
            <a:r>
              <a:rPr lang="en-US" i="1" dirty="0" err="1"/>
              <a:t>sar.org</a:t>
            </a:r>
            <a:r>
              <a:rPr lang="en-US" i="1" dirty="0"/>
              <a:t> &gt; Genealogy &gt; Genealogy Contact List </a:t>
            </a:r>
            <a:r>
              <a:rPr lang="en-US" i="1" dirty="0">
                <a:solidFill>
                  <a:srgbClr val="FF0000"/>
                </a:solidFill>
              </a:rPr>
              <a:t>(Might be the State Registrar instead.)</a:t>
            </a:r>
          </a:p>
          <a:p>
            <a:r>
              <a:rPr lang="en-US" dirty="0"/>
              <a:t>The GG sends out GG Emails to the state points of contact whenever he determines there is a need, and the SPOC should forward them to all chapter genealogists and registrars.</a:t>
            </a:r>
          </a:p>
          <a:p>
            <a:r>
              <a:rPr lang="en-US" dirty="0"/>
              <a:t>There are links to the present and past GGs’ emails on </a:t>
            </a:r>
            <a:r>
              <a:rPr lang="en-US" i="1" dirty="0" err="1"/>
              <a:t>sar.org</a:t>
            </a:r>
            <a:r>
              <a:rPr lang="en-US" i="1" dirty="0"/>
              <a:t> &gt; Genealogy &gt; SAR Genealogy Policies &amp; Materials</a:t>
            </a:r>
          </a:p>
        </p:txBody>
      </p:sp>
    </p:spTree>
    <p:extLst>
      <p:ext uri="{BB962C8B-B14F-4D97-AF65-F5344CB8AC3E}">
        <p14:creationId xmlns:p14="http://schemas.microsoft.com/office/powerpoint/2010/main" val="211631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EA8C-9A3E-9749-995A-3CDE9C6EBD01}"/>
              </a:ext>
            </a:extLst>
          </p:cNvPr>
          <p:cNvSpPr>
            <a:spLocks noGrp="1"/>
          </p:cNvSpPr>
          <p:nvPr>
            <p:ph type="title"/>
          </p:nvPr>
        </p:nvSpPr>
        <p:spPr/>
        <p:txBody>
          <a:bodyPr/>
          <a:lstStyle/>
          <a:p>
            <a:pPr algn="ctr"/>
            <a:r>
              <a:rPr lang="en-US" b="1" dirty="0"/>
              <a:t>Background Checks</a:t>
            </a:r>
          </a:p>
        </p:txBody>
      </p:sp>
      <p:pic>
        <p:nvPicPr>
          <p:cNvPr id="5" name="Content Placeholder 4">
            <a:extLst>
              <a:ext uri="{FF2B5EF4-FFF2-40B4-BE49-F238E27FC236}">
                <a16:creationId xmlns:a16="http://schemas.microsoft.com/office/drawing/2014/main" id="{71CBCE6B-5D4B-5947-AC2C-C4514552D99C}"/>
              </a:ext>
            </a:extLst>
          </p:cNvPr>
          <p:cNvPicPr>
            <a:picLocks noGrp="1" noChangeAspect="1"/>
          </p:cNvPicPr>
          <p:nvPr>
            <p:ph idx="1"/>
          </p:nvPr>
        </p:nvPicPr>
        <p:blipFill>
          <a:blip r:embed="rId3"/>
          <a:stretch>
            <a:fillRect/>
          </a:stretch>
        </p:blipFill>
        <p:spPr>
          <a:xfrm>
            <a:off x="2167184" y="1825625"/>
            <a:ext cx="7737856" cy="4352544"/>
          </a:xfrm>
        </p:spPr>
      </p:pic>
    </p:spTree>
    <p:extLst>
      <p:ext uri="{BB962C8B-B14F-4D97-AF65-F5344CB8AC3E}">
        <p14:creationId xmlns:p14="http://schemas.microsoft.com/office/powerpoint/2010/main" val="743367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C157-7DB7-00FD-22F6-EF10D44B5194}"/>
              </a:ext>
            </a:extLst>
          </p:cNvPr>
          <p:cNvSpPr>
            <a:spLocks noGrp="1"/>
          </p:cNvSpPr>
          <p:nvPr>
            <p:ph type="title"/>
          </p:nvPr>
        </p:nvSpPr>
        <p:spPr/>
        <p:txBody>
          <a:bodyPr>
            <a:normAutofit/>
          </a:bodyPr>
          <a:lstStyle/>
          <a:p>
            <a:pPr algn="ctr"/>
            <a:r>
              <a:rPr lang="en-US" b="1" dirty="0">
                <a:effectLst/>
              </a:rPr>
              <a:t>NSSAR Bylaw</a:t>
            </a:r>
            <a:endParaRPr lang="en-US" b="1" dirty="0"/>
          </a:p>
        </p:txBody>
      </p:sp>
      <p:sp>
        <p:nvSpPr>
          <p:cNvPr id="3" name="Content Placeholder 2">
            <a:extLst>
              <a:ext uri="{FF2B5EF4-FFF2-40B4-BE49-F238E27FC236}">
                <a16:creationId xmlns:a16="http://schemas.microsoft.com/office/drawing/2014/main" id="{F332B6CF-5F5F-10C1-6D74-B2F90976941B}"/>
              </a:ext>
            </a:extLst>
          </p:cNvPr>
          <p:cNvSpPr>
            <a:spLocks noGrp="1"/>
          </p:cNvSpPr>
          <p:nvPr>
            <p:ph idx="1"/>
          </p:nvPr>
        </p:nvSpPr>
        <p:spPr/>
        <p:txBody>
          <a:bodyPr>
            <a:normAutofit fontScale="92500" lnSpcReduction="20000"/>
          </a:bodyPr>
          <a:lstStyle/>
          <a:p>
            <a:r>
              <a:rPr lang="en-US" b="1" dirty="0">
                <a:effectLst/>
                <a:latin typeface="Times New Roman" panose="02020603050405020304" pitchFamily="18" charset="0"/>
              </a:rPr>
              <a:t>Bylaw No. 1. Membership</a:t>
            </a:r>
            <a:endParaRPr lang="en-US" dirty="0">
              <a:effectLst/>
              <a:latin typeface="Times New Roman" panose="02020603050405020304" pitchFamily="18" charset="0"/>
            </a:endParaRPr>
          </a:p>
          <a:p>
            <a:r>
              <a:rPr lang="en-US" i="1" dirty="0">
                <a:effectLst/>
                <a:latin typeface="Times New Roman" panose="02020603050405020304" pitchFamily="18" charset="0"/>
              </a:rPr>
              <a:t>Section 1. </a:t>
            </a:r>
            <a:r>
              <a:rPr lang="en-US" dirty="0">
                <a:effectLst/>
                <a:latin typeface="Times New Roman" panose="02020603050405020304" pitchFamily="18" charset="0"/>
              </a:rPr>
              <a:t>Application for membership shall be made through a State Society upon a form prescribed by the National Board of Trustees and shall in each case set forth the name and services of his ancestor in the American Revolution from whom he claims eligibility.</a:t>
            </a:r>
          </a:p>
          <a:p>
            <a:r>
              <a:rPr lang="en-US" i="1" dirty="0">
                <a:effectLst/>
                <a:latin typeface="Times New Roman" panose="02020603050405020304" pitchFamily="18" charset="0"/>
              </a:rPr>
              <a:t>Section 2. </a:t>
            </a:r>
            <a:r>
              <a:rPr lang="en-US" b="1" u="sng" dirty="0">
                <a:effectLst/>
                <a:latin typeface="Times New Roman" panose="02020603050405020304" pitchFamily="18" charset="0"/>
              </a:rPr>
              <a:t>An applicant</a:t>
            </a:r>
            <a:r>
              <a:rPr lang="en-US" dirty="0">
                <a:effectLst/>
                <a:latin typeface="Times New Roman" panose="02020603050405020304" pitchFamily="18" charset="0"/>
              </a:rPr>
              <a:t> for membership shall be sponsored by two members in good standing and he </a:t>
            </a:r>
            <a:r>
              <a:rPr lang="en-US" b="1" u="sng" dirty="0">
                <a:effectLst/>
                <a:latin typeface="Times New Roman" panose="02020603050405020304" pitchFamily="18" charset="0"/>
              </a:rPr>
              <a:t>shall make oath that the statements in his application are true to the best of his knowledge and belief.</a:t>
            </a:r>
            <a:r>
              <a:rPr lang="en-US" b="1" dirty="0">
                <a:effectLst/>
                <a:latin typeface="Times New Roman" panose="02020603050405020304" pitchFamily="18" charset="0"/>
              </a:rPr>
              <a:t> </a:t>
            </a:r>
            <a:r>
              <a:rPr lang="en-US" dirty="0">
                <a:effectLst/>
                <a:latin typeface="Times New Roman" panose="02020603050405020304" pitchFamily="18" charset="0"/>
              </a:rPr>
              <a:t>If the application be approved by a State Society, an Officer of that Society shall send such application, together with the admission fee, to the Genealogist General, who shall examine the claims of the applicant for eligibility. No applicant shall be admitted to membership until the Genealogist General approves the application.</a:t>
            </a:r>
          </a:p>
          <a:p>
            <a:endParaRPr lang="en-US" dirty="0"/>
          </a:p>
        </p:txBody>
      </p:sp>
    </p:spTree>
    <p:extLst>
      <p:ext uri="{BB962C8B-B14F-4D97-AF65-F5344CB8AC3E}">
        <p14:creationId xmlns:p14="http://schemas.microsoft.com/office/powerpoint/2010/main" val="1581542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9638-530F-D492-66EE-6AC1960E8F71}"/>
              </a:ext>
            </a:extLst>
          </p:cNvPr>
          <p:cNvSpPr>
            <a:spLocks noGrp="1"/>
          </p:cNvSpPr>
          <p:nvPr>
            <p:ph type="title"/>
          </p:nvPr>
        </p:nvSpPr>
        <p:spPr/>
        <p:txBody>
          <a:bodyPr/>
          <a:lstStyle/>
          <a:p>
            <a:pPr algn="ctr"/>
            <a:r>
              <a:rPr lang="en-US" b="1" dirty="0">
                <a:effectLst/>
              </a:rPr>
              <a:t>Application Certification</a:t>
            </a:r>
            <a:endParaRPr lang="en-US" b="1" dirty="0"/>
          </a:p>
        </p:txBody>
      </p:sp>
      <p:sp>
        <p:nvSpPr>
          <p:cNvPr id="3" name="Content Placeholder 2">
            <a:extLst>
              <a:ext uri="{FF2B5EF4-FFF2-40B4-BE49-F238E27FC236}">
                <a16:creationId xmlns:a16="http://schemas.microsoft.com/office/drawing/2014/main" id="{54507CA0-1157-DAEA-CFF6-BF22FFAAE2CA}"/>
              </a:ext>
            </a:extLst>
          </p:cNvPr>
          <p:cNvSpPr>
            <a:spLocks noGrp="1"/>
          </p:cNvSpPr>
          <p:nvPr>
            <p:ph idx="1"/>
          </p:nvPr>
        </p:nvSpPr>
        <p:spPr/>
        <p:txBody>
          <a:bodyPr>
            <a:normAutofit fontScale="92500" lnSpcReduction="20000"/>
          </a:bodyPr>
          <a:lstStyle/>
          <a:p>
            <a:pPr marL="0" indent="0">
              <a:buNone/>
            </a:pPr>
            <a:r>
              <a:rPr lang="en-US" dirty="0">
                <a:effectLst/>
                <a:latin typeface="Times New Roman" panose="02020603050405020304" pitchFamily="18" charset="0"/>
              </a:rPr>
              <a:t>I,   </a:t>
            </a:r>
            <a:r>
              <a:rPr lang="en-US" sz="2600" u="sng" dirty="0">
                <a:effectLst/>
                <a:latin typeface="Times New Roman" panose="02020603050405020304" pitchFamily="18" charset="0"/>
              </a:rPr>
              <a:t>Prospective Member  </a:t>
            </a:r>
            <a:r>
              <a:rPr lang="en-US" dirty="0">
                <a:effectLst/>
                <a:latin typeface="Times New Roman" panose="02020603050405020304" pitchFamily="18" charset="0"/>
              </a:rPr>
              <a:t>  certify that I meet the eligibility requirements of Article Ill of the Constitution of the National Society of the Sons of the American Revolution, namely that an applicant must be a male, </a:t>
            </a:r>
            <a:r>
              <a:rPr lang="en-US" b="1" u="sng" dirty="0">
                <a:effectLst/>
                <a:latin typeface="Times New Roman" panose="02020603050405020304" pitchFamily="18" charset="0"/>
              </a:rPr>
              <a:t>a citizen of good repute in the community, does not advocate the overthrow of the Government of the United States by use of force or violence,</a:t>
            </a:r>
            <a:r>
              <a:rPr lang="en-US" dirty="0">
                <a:effectLst/>
                <a:latin typeface="Times New Roman" panose="02020603050405020304" pitchFamily="18" charset="0"/>
              </a:rPr>
              <a:t> and is the lineal descendant of an ancestor who was at the time of his last known service demonstrated loyalty to, and rendered active service in the cause of American Independence. I further assert that I have examined this completed application and the documentation submitted to prove the facts and statements herein, and to the best of my knowledge and belief, the facts and statements herein are true and correct. I request that the Society act upon my representations and grant me membership.</a:t>
            </a:r>
          </a:p>
          <a:p>
            <a:endParaRPr lang="en-US" dirty="0">
              <a:effectLst/>
              <a:latin typeface="Times New Roman" panose="02020603050405020304" pitchFamily="18" charset="0"/>
            </a:endParaRPr>
          </a:p>
          <a:p>
            <a:pPr marL="0" indent="0">
              <a:buNone/>
            </a:pPr>
            <a:r>
              <a:rPr lang="en-US" dirty="0">
                <a:effectLst/>
                <a:latin typeface="Times New Roman" panose="02020603050405020304" pitchFamily="18" charset="0"/>
              </a:rPr>
              <a:t>Signature of Applicant:   </a:t>
            </a:r>
            <a:r>
              <a:rPr lang="en-US" dirty="0">
                <a:effectLst/>
                <a:latin typeface="Apple Chancery" panose="03020702040506060504" pitchFamily="66" charset="-79"/>
                <a:cs typeface="Apple Chancery" panose="03020702040506060504" pitchFamily="66" charset="-79"/>
              </a:rPr>
              <a:t>Prospective Member  </a:t>
            </a:r>
            <a:r>
              <a:rPr lang="en-US" dirty="0">
                <a:effectLst/>
                <a:latin typeface="Times New Roman" panose="02020603050405020304" pitchFamily="18" charset="0"/>
              </a:rPr>
              <a:t>Date:</a:t>
            </a:r>
          </a:p>
        </p:txBody>
      </p:sp>
    </p:spTree>
    <p:extLst>
      <p:ext uri="{BB962C8B-B14F-4D97-AF65-F5344CB8AC3E}">
        <p14:creationId xmlns:p14="http://schemas.microsoft.com/office/powerpoint/2010/main" val="349706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278F-2D21-0118-E76C-20B99B083820}"/>
              </a:ext>
            </a:extLst>
          </p:cNvPr>
          <p:cNvSpPr>
            <a:spLocks noGrp="1"/>
          </p:cNvSpPr>
          <p:nvPr>
            <p:ph type="title"/>
          </p:nvPr>
        </p:nvSpPr>
        <p:spPr/>
        <p:txBody>
          <a:bodyPr/>
          <a:lstStyle/>
          <a:p>
            <a:pPr algn="ctr"/>
            <a:r>
              <a:rPr lang="en-US" b="1" dirty="0">
                <a:effectLst/>
              </a:rPr>
              <a:t>Concerns About Background</a:t>
            </a:r>
            <a:endParaRPr lang="en-US" b="1" dirty="0"/>
          </a:p>
        </p:txBody>
      </p:sp>
      <p:sp>
        <p:nvSpPr>
          <p:cNvPr id="3" name="Content Placeholder 2">
            <a:extLst>
              <a:ext uri="{FF2B5EF4-FFF2-40B4-BE49-F238E27FC236}">
                <a16:creationId xmlns:a16="http://schemas.microsoft.com/office/drawing/2014/main" id="{A0FB99D1-CEED-E4A0-FD0A-7AA1343E48C0}"/>
              </a:ext>
            </a:extLst>
          </p:cNvPr>
          <p:cNvSpPr>
            <a:spLocks noGrp="1"/>
          </p:cNvSpPr>
          <p:nvPr>
            <p:ph sz="half" idx="1"/>
          </p:nvPr>
        </p:nvSpPr>
        <p:spPr/>
        <p:txBody>
          <a:bodyPr>
            <a:normAutofit/>
          </a:bodyPr>
          <a:lstStyle/>
          <a:p>
            <a:r>
              <a:rPr lang="en-US" b="1" dirty="0">
                <a:effectLst/>
                <a:latin typeface="Calibri" panose="020F0502020204030204" pitchFamily="34" charset="0"/>
              </a:rPr>
              <a:t>Requirements for membership</a:t>
            </a:r>
          </a:p>
          <a:p>
            <a:pPr lvl="1"/>
            <a:r>
              <a:rPr lang="en-US" dirty="0">
                <a:effectLst/>
                <a:latin typeface="Calibri" panose="020F0502020204030204" pitchFamily="34" charset="0"/>
              </a:rPr>
              <a:t>Often only focus on genealogy</a:t>
            </a:r>
          </a:p>
          <a:p>
            <a:pPr lvl="1"/>
            <a:endParaRPr lang="en-US" dirty="0">
              <a:effectLst/>
              <a:latin typeface="Calibri" panose="020F0502020204030204" pitchFamily="34" charset="0"/>
            </a:endParaRPr>
          </a:p>
          <a:p>
            <a:pPr lvl="1"/>
            <a:r>
              <a:rPr lang="en-US" dirty="0">
                <a:effectLst/>
                <a:latin typeface="Calibri" panose="020F0502020204030204" pitchFamily="34" charset="0"/>
              </a:rPr>
              <a:t>being a citizen of good repute in the community,</a:t>
            </a:r>
          </a:p>
          <a:p>
            <a:pPr lvl="1"/>
            <a:endParaRPr lang="en-US" dirty="0">
              <a:effectLst/>
              <a:latin typeface="Calibri" panose="020F0502020204030204" pitchFamily="34" charset="0"/>
            </a:endParaRPr>
          </a:p>
          <a:p>
            <a:pPr lvl="1"/>
            <a:r>
              <a:rPr lang="en-US" dirty="0">
                <a:effectLst/>
                <a:latin typeface="Calibri" panose="020F0502020204030204" pitchFamily="34" charset="0"/>
              </a:rPr>
              <a:t>no person advocating the overthrow of the Government</a:t>
            </a:r>
          </a:p>
          <a:p>
            <a:endParaRPr lang="en-US" dirty="0"/>
          </a:p>
        </p:txBody>
      </p:sp>
      <p:sp>
        <p:nvSpPr>
          <p:cNvPr id="4" name="Content Placeholder 3">
            <a:extLst>
              <a:ext uri="{FF2B5EF4-FFF2-40B4-BE49-F238E27FC236}">
                <a16:creationId xmlns:a16="http://schemas.microsoft.com/office/drawing/2014/main" id="{61F99107-DF76-C78A-3345-B6A9472CB56F}"/>
              </a:ext>
            </a:extLst>
          </p:cNvPr>
          <p:cNvSpPr>
            <a:spLocks noGrp="1"/>
          </p:cNvSpPr>
          <p:nvPr>
            <p:ph sz="half" idx="2"/>
          </p:nvPr>
        </p:nvSpPr>
        <p:spPr/>
        <p:txBody>
          <a:bodyPr>
            <a:normAutofit/>
          </a:bodyPr>
          <a:lstStyle/>
          <a:p>
            <a:r>
              <a:rPr lang="en-US" b="1" dirty="0">
                <a:effectLst/>
                <a:latin typeface="Calibri" panose="020F0502020204030204" pitchFamily="34" charset="0"/>
              </a:rPr>
              <a:t>Why is it important?</a:t>
            </a:r>
          </a:p>
          <a:p>
            <a:pPr lvl="1"/>
            <a:r>
              <a:rPr lang="en-US" dirty="0">
                <a:effectLst/>
                <a:latin typeface="Calibri" panose="020F0502020204030204" pitchFamily="34" charset="0"/>
              </a:rPr>
              <a:t>Reputation of the SAR</a:t>
            </a:r>
          </a:p>
          <a:p>
            <a:pPr lvl="1"/>
            <a:endParaRPr lang="en-US" dirty="0">
              <a:latin typeface="Calibri" panose="020F0502020204030204" pitchFamily="34" charset="0"/>
            </a:endParaRPr>
          </a:p>
          <a:p>
            <a:pPr lvl="1"/>
            <a:r>
              <a:rPr lang="en-US" dirty="0">
                <a:effectLst/>
                <a:latin typeface="Calibri" panose="020F0502020204030204" pitchFamily="34" charset="0"/>
              </a:rPr>
              <a:t>Youth Contests</a:t>
            </a:r>
          </a:p>
          <a:p>
            <a:pPr lvl="1"/>
            <a:endParaRPr lang="en-US" dirty="0">
              <a:latin typeface="Calibri" panose="020F0502020204030204" pitchFamily="34" charset="0"/>
            </a:endParaRPr>
          </a:p>
          <a:p>
            <a:pPr lvl="1"/>
            <a:r>
              <a:rPr lang="en-US" dirty="0">
                <a:effectLst/>
                <a:latin typeface="Calibri" panose="020F0502020204030204" pitchFamily="34" charset="0"/>
              </a:rPr>
              <a:t>C.A.R.</a:t>
            </a:r>
          </a:p>
          <a:p>
            <a:pPr lvl="1"/>
            <a:endParaRPr lang="en-US" dirty="0">
              <a:latin typeface="Calibri" panose="020F0502020204030204" pitchFamily="34" charset="0"/>
            </a:endParaRPr>
          </a:p>
          <a:p>
            <a:pPr lvl="1"/>
            <a:r>
              <a:rPr lang="en-US" dirty="0">
                <a:effectLst/>
                <a:latin typeface="Calibri" panose="020F0502020204030204" pitchFamily="34" charset="0"/>
              </a:rPr>
              <a:t>Liability</a:t>
            </a:r>
          </a:p>
          <a:p>
            <a:pPr lvl="1"/>
            <a:endParaRPr lang="en-US" dirty="0">
              <a:effectLst/>
              <a:latin typeface="Calibri" panose="020F0502020204030204" pitchFamily="34" charset="0"/>
            </a:endParaRPr>
          </a:p>
          <a:p>
            <a:endParaRPr lang="en-US" dirty="0">
              <a:effectLst/>
              <a:latin typeface="Calibri" panose="020F0502020204030204" pitchFamily="34" charset="0"/>
            </a:endParaRPr>
          </a:p>
          <a:p>
            <a:endParaRPr lang="en-US" dirty="0"/>
          </a:p>
        </p:txBody>
      </p:sp>
    </p:spTree>
    <p:extLst>
      <p:ext uri="{BB962C8B-B14F-4D97-AF65-F5344CB8AC3E}">
        <p14:creationId xmlns:p14="http://schemas.microsoft.com/office/powerpoint/2010/main" val="505983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91AC-DE90-3470-0B56-CE52EE0E828A}"/>
              </a:ext>
            </a:extLst>
          </p:cNvPr>
          <p:cNvSpPr>
            <a:spLocks noGrp="1"/>
          </p:cNvSpPr>
          <p:nvPr>
            <p:ph type="title"/>
          </p:nvPr>
        </p:nvSpPr>
        <p:spPr/>
        <p:txBody>
          <a:bodyPr/>
          <a:lstStyle/>
          <a:p>
            <a:pPr algn="ctr"/>
            <a:r>
              <a:rPr lang="en-US" b="1" dirty="0">
                <a:effectLst/>
              </a:rPr>
              <a:t>How well do you know the applicant?</a:t>
            </a:r>
            <a:endParaRPr lang="en-US" b="1" dirty="0"/>
          </a:p>
        </p:txBody>
      </p:sp>
      <p:sp>
        <p:nvSpPr>
          <p:cNvPr id="4" name="Content Placeholder 3">
            <a:extLst>
              <a:ext uri="{FF2B5EF4-FFF2-40B4-BE49-F238E27FC236}">
                <a16:creationId xmlns:a16="http://schemas.microsoft.com/office/drawing/2014/main" id="{D906DF39-4CCD-42FB-CB3A-5C68BB5192D9}"/>
              </a:ext>
            </a:extLst>
          </p:cNvPr>
          <p:cNvSpPr>
            <a:spLocks noGrp="1"/>
          </p:cNvSpPr>
          <p:nvPr>
            <p:ph sz="half" idx="2"/>
          </p:nvPr>
        </p:nvSpPr>
        <p:spPr>
          <a:xfrm>
            <a:off x="996287" y="1825625"/>
            <a:ext cx="10357513" cy="4351338"/>
          </a:xfrm>
        </p:spPr>
        <p:txBody>
          <a:bodyPr>
            <a:normAutofit/>
          </a:bodyPr>
          <a:lstStyle/>
          <a:p>
            <a:r>
              <a:rPr lang="en-US" dirty="0"/>
              <a:t>Know him well – probably no concerns or issues</a:t>
            </a:r>
          </a:p>
          <a:p>
            <a:pPr lvl="1"/>
            <a:r>
              <a:rPr lang="en-US" dirty="0"/>
              <a:t>Relative</a:t>
            </a:r>
          </a:p>
          <a:p>
            <a:pPr lvl="1"/>
            <a:r>
              <a:rPr lang="en-US" dirty="0"/>
              <a:t>Friend</a:t>
            </a:r>
          </a:p>
          <a:p>
            <a:pPr lvl="1"/>
            <a:r>
              <a:rPr lang="en-US" dirty="0"/>
              <a:t>Neighbor</a:t>
            </a:r>
          </a:p>
          <a:p>
            <a:pPr lvl="1"/>
            <a:r>
              <a:rPr lang="en-US" dirty="0"/>
              <a:t>Co-worker</a:t>
            </a:r>
          </a:p>
          <a:p>
            <a:endParaRPr lang="en-US" dirty="0"/>
          </a:p>
          <a:p>
            <a:r>
              <a:rPr lang="en-US" dirty="0"/>
              <a:t>Don’t know him well – may be a concern or issue</a:t>
            </a:r>
          </a:p>
        </p:txBody>
      </p:sp>
    </p:spTree>
    <p:extLst>
      <p:ext uri="{BB962C8B-B14F-4D97-AF65-F5344CB8AC3E}">
        <p14:creationId xmlns:p14="http://schemas.microsoft.com/office/powerpoint/2010/main" val="1410501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1FCA-46C7-4467-70CE-64E97E840186}"/>
              </a:ext>
            </a:extLst>
          </p:cNvPr>
          <p:cNvSpPr>
            <a:spLocks noGrp="1"/>
          </p:cNvSpPr>
          <p:nvPr>
            <p:ph type="title"/>
          </p:nvPr>
        </p:nvSpPr>
        <p:spPr/>
        <p:txBody>
          <a:bodyPr/>
          <a:lstStyle/>
          <a:p>
            <a:pPr algn="ctr"/>
            <a:r>
              <a:rPr lang="en-US" b="1" dirty="0"/>
              <a:t>Record or Background Checks</a:t>
            </a:r>
          </a:p>
        </p:txBody>
      </p:sp>
      <p:sp>
        <p:nvSpPr>
          <p:cNvPr id="3" name="Content Placeholder 2">
            <a:extLst>
              <a:ext uri="{FF2B5EF4-FFF2-40B4-BE49-F238E27FC236}">
                <a16:creationId xmlns:a16="http://schemas.microsoft.com/office/drawing/2014/main" id="{ECAFFB22-9937-1548-7F31-0E81A89ABC2B}"/>
              </a:ext>
            </a:extLst>
          </p:cNvPr>
          <p:cNvSpPr>
            <a:spLocks noGrp="1"/>
          </p:cNvSpPr>
          <p:nvPr>
            <p:ph sz="half" idx="1"/>
          </p:nvPr>
        </p:nvSpPr>
        <p:spPr/>
        <p:txBody>
          <a:bodyPr>
            <a:normAutofit fontScale="92500" lnSpcReduction="20000"/>
          </a:bodyPr>
          <a:lstStyle/>
          <a:p>
            <a:r>
              <a:rPr lang="en-US" b="1" dirty="0"/>
              <a:t>Internet Search </a:t>
            </a:r>
            <a:r>
              <a:rPr lang="en-US" dirty="0"/>
              <a:t>– Google</a:t>
            </a:r>
          </a:p>
          <a:p>
            <a:endParaRPr lang="en-US" dirty="0"/>
          </a:p>
          <a:p>
            <a:endParaRPr lang="en-US" dirty="0"/>
          </a:p>
          <a:p>
            <a:r>
              <a:rPr lang="en-US" b="1" dirty="0"/>
              <a:t>Paid Sites – examples</a:t>
            </a:r>
          </a:p>
          <a:p>
            <a:pPr lvl="1">
              <a:lnSpc>
                <a:spcPct val="170000"/>
              </a:lnSpc>
            </a:pPr>
            <a:r>
              <a:rPr lang="en-US" sz="2600" dirty="0" err="1"/>
              <a:t>MyLife.com</a:t>
            </a:r>
            <a:endParaRPr lang="en-US" sz="2600" dirty="0"/>
          </a:p>
          <a:p>
            <a:pPr lvl="1">
              <a:lnSpc>
                <a:spcPct val="170000"/>
              </a:lnSpc>
            </a:pPr>
            <a:r>
              <a:rPr lang="en-US" sz="2600" dirty="0" err="1"/>
              <a:t>Intelius.com</a:t>
            </a:r>
            <a:endParaRPr lang="en-US" sz="2600" dirty="0"/>
          </a:p>
          <a:p>
            <a:pPr lvl="1">
              <a:lnSpc>
                <a:spcPct val="170000"/>
              </a:lnSpc>
            </a:pPr>
            <a:r>
              <a:rPr lang="en-US" sz="2600" dirty="0" err="1"/>
              <a:t>Backgroundchecks.com</a:t>
            </a:r>
            <a:endParaRPr lang="en-US" sz="2600" dirty="0"/>
          </a:p>
          <a:p>
            <a:pPr lvl="1">
              <a:lnSpc>
                <a:spcPct val="170000"/>
              </a:lnSpc>
            </a:pPr>
            <a:r>
              <a:rPr lang="en-US" sz="2600" dirty="0" err="1"/>
              <a:t>Beenverified.com</a:t>
            </a:r>
            <a:endParaRPr lang="en-US" sz="2600" dirty="0"/>
          </a:p>
          <a:p>
            <a:pPr marL="0" indent="0">
              <a:buNone/>
            </a:pPr>
            <a:endParaRPr lang="en-US" dirty="0"/>
          </a:p>
        </p:txBody>
      </p:sp>
      <p:sp>
        <p:nvSpPr>
          <p:cNvPr id="4" name="Content Placeholder 3">
            <a:extLst>
              <a:ext uri="{FF2B5EF4-FFF2-40B4-BE49-F238E27FC236}">
                <a16:creationId xmlns:a16="http://schemas.microsoft.com/office/drawing/2014/main" id="{4CAD7639-E378-0828-1DCC-7564812120A2}"/>
              </a:ext>
            </a:extLst>
          </p:cNvPr>
          <p:cNvSpPr>
            <a:spLocks noGrp="1"/>
          </p:cNvSpPr>
          <p:nvPr>
            <p:ph sz="half" idx="2"/>
          </p:nvPr>
        </p:nvSpPr>
        <p:spPr/>
        <p:txBody>
          <a:bodyPr>
            <a:normAutofit fontScale="92500" lnSpcReduction="20000"/>
          </a:bodyPr>
          <a:lstStyle/>
          <a:p>
            <a:r>
              <a:rPr lang="en-US" b="1" dirty="0"/>
              <a:t>Government Sites</a:t>
            </a:r>
          </a:p>
          <a:p>
            <a:pPr lvl="1">
              <a:lnSpc>
                <a:spcPct val="160000"/>
              </a:lnSpc>
            </a:pPr>
            <a:r>
              <a:rPr lang="en-US" sz="2600" dirty="0"/>
              <a:t>SOR – Sex Offender Registry</a:t>
            </a:r>
          </a:p>
          <a:p>
            <a:pPr lvl="2">
              <a:lnSpc>
                <a:spcPct val="160000"/>
              </a:lnSpc>
            </a:pPr>
            <a:r>
              <a:rPr lang="en-US" dirty="0"/>
              <a:t>State or National</a:t>
            </a:r>
          </a:p>
          <a:p>
            <a:pPr lvl="1">
              <a:lnSpc>
                <a:spcPct val="160000"/>
              </a:lnSpc>
            </a:pPr>
            <a:r>
              <a:rPr lang="en-US" sz="2600" dirty="0"/>
              <a:t>State Police Criminal History</a:t>
            </a:r>
          </a:p>
          <a:p>
            <a:pPr lvl="1">
              <a:lnSpc>
                <a:spcPct val="160000"/>
              </a:lnSpc>
            </a:pPr>
            <a:r>
              <a:rPr lang="en-US" sz="2600" dirty="0"/>
              <a:t>Court Records</a:t>
            </a:r>
          </a:p>
          <a:p>
            <a:pPr lvl="1">
              <a:lnSpc>
                <a:spcPct val="160000"/>
              </a:lnSpc>
            </a:pPr>
            <a:r>
              <a:rPr lang="en-US" sz="2600" dirty="0"/>
              <a:t>Department of Corrections</a:t>
            </a:r>
          </a:p>
          <a:p>
            <a:pPr lvl="1">
              <a:lnSpc>
                <a:spcPct val="160000"/>
              </a:lnSpc>
            </a:pPr>
            <a:r>
              <a:rPr lang="en-US" sz="2600" dirty="0"/>
              <a:t>FBI Record Check</a:t>
            </a:r>
          </a:p>
          <a:p>
            <a:pPr lvl="2">
              <a:lnSpc>
                <a:spcPct val="160000"/>
              </a:lnSpc>
            </a:pPr>
            <a:r>
              <a:rPr lang="en-US" dirty="0"/>
              <a:t>Fingerprint only</a:t>
            </a:r>
          </a:p>
        </p:txBody>
      </p:sp>
    </p:spTree>
    <p:extLst>
      <p:ext uri="{BB962C8B-B14F-4D97-AF65-F5344CB8AC3E}">
        <p14:creationId xmlns:p14="http://schemas.microsoft.com/office/powerpoint/2010/main" val="1458149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F22F-14CA-9064-1FDD-349135B676CD}"/>
              </a:ext>
            </a:extLst>
          </p:cNvPr>
          <p:cNvSpPr>
            <a:spLocks noGrp="1"/>
          </p:cNvSpPr>
          <p:nvPr>
            <p:ph type="title"/>
          </p:nvPr>
        </p:nvSpPr>
        <p:spPr/>
        <p:txBody>
          <a:bodyPr/>
          <a:lstStyle/>
          <a:p>
            <a:pPr algn="ctr"/>
            <a:r>
              <a:rPr lang="en-US" b="1" dirty="0"/>
              <a:t>Dilemma – What to do?</a:t>
            </a:r>
          </a:p>
        </p:txBody>
      </p:sp>
      <p:sp>
        <p:nvSpPr>
          <p:cNvPr id="3" name="Content Placeholder 2">
            <a:extLst>
              <a:ext uri="{FF2B5EF4-FFF2-40B4-BE49-F238E27FC236}">
                <a16:creationId xmlns:a16="http://schemas.microsoft.com/office/drawing/2014/main" id="{4FBF2A6C-CE8B-BE29-3977-E32E32C8B1BA}"/>
              </a:ext>
            </a:extLst>
          </p:cNvPr>
          <p:cNvSpPr>
            <a:spLocks noGrp="1"/>
          </p:cNvSpPr>
          <p:nvPr>
            <p:ph idx="1"/>
          </p:nvPr>
        </p:nvSpPr>
        <p:spPr>
          <a:xfrm>
            <a:off x="838200" y="1825625"/>
            <a:ext cx="10515600" cy="4520584"/>
          </a:xfrm>
        </p:spPr>
        <p:txBody>
          <a:bodyPr>
            <a:normAutofit/>
          </a:bodyPr>
          <a:lstStyle/>
          <a:p>
            <a:r>
              <a:rPr lang="en-US" dirty="0"/>
              <a:t>Applicant signs the Certification</a:t>
            </a:r>
          </a:p>
          <a:p>
            <a:endParaRPr lang="en-US" sz="2000" dirty="0"/>
          </a:p>
          <a:p>
            <a:r>
              <a:rPr lang="en-US" dirty="0"/>
              <a:t>Should more be done?</a:t>
            </a:r>
          </a:p>
          <a:p>
            <a:endParaRPr lang="en-US" sz="2000" dirty="0"/>
          </a:p>
          <a:p>
            <a:r>
              <a:rPr lang="en-US" dirty="0"/>
              <a:t>Do sponsors have any obligation to verify?</a:t>
            </a:r>
          </a:p>
          <a:p>
            <a:endParaRPr lang="en-US" sz="2000" dirty="0"/>
          </a:p>
          <a:p>
            <a:r>
              <a:rPr lang="en-US" dirty="0"/>
              <a:t>Does Chapter or Society have any obligation to verify?</a:t>
            </a:r>
          </a:p>
          <a:p>
            <a:endParaRPr lang="en-US" sz="2000" dirty="0"/>
          </a:p>
          <a:p>
            <a:r>
              <a:rPr lang="en-US" dirty="0"/>
              <a:t>What if background check results in finding information of criminal history?</a:t>
            </a:r>
          </a:p>
        </p:txBody>
      </p:sp>
      <p:pic>
        <p:nvPicPr>
          <p:cNvPr id="4" name="Picture 3">
            <a:extLst>
              <a:ext uri="{FF2B5EF4-FFF2-40B4-BE49-F238E27FC236}">
                <a16:creationId xmlns:a16="http://schemas.microsoft.com/office/drawing/2014/main" id="{F7A3E7E8-961D-C2C2-3EE6-48173350B2F3}"/>
              </a:ext>
            </a:extLst>
          </p:cNvPr>
          <p:cNvPicPr>
            <a:picLocks noChangeAspect="1"/>
          </p:cNvPicPr>
          <p:nvPr/>
        </p:nvPicPr>
        <p:blipFill>
          <a:blip r:embed="rId2"/>
          <a:stretch>
            <a:fillRect/>
          </a:stretch>
        </p:blipFill>
        <p:spPr>
          <a:xfrm>
            <a:off x="8375611" y="1690688"/>
            <a:ext cx="2758649" cy="2675890"/>
          </a:xfrm>
          <a:prstGeom prst="rect">
            <a:avLst/>
          </a:prstGeom>
        </p:spPr>
      </p:pic>
    </p:spTree>
    <p:extLst>
      <p:ext uri="{BB962C8B-B14F-4D97-AF65-F5344CB8AC3E}">
        <p14:creationId xmlns:p14="http://schemas.microsoft.com/office/powerpoint/2010/main" val="301026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E11D-27D4-6D1C-5140-B2112E3DA9F5}"/>
              </a:ext>
            </a:extLst>
          </p:cNvPr>
          <p:cNvSpPr>
            <a:spLocks noGrp="1"/>
          </p:cNvSpPr>
          <p:nvPr>
            <p:ph type="title"/>
          </p:nvPr>
        </p:nvSpPr>
        <p:spPr/>
        <p:txBody>
          <a:bodyPr/>
          <a:lstStyle/>
          <a:p>
            <a:pPr algn="ctr"/>
            <a:r>
              <a:rPr lang="en-US" b="1" dirty="0"/>
              <a:t>Michigan SAR Membership Application Policy</a:t>
            </a:r>
          </a:p>
        </p:txBody>
      </p:sp>
      <p:sp>
        <p:nvSpPr>
          <p:cNvPr id="3" name="Content Placeholder 2">
            <a:extLst>
              <a:ext uri="{FF2B5EF4-FFF2-40B4-BE49-F238E27FC236}">
                <a16:creationId xmlns:a16="http://schemas.microsoft.com/office/drawing/2014/main" id="{B3EF6707-B91D-3793-7AB3-533799BA8767}"/>
              </a:ext>
            </a:extLst>
          </p:cNvPr>
          <p:cNvSpPr>
            <a:spLocks noGrp="1"/>
          </p:cNvSpPr>
          <p:nvPr>
            <p:ph idx="1"/>
          </p:nvPr>
        </p:nvSpPr>
        <p:spPr>
          <a:xfrm>
            <a:off x="838200" y="1487606"/>
            <a:ext cx="10515600" cy="5005269"/>
          </a:xfrm>
        </p:spPr>
        <p:txBody>
          <a:bodyPr>
            <a:normAutofit fontScale="92500" lnSpcReduction="10000"/>
          </a:bodyPr>
          <a:lstStyle/>
          <a:p>
            <a:pPr marL="0" marR="161290" indent="0">
              <a:lnSpc>
                <a:spcPct val="107000"/>
              </a:lnSpc>
              <a:spcBef>
                <a:spcPts val="0"/>
              </a:spcBef>
              <a:buSzPts val="1200"/>
              <a:buNone/>
              <a:tabLst>
                <a:tab pos="521335" algn="l"/>
              </a:tabLst>
            </a:pPr>
            <a:r>
              <a:rPr lang="en-US" sz="2000" dirty="0">
                <a:effectLst/>
                <a:latin typeface="Calibri" panose="020F0502020204030204" pitchFamily="34" charset="0"/>
                <a:ea typeface="Calibri" panose="020F0502020204030204" pitchFamily="34" charset="0"/>
              </a:rPr>
              <a:t>The requirements for membership in the SAR include that the applicant be “a citizen of</a:t>
            </a:r>
            <a:r>
              <a:rPr lang="en-US" sz="2000" spc="-26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good repute in the community”.</a:t>
            </a:r>
            <a:r>
              <a:rPr lang="en-US" sz="2000" spc="5" dirty="0">
                <a:effectLst/>
                <a:latin typeface="Calibri" panose="020F0502020204030204" pitchFamily="34" charset="0"/>
                <a:ea typeface="Calibri" panose="020F0502020204030204" pitchFamily="34" charset="0"/>
              </a:rPr>
              <a:t> </a:t>
            </a:r>
            <a:r>
              <a:rPr lang="en-US" sz="2000" b="1" u="sng" dirty="0">
                <a:effectLst/>
                <a:latin typeface="Calibri" panose="020F0502020204030204" pitchFamily="34" charset="0"/>
                <a:ea typeface="Calibri" panose="020F0502020204030204" pitchFamily="34" charset="0"/>
              </a:rPr>
              <a:t>It is incumbent on the Compatriot sponsor(s) to</a:t>
            </a:r>
            <a:r>
              <a:rPr lang="en-US" sz="2000" b="1" u="sng" spc="5" dirty="0">
                <a:effectLst/>
                <a:latin typeface="Calibri" panose="020F0502020204030204" pitchFamily="34" charset="0"/>
                <a:ea typeface="Calibri" panose="020F0502020204030204" pitchFamily="34" charset="0"/>
              </a:rPr>
              <a:t> </a:t>
            </a:r>
            <a:r>
              <a:rPr lang="en-US" sz="2000" b="1" u="sng" dirty="0">
                <a:effectLst/>
                <a:latin typeface="Calibri" panose="020F0502020204030204" pitchFamily="34" charset="0"/>
                <a:ea typeface="Calibri" panose="020F0502020204030204" pitchFamily="34" charset="0"/>
              </a:rPr>
              <a:t>determine whether he/they believe that the applicant he/they are sponsoring meets</a:t>
            </a:r>
            <a:r>
              <a:rPr lang="en-US" sz="2000" b="1" u="sng" spc="5" dirty="0">
                <a:effectLst/>
                <a:latin typeface="Calibri" panose="020F0502020204030204" pitchFamily="34" charset="0"/>
                <a:ea typeface="Calibri" panose="020F0502020204030204" pitchFamily="34" charset="0"/>
              </a:rPr>
              <a:t> </a:t>
            </a:r>
            <a:r>
              <a:rPr lang="en-US" sz="2000" b="1" u="sng" dirty="0">
                <a:effectLst/>
                <a:latin typeface="Calibri" panose="020F0502020204030204" pitchFamily="34" charset="0"/>
                <a:ea typeface="Calibri" panose="020F0502020204030204" pitchFamily="34" charset="0"/>
              </a:rPr>
              <a:t>this requirement.</a:t>
            </a:r>
            <a:r>
              <a:rPr lang="en-US" sz="2000" b="1" u="sng"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Members wishing to conduct a basic inquiry regarding an applicant</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may</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conduct</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free</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on-line</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inquiries</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at</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following websites.</a:t>
            </a:r>
          </a:p>
          <a:p>
            <a:pPr marL="0" marR="0" indent="0">
              <a:spcBef>
                <a:spcPts val="55"/>
              </a:spcBef>
              <a:spcAft>
                <a:spcPts val="0"/>
              </a:spcAft>
              <a:buNone/>
            </a:pPr>
            <a:r>
              <a:rPr lang="en-US" sz="2000" dirty="0">
                <a:effectLst/>
                <a:latin typeface="Calibri" panose="020F0502020204030204" pitchFamily="34" charset="0"/>
                <a:ea typeface="Calibri" panose="020F0502020204030204" pitchFamily="34" charset="0"/>
              </a:rPr>
              <a:t> </a:t>
            </a:r>
          </a:p>
          <a:p>
            <a:pPr marR="352425" lvl="1">
              <a:lnSpc>
                <a:spcPct val="107000"/>
              </a:lnSpc>
              <a:spcBef>
                <a:spcPts val="0"/>
              </a:spcBef>
              <a:buSzPts val="1200"/>
              <a:buFont typeface="Calibri" panose="020F0502020204030204" pitchFamily="34" charset="0"/>
              <a:buAutoNum type="romanLcPeriod"/>
              <a:tabLst>
                <a:tab pos="1435735" algn="l"/>
              </a:tabLst>
            </a:pPr>
            <a:r>
              <a:rPr lang="en-US" sz="2000" dirty="0">
                <a:effectLst/>
                <a:latin typeface="Calibri" panose="020F0502020204030204" pitchFamily="34" charset="0"/>
                <a:ea typeface="Calibri" panose="020F0502020204030204" pitchFamily="34" charset="0"/>
              </a:rPr>
              <a:t>Michigan Sex Offender Registry:</a:t>
            </a:r>
            <a:r>
              <a:rPr lang="en-US" sz="2000" spc="5" dirty="0">
                <a:solidFill>
                  <a:srgbClr val="0462C1"/>
                </a:solidFill>
                <a:effectLst/>
                <a:latin typeface="Calibri" panose="020F0502020204030204" pitchFamily="34" charset="0"/>
                <a:ea typeface="Calibri" panose="020F0502020204030204" pitchFamily="34" charset="0"/>
              </a:rPr>
              <a:t> </a:t>
            </a:r>
            <a:r>
              <a:rPr lang="en-US" sz="2000" spc="-5" dirty="0">
                <a:solidFill>
                  <a:srgbClr val="0462C1"/>
                </a:solidFill>
                <a:effectLst/>
                <a:latin typeface="Calibri" panose="020F0502020204030204" pitchFamily="34" charset="0"/>
                <a:ea typeface="Calibri" panose="020F0502020204030204" pitchFamily="34" charset="0"/>
                <a:hlinkClick r:id="rId3"/>
              </a:rPr>
              <a:t>http://www.michigan.gov/msp/0,4643,7-123-1878_24961---,00.html</a:t>
            </a:r>
            <a:endParaRPr lang="en-US" sz="2000" dirty="0">
              <a:effectLst/>
              <a:latin typeface="Calibri" panose="020F0502020204030204" pitchFamily="34" charset="0"/>
              <a:ea typeface="Calibri" panose="020F0502020204030204" pitchFamily="34" charset="0"/>
            </a:endParaRPr>
          </a:p>
          <a:p>
            <a:pPr marR="439420" lvl="1">
              <a:lnSpc>
                <a:spcPct val="107000"/>
              </a:lnSpc>
              <a:spcBef>
                <a:spcPts val="255"/>
              </a:spcBef>
              <a:buSzPts val="1200"/>
              <a:buFont typeface="Calibri" panose="020F0502020204030204" pitchFamily="34" charset="0"/>
              <a:buAutoNum type="romanLcPeriod"/>
              <a:tabLst>
                <a:tab pos="1435735" algn="l"/>
              </a:tabLst>
            </a:pPr>
            <a:r>
              <a:rPr lang="en-US" sz="2000" dirty="0">
                <a:effectLst/>
                <a:latin typeface="Calibri" panose="020F0502020204030204" pitchFamily="34" charset="0"/>
                <a:ea typeface="Calibri" panose="020F0502020204030204" pitchFamily="34" charset="0"/>
              </a:rPr>
              <a:t>Michigan Department of Corrections Offender Tracking Information</a:t>
            </a:r>
            <a:r>
              <a:rPr lang="en-US" sz="2000" spc="-26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System</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(OTIS):</a:t>
            </a:r>
            <a:r>
              <a:rPr lang="en-US" sz="2000" spc="255" dirty="0">
                <a:solidFill>
                  <a:srgbClr val="0462C1"/>
                </a:solidFill>
                <a:effectLst/>
                <a:latin typeface="Calibri" panose="020F0502020204030204" pitchFamily="34" charset="0"/>
                <a:ea typeface="Calibri" panose="020F0502020204030204" pitchFamily="34" charset="0"/>
              </a:rPr>
              <a:t> </a:t>
            </a:r>
            <a:r>
              <a:rPr lang="en-US" sz="2000" dirty="0">
                <a:solidFill>
                  <a:srgbClr val="0462C1"/>
                </a:solidFill>
                <a:effectLst/>
                <a:latin typeface="Calibri" panose="020F0502020204030204" pitchFamily="34" charset="0"/>
                <a:ea typeface="Calibri" panose="020F0502020204030204" pitchFamily="34" charset="0"/>
                <a:hlinkClick r:id="rId4"/>
              </a:rPr>
              <a:t>https://mdocweb.state.mi.us/otis2/otis2.html</a:t>
            </a:r>
            <a:endParaRPr lang="en-US" sz="2000" dirty="0">
              <a:effectLst/>
              <a:latin typeface="Calibri" panose="020F0502020204030204" pitchFamily="34" charset="0"/>
              <a:ea typeface="Calibri" panose="020F0502020204030204" pitchFamily="34" charset="0"/>
            </a:endParaRPr>
          </a:p>
          <a:p>
            <a:pPr lvl="1">
              <a:spcBef>
                <a:spcPts val="255"/>
              </a:spcBef>
              <a:buSzPts val="1200"/>
              <a:buFont typeface="Calibri" panose="020F0502020204030204" pitchFamily="34" charset="0"/>
              <a:buAutoNum type="romanLcPeriod"/>
              <a:tabLst>
                <a:tab pos="1435735" algn="l"/>
              </a:tabLst>
            </a:pPr>
            <a:r>
              <a:rPr lang="en-US" sz="2000" dirty="0">
                <a:effectLst/>
                <a:latin typeface="Calibri" panose="020F0502020204030204" pitchFamily="34" charset="0"/>
                <a:ea typeface="Calibri" panose="020F0502020204030204" pitchFamily="34" charset="0"/>
              </a:rPr>
              <a:t>National</a:t>
            </a:r>
            <a:r>
              <a:rPr lang="en-US" sz="2000" spc="-2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Sex</a:t>
            </a:r>
            <a:r>
              <a:rPr lang="en-US" sz="2000" spc="-2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Offender</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Registry:</a:t>
            </a:r>
            <a:r>
              <a:rPr lang="en-US" sz="2000" spc="240" dirty="0">
                <a:solidFill>
                  <a:srgbClr val="0462C1"/>
                </a:solidFill>
                <a:effectLst/>
                <a:latin typeface="Calibri" panose="020F0502020204030204" pitchFamily="34" charset="0"/>
                <a:ea typeface="Calibri" panose="020F0502020204030204" pitchFamily="34" charset="0"/>
              </a:rPr>
              <a:t> </a:t>
            </a:r>
            <a:r>
              <a:rPr lang="en-US" sz="2000" dirty="0">
                <a:solidFill>
                  <a:srgbClr val="0462C1"/>
                </a:solidFill>
                <a:effectLst/>
                <a:latin typeface="Calibri" panose="020F0502020204030204" pitchFamily="34" charset="0"/>
                <a:ea typeface="Calibri" panose="020F0502020204030204" pitchFamily="34" charset="0"/>
                <a:hlinkClick r:id="rId5"/>
              </a:rPr>
              <a:t>https://www.nsopw.gov/en/Search</a:t>
            </a:r>
            <a:endParaRPr lang="en-US" sz="2000" dirty="0">
              <a:solidFill>
                <a:srgbClr val="0462C1"/>
              </a:solidFill>
              <a:latin typeface="Calibri" panose="020F0502020204030204" pitchFamily="34" charset="0"/>
              <a:ea typeface="Calibri" panose="020F0502020204030204" pitchFamily="34" charset="0"/>
            </a:endParaRPr>
          </a:p>
          <a:p>
            <a:pPr marL="457200" lvl="1" indent="0">
              <a:spcBef>
                <a:spcPts val="255"/>
              </a:spcBef>
              <a:buSzPts val="1200"/>
              <a:buNone/>
              <a:tabLst>
                <a:tab pos="1435735" algn="l"/>
              </a:tabLst>
            </a:pPr>
            <a:endParaRPr lang="en-US" sz="2000" dirty="0">
              <a:effectLst/>
              <a:latin typeface="Calibri" panose="020F0502020204030204" pitchFamily="34" charset="0"/>
              <a:ea typeface="Calibri" panose="020F0502020204030204" pitchFamily="34" charset="0"/>
            </a:endParaRPr>
          </a:p>
          <a:p>
            <a:pPr marL="0" marR="0" indent="0">
              <a:spcBef>
                <a:spcPts val="40"/>
              </a:spcBef>
              <a:spcAft>
                <a:spcPts val="0"/>
              </a:spcAft>
              <a:buNone/>
            </a:pPr>
            <a:r>
              <a:rPr lang="en-US" sz="2000" dirty="0">
                <a:effectLst/>
                <a:latin typeface="Calibri" panose="020F0502020204030204" pitchFamily="34" charset="0"/>
                <a:ea typeface="Calibri" panose="020F0502020204030204" pitchFamily="34" charset="0"/>
              </a:rPr>
              <a:t>These websites list specific information about conviction and incarceration of</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individuals.</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positive response may not be related to the applicant and the lack of a</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positive response does not mean that the applicant does not have a criminal record.</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These websites may provide</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useful information in helping to determine if an applicant</a:t>
            </a:r>
            <a:r>
              <a:rPr lang="en-US" sz="2000" spc="-26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is</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 citizen of</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good repute</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in</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community”.</a:t>
            </a:r>
          </a:p>
          <a:p>
            <a:pPr marL="0" marR="0" indent="0">
              <a:spcBef>
                <a:spcPts val="40"/>
              </a:spcBef>
              <a:spcAft>
                <a:spcPts val="0"/>
              </a:spcAft>
              <a:buNone/>
            </a:pPr>
            <a:endParaRPr lang="en-US" sz="2000" dirty="0">
              <a:latin typeface="Calibri" panose="020F0502020204030204" pitchFamily="34" charset="0"/>
              <a:ea typeface="Calibri" panose="020F0502020204030204" pitchFamily="34" charset="0"/>
            </a:endParaRPr>
          </a:p>
          <a:p>
            <a:pPr marL="0" marR="0" indent="0">
              <a:spcBef>
                <a:spcPts val="40"/>
              </a:spcBef>
              <a:spcAft>
                <a:spcPts val="0"/>
              </a:spcAft>
              <a:buNone/>
            </a:pPr>
            <a:r>
              <a:rPr lang="en-US" sz="2000" dirty="0">
                <a:effectLst/>
                <a:latin typeface="Calibri" panose="020F0502020204030204" pitchFamily="34" charset="0"/>
                <a:ea typeface="Calibri" panose="020F0502020204030204" pitchFamily="34" charset="0"/>
              </a:rPr>
              <a:t>Members who have concerns about an applicant should contact the Chapter President</a:t>
            </a:r>
            <a:r>
              <a:rPr lang="en-US" sz="2000" spc="-26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who will</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contact</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Society</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President</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for</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additional guidance.</a:t>
            </a:r>
          </a:p>
          <a:p>
            <a:endParaRPr lang="en-US" dirty="0"/>
          </a:p>
        </p:txBody>
      </p:sp>
    </p:spTree>
    <p:extLst>
      <p:ext uri="{BB962C8B-B14F-4D97-AF65-F5344CB8AC3E}">
        <p14:creationId xmlns:p14="http://schemas.microsoft.com/office/powerpoint/2010/main" val="3575439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EE81-60BF-704E-B59E-F489717033F0}"/>
              </a:ext>
            </a:extLst>
          </p:cNvPr>
          <p:cNvSpPr>
            <a:spLocks noGrp="1"/>
          </p:cNvSpPr>
          <p:nvPr>
            <p:ph type="title"/>
          </p:nvPr>
        </p:nvSpPr>
        <p:spPr/>
        <p:txBody>
          <a:bodyPr/>
          <a:lstStyle/>
          <a:p>
            <a:pPr algn="ctr"/>
            <a:r>
              <a:rPr lang="en-US" b="1" dirty="0"/>
              <a:t>Genealogy Workshops</a:t>
            </a:r>
          </a:p>
        </p:txBody>
      </p:sp>
      <p:sp>
        <p:nvSpPr>
          <p:cNvPr id="3" name="Content Placeholder 2">
            <a:extLst>
              <a:ext uri="{FF2B5EF4-FFF2-40B4-BE49-F238E27FC236}">
                <a16:creationId xmlns:a16="http://schemas.microsoft.com/office/drawing/2014/main" id="{D2DC2AEB-156E-BB4C-9F83-1D59797A583C}"/>
              </a:ext>
            </a:extLst>
          </p:cNvPr>
          <p:cNvSpPr>
            <a:spLocks noGrp="1"/>
          </p:cNvSpPr>
          <p:nvPr>
            <p:ph idx="1"/>
          </p:nvPr>
        </p:nvSpPr>
        <p:spPr/>
        <p:txBody>
          <a:bodyPr/>
          <a:lstStyle/>
          <a:p>
            <a:r>
              <a:rPr lang="en-US" dirty="0"/>
              <a:t>Another opportunity to find and attract potential members to SAR</a:t>
            </a:r>
          </a:p>
          <a:p>
            <a:r>
              <a:rPr lang="en-US" dirty="0"/>
              <a:t>Work with your local library, genealogical society, historical society, and DAR chapter to participate in or even initiate your own workshops.</a:t>
            </a:r>
          </a:p>
          <a:p>
            <a:r>
              <a:rPr lang="en-US" dirty="0"/>
              <a:t>MISSAR Strategic Planning Committee has established a goal of promoting genealogy workshops and possibly creating a template for running them over the next year or two.</a:t>
            </a:r>
          </a:p>
          <a:p>
            <a:r>
              <a:rPr lang="en-US" dirty="0"/>
              <a:t>Consider volunteering for this project if you are interested.</a:t>
            </a:r>
          </a:p>
        </p:txBody>
      </p:sp>
    </p:spTree>
    <p:extLst>
      <p:ext uri="{BB962C8B-B14F-4D97-AF65-F5344CB8AC3E}">
        <p14:creationId xmlns:p14="http://schemas.microsoft.com/office/powerpoint/2010/main" val="428910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9D22-7F3D-D74F-9E57-8B6D700714E2}"/>
              </a:ext>
            </a:extLst>
          </p:cNvPr>
          <p:cNvSpPr>
            <a:spLocks noGrp="1"/>
          </p:cNvSpPr>
          <p:nvPr>
            <p:ph type="title"/>
          </p:nvPr>
        </p:nvSpPr>
        <p:spPr/>
        <p:txBody>
          <a:bodyPr>
            <a:normAutofit/>
          </a:bodyPr>
          <a:lstStyle/>
          <a:p>
            <a:pPr algn="ctr"/>
            <a:r>
              <a:rPr lang="en-US" b="1" dirty="0"/>
              <a:t>Final Topics &amp; Thoughts</a:t>
            </a:r>
          </a:p>
        </p:txBody>
      </p:sp>
      <p:sp>
        <p:nvSpPr>
          <p:cNvPr id="3" name="Content Placeholder 2">
            <a:extLst>
              <a:ext uri="{FF2B5EF4-FFF2-40B4-BE49-F238E27FC236}">
                <a16:creationId xmlns:a16="http://schemas.microsoft.com/office/drawing/2014/main" id="{F0582BEC-662B-2D44-99CF-4DD084174203}"/>
              </a:ext>
            </a:extLst>
          </p:cNvPr>
          <p:cNvSpPr>
            <a:spLocks noGrp="1"/>
          </p:cNvSpPr>
          <p:nvPr>
            <p:ph idx="1"/>
          </p:nvPr>
        </p:nvSpPr>
        <p:spPr/>
        <p:txBody>
          <a:bodyPr>
            <a:normAutofit fontScale="85000" lnSpcReduction="20000"/>
          </a:bodyPr>
          <a:lstStyle/>
          <a:p>
            <a:pPr lvl="0"/>
            <a:r>
              <a:rPr lang="en-US" dirty="0"/>
              <a:t>Responsibilities &amp; Tasks Recap</a:t>
            </a:r>
          </a:p>
          <a:p>
            <a:pPr lvl="0"/>
            <a:r>
              <a:rPr lang="en-US" dirty="0"/>
              <a:t>Expedited applications</a:t>
            </a:r>
          </a:p>
          <a:p>
            <a:pPr lvl="0"/>
            <a:r>
              <a:rPr lang="en-US" dirty="0"/>
              <a:t>Grandfathered applications</a:t>
            </a:r>
          </a:p>
          <a:p>
            <a:pPr lvl="0"/>
            <a:r>
              <a:rPr lang="en-US" dirty="0"/>
              <a:t>Appeal process for applications pended by MISSAR</a:t>
            </a:r>
          </a:p>
          <a:p>
            <a:pPr lvl="0"/>
            <a:r>
              <a:rPr lang="en-US" dirty="0"/>
              <a:t>Appeal process for applications pended by NSSAR</a:t>
            </a:r>
          </a:p>
          <a:p>
            <a:pPr lvl="0"/>
            <a:r>
              <a:rPr lang="en-US" dirty="0"/>
              <a:t>Keeping up with GCP, APG, and GG Email Updates</a:t>
            </a:r>
          </a:p>
          <a:p>
            <a:pPr lvl="0"/>
            <a:r>
              <a:rPr lang="en-US" dirty="0"/>
              <a:t>Background Checks of Prospective Members</a:t>
            </a:r>
          </a:p>
          <a:p>
            <a:pPr lvl="0"/>
            <a:r>
              <a:rPr lang="en-US" dirty="0"/>
              <a:t>Genealogy Workshops</a:t>
            </a:r>
          </a:p>
          <a:p>
            <a:pPr lvl="0"/>
            <a:r>
              <a:rPr lang="en-US" dirty="0"/>
              <a:t>MISSAR Genealogy Committee</a:t>
            </a:r>
          </a:p>
          <a:p>
            <a:pPr lvl="0"/>
            <a:r>
              <a:rPr lang="en-US" dirty="0"/>
              <a:t>Workload Balance!</a:t>
            </a:r>
          </a:p>
          <a:p>
            <a:pPr lvl="0"/>
            <a:r>
              <a:rPr lang="en-US" dirty="0"/>
              <a:t>Questions &amp; Answers</a:t>
            </a:r>
          </a:p>
        </p:txBody>
      </p:sp>
    </p:spTree>
    <p:extLst>
      <p:ext uri="{BB962C8B-B14F-4D97-AF65-F5344CB8AC3E}">
        <p14:creationId xmlns:p14="http://schemas.microsoft.com/office/powerpoint/2010/main" val="3371168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3C45-CCD2-5E4A-8DCE-6DB0F10BDC15}"/>
              </a:ext>
            </a:extLst>
          </p:cNvPr>
          <p:cNvSpPr>
            <a:spLocks noGrp="1"/>
          </p:cNvSpPr>
          <p:nvPr>
            <p:ph type="title"/>
          </p:nvPr>
        </p:nvSpPr>
        <p:spPr/>
        <p:txBody>
          <a:bodyPr/>
          <a:lstStyle/>
          <a:p>
            <a:pPr algn="ctr"/>
            <a:r>
              <a:rPr lang="en-US" b="1" dirty="0"/>
              <a:t>MISSAR Genealogy Committee</a:t>
            </a:r>
          </a:p>
        </p:txBody>
      </p:sp>
      <p:sp>
        <p:nvSpPr>
          <p:cNvPr id="3" name="Content Placeholder 2">
            <a:extLst>
              <a:ext uri="{FF2B5EF4-FFF2-40B4-BE49-F238E27FC236}">
                <a16:creationId xmlns:a16="http://schemas.microsoft.com/office/drawing/2014/main" id="{30F36965-AC12-DE4B-9EAC-157AB30DDBE8}"/>
              </a:ext>
            </a:extLst>
          </p:cNvPr>
          <p:cNvSpPr>
            <a:spLocks noGrp="1"/>
          </p:cNvSpPr>
          <p:nvPr>
            <p:ph idx="1"/>
          </p:nvPr>
        </p:nvSpPr>
        <p:spPr/>
        <p:txBody>
          <a:bodyPr>
            <a:normAutofit fontScale="92500" lnSpcReduction="10000"/>
          </a:bodyPr>
          <a:lstStyle/>
          <a:p>
            <a:r>
              <a:rPr lang="en-US" dirty="0"/>
              <a:t>Established October 2020 after initial classes for Chapter Genealogists &amp; Registrars</a:t>
            </a:r>
          </a:p>
          <a:p>
            <a:r>
              <a:rPr lang="en-US" dirty="0"/>
              <a:t>Chaired by State Genealogist per MISSAR Bylaw</a:t>
            </a:r>
          </a:p>
          <a:p>
            <a:r>
              <a:rPr lang="en-US" dirty="0"/>
              <a:t>Meets monthly via Zoom on fourth Tuesday from 7:30 pm until 9:00 pm (no meetings in July or August)</a:t>
            </a:r>
          </a:p>
          <a:p>
            <a:r>
              <a:rPr lang="en-US" dirty="0"/>
              <a:t>All chapter genealogists and registrars (and assistants!) are welcome to join – </a:t>
            </a:r>
            <a:r>
              <a:rPr lang="en-US" u="sng" dirty="0"/>
              <a:t>IF they are interested</a:t>
            </a:r>
          </a:p>
          <a:p>
            <a:r>
              <a:rPr lang="en-US" dirty="0"/>
              <a:t>Purpose of meetings is to improve the quality of SAR applications (new and supplemental) through the exchange of ideas, solving problems, and improving the knowledge of all involved.</a:t>
            </a:r>
          </a:p>
          <a:p>
            <a:r>
              <a:rPr lang="en-US" dirty="0"/>
              <a:t>Contact State Genealogist if interested</a:t>
            </a:r>
          </a:p>
        </p:txBody>
      </p:sp>
    </p:spTree>
    <p:extLst>
      <p:ext uri="{BB962C8B-B14F-4D97-AF65-F5344CB8AC3E}">
        <p14:creationId xmlns:p14="http://schemas.microsoft.com/office/powerpoint/2010/main" val="39542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4FB6-11F0-B646-80F0-0D21A703B616}"/>
              </a:ext>
            </a:extLst>
          </p:cNvPr>
          <p:cNvSpPr>
            <a:spLocks noGrp="1"/>
          </p:cNvSpPr>
          <p:nvPr>
            <p:ph type="title"/>
          </p:nvPr>
        </p:nvSpPr>
        <p:spPr/>
        <p:txBody>
          <a:bodyPr/>
          <a:lstStyle/>
          <a:p>
            <a:pPr algn="ctr"/>
            <a:r>
              <a:rPr lang="en-US" b="1" dirty="0"/>
              <a:t>Workload Balance!</a:t>
            </a:r>
          </a:p>
        </p:txBody>
      </p:sp>
      <p:sp>
        <p:nvSpPr>
          <p:cNvPr id="3" name="Content Placeholder 2">
            <a:extLst>
              <a:ext uri="{FF2B5EF4-FFF2-40B4-BE49-F238E27FC236}">
                <a16:creationId xmlns:a16="http://schemas.microsoft.com/office/drawing/2014/main" id="{C578844A-EC8A-7F42-ACAA-2FA9E4F583AD}"/>
              </a:ext>
            </a:extLst>
          </p:cNvPr>
          <p:cNvSpPr>
            <a:spLocks noGrp="1"/>
          </p:cNvSpPr>
          <p:nvPr>
            <p:ph idx="1"/>
          </p:nvPr>
        </p:nvSpPr>
        <p:spPr/>
        <p:txBody>
          <a:bodyPr>
            <a:normAutofit lnSpcReduction="10000"/>
          </a:bodyPr>
          <a:lstStyle/>
          <a:p>
            <a:r>
              <a:rPr lang="en-US" i="1" u="sng" dirty="0"/>
              <a:t>The #1 reason for chapter genealogists/registrars quitting.</a:t>
            </a:r>
          </a:p>
          <a:p>
            <a:r>
              <a:rPr lang="en-US" i="1" dirty="0"/>
              <a:t>Consider that the officer positions at both the chapter and the state level that requires the most extensive training and experience is the genealogist and registrar! </a:t>
            </a:r>
            <a:r>
              <a:rPr lang="en-US" i="1" dirty="0">
                <a:solidFill>
                  <a:srgbClr val="FF0000"/>
                </a:solidFill>
              </a:rPr>
              <a:t>(from my personal experience)</a:t>
            </a:r>
          </a:p>
          <a:p>
            <a:pPr lvl="1"/>
            <a:r>
              <a:rPr lang="en-US" i="1" dirty="0"/>
              <a:t>Not secretary nor treasurer nor president nor vice president, etc.</a:t>
            </a:r>
          </a:p>
          <a:p>
            <a:pPr lvl="1"/>
            <a:r>
              <a:rPr lang="en-US" i="1" dirty="0"/>
              <a:t>Only the chancellor has a similar level (at the state level)</a:t>
            </a:r>
          </a:p>
          <a:p>
            <a:r>
              <a:rPr lang="en-US" i="1" dirty="0"/>
              <a:t>The more successful you are (due to your efforts or your chapter’s location), the more work you create for yourself.</a:t>
            </a:r>
          </a:p>
          <a:p>
            <a:r>
              <a:rPr lang="en-US" b="1" i="1" u="sng" dirty="0"/>
              <a:t>Your #1 asset will be your ability to say NO.  YOU</a:t>
            </a:r>
            <a:r>
              <a:rPr lang="en-US" i="1" u="sng" dirty="0"/>
              <a:t> decide how much work to take on for each applicant.  </a:t>
            </a:r>
            <a:r>
              <a:rPr lang="en-US" b="1" i="1" u="sng" dirty="0"/>
              <a:t>YOU</a:t>
            </a:r>
            <a:r>
              <a:rPr lang="en-US" i="1" u="sng" dirty="0"/>
              <a:t> must manage how much time you spend with SAR and how much of that is for applications.</a:t>
            </a:r>
          </a:p>
        </p:txBody>
      </p:sp>
    </p:spTree>
    <p:extLst>
      <p:ext uri="{BB962C8B-B14F-4D97-AF65-F5344CB8AC3E}">
        <p14:creationId xmlns:p14="http://schemas.microsoft.com/office/powerpoint/2010/main" val="3071366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20DB-E6BB-E849-A7E3-2EA994611679}"/>
              </a:ext>
            </a:extLst>
          </p:cNvPr>
          <p:cNvSpPr>
            <a:spLocks noGrp="1"/>
          </p:cNvSpPr>
          <p:nvPr>
            <p:ph type="title"/>
          </p:nvPr>
        </p:nvSpPr>
        <p:spPr>
          <a:xfrm>
            <a:off x="838200" y="2766218"/>
            <a:ext cx="10515600" cy="1325563"/>
          </a:xfrm>
        </p:spPr>
        <p:txBody>
          <a:bodyPr/>
          <a:lstStyle/>
          <a:p>
            <a:pPr algn="ctr"/>
            <a:r>
              <a:rPr lang="en-US" b="1" dirty="0"/>
              <a:t>Questions?</a:t>
            </a:r>
          </a:p>
        </p:txBody>
      </p:sp>
    </p:spTree>
    <p:extLst>
      <p:ext uri="{BB962C8B-B14F-4D97-AF65-F5344CB8AC3E}">
        <p14:creationId xmlns:p14="http://schemas.microsoft.com/office/powerpoint/2010/main" val="1783479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EE7D-D5B4-0B4B-B1AE-A787204A4248}"/>
              </a:ext>
            </a:extLst>
          </p:cNvPr>
          <p:cNvSpPr>
            <a:spLocks noGrp="1"/>
          </p:cNvSpPr>
          <p:nvPr>
            <p:ph type="title"/>
          </p:nvPr>
        </p:nvSpPr>
        <p:spPr/>
        <p:txBody>
          <a:bodyPr>
            <a:normAutofit/>
          </a:bodyPr>
          <a:lstStyle/>
          <a:p>
            <a:pPr algn="ctr"/>
            <a:r>
              <a:rPr lang="en-US" b="1" dirty="0"/>
              <a:t>Responsibilities &amp; Tasks Recap</a:t>
            </a:r>
            <a:br>
              <a:rPr lang="en-US" b="1" dirty="0"/>
            </a:br>
            <a:r>
              <a:rPr lang="en-US" sz="2400" b="1" dirty="0"/>
              <a:t>(APG, 30 Sep 2022, pp 5-6)</a:t>
            </a:r>
          </a:p>
        </p:txBody>
      </p:sp>
      <p:sp>
        <p:nvSpPr>
          <p:cNvPr id="3" name="Content Placeholder 2">
            <a:extLst>
              <a:ext uri="{FF2B5EF4-FFF2-40B4-BE49-F238E27FC236}">
                <a16:creationId xmlns:a16="http://schemas.microsoft.com/office/drawing/2014/main" id="{4C80DEFB-8296-8543-9A27-626C7C039D41}"/>
              </a:ext>
            </a:extLst>
          </p:cNvPr>
          <p:cNvSpPr>
            <a:spLocks noGrp="1"/>
          </p:cNvSpPr>
          <p:nvPr>
            <p:ph idx="1"/>
          </p:nvPr>
        </p:nvSpPr>
        <p:spPr/>
        <p:txBody>
          <a:bodyPr>
            <a:normAutofit/>
          </a:bodyPr>
          <a:lstStyle/>
          <a:p>
            <a:r>
              <a:rPr lang="en-US" b="1" u="sng" dirty="0">
                <a:effectLst/>
              </a:rPr>
              <a:t>All</a:t>
            </a:r>
            <a:r>
              <a:rPr lang="en-US" dirty="0">
                <a:effectLst/>
              </a:rPr>
              <a:t> names, dates and places on the application </a:t>
            </a:r>
            <a:r>
              <a:rPr lang="en-US" u="sng" dirty="0">
                <a:effectLst/>
              </a:rPr>
              <a:t>must be proven</a:t>
            </a:r>
            <a:r>
              <a:rPr lang="en-US" dirty="0">
                <a:effectLst/>
              </a:rPr>
              <a:t>, which is important in speeding the review process.</a:t>
            </a:r>
          </a:p>
          <a:p>
            <a:r>
              <a:rPr lang="en-US" dirty="0"/>
              <a:t>By signing an application, the </a:t>
            </a:r>
            <a:r>
              <a:rPr lang="en-US" b="1" dirty="0"/>
              <a:t>State Registrar </a:t>
            </a:r>
            <a:r>
              <a:rPr lang="en-US" dirty="0"/>
              <a:t>verifies that it contains evidence of every fact claimed to meet the requirements for membership of the National Society.</a:t>
            </a:r>
            <a:r>
              <a:rPr lang="en-US" dirty="0">
                <a:effectLst/>
              </a:rPr>
              <a:t> </a:t>
            </a:r>
          </a:p>
          <a:p>
            <a:r>
              <a:rPr lang="en-US" dirty="0">
                <a:effectLst/>
              </a:rPr>
              <a:t>State registrars should return inadequate applications to the </a:t>
            </a:r>
            <a:r>
              <a:rPr lang="en-US" b="1" dirty="0">
                <a:effectLst/>
              </a:rPr>
              <a:t>Chapter Registrar</a:t>
            </a:r>
            <a:r>
              <a:rPr lang="en-US" dirty="0">
                <a:effectLst/>
              </a:rPr>
              <a:t> or applicant to resolve any concerns.</a:t>
            </a:r>
          </a:p>
          <a:p>
            <a:r>
              <a:rPr lang="en-US" dirty="0">
                <a:effectLst/>
              </a:rPr>
              <a:t>It is a disservice both to the prospective member and to the SAR to forward an inadequately documented application. Forward only acceptable applications to the National Office for processing.</a:t>
            </a:r>
          </a:p>
        </p:txBody>
      </p:sp>
    </p:spTree>
    <p:extLst>
      <p:ext uri="{BB962C8B-B14F-4D97-AF65-F5344CB8AC3E}">
        <p14:creationId xmlns:p14="http://schemas.microsoft.com/office/powerpoint/2010/main" val="164004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6155-B524-79C8-2EFD-639129CFA303}"/>
              </a:ext>
            </a:extLst>
          </p:cNvPr>
          <p:cNvSpPr>
            <a:spLocks noGrp="1"/>
          </p:cNvSpPr>
          <p:nvPr>
            <p:ph type="title"/>
          </p:nvPr>
        </p:nvSpPr>
        <p:spPr/>
        <p:txBody>
          <a:bodyPr/>
          <a:lstStyle/>
          <a:p>
            <a:pPr algn="ctr"/>
            <a:r>
              <a:rPr lang="en-US" b="1" dirty="0"/>
              <a:t>Expedited Applications</a:t>
            </a:r>
            <a:br>
              <a:rPr lang="en-US" b="1" dirty="0"/>
            </a:br>
            <a:r>
              <a:rPr lang="en-US" sz="2400" b="1" dirty="0"/>
              <a:t>(GCP, 30 Sep 2022, Section 6.4000) (APG, 30 Sep 2022, p 8)</a:t>
            </a:r>
          </a:p>
        </p:txBody>
      </p:sp>
      <p:sp>
        <p:nvSpPr>
          <p:cNvPr id="3" name="Content Placeholder 2">
            <a:extLst>
              <a:ext uri="{FF2B5EF4-FFF2-40B4-BE49-F238E27FC236}">
                <a16:creationId xmlns:a16="http://schemas.microsoft.com/office/drawing/2014/main" id="{849413ED-1C1D-F118-AD26-03E416B97775}"/>
              </a:ext>
            </a:extLst>
          </p:cNvPr>
          <p:cNvSpPr>
            <a:spLocks noGrp="1"/>
          </p:cNvSpPr>
          <p:nvPr>
            <p:ph idx="1"/>
          </p:nvPr>
        </p:nvSpPr>
        <p:spPr/>
        <p:txBody>
          <a:bodyPr/>
          <a:lstStyle/>
          <a:p>
            <a:r>
              <a:rPr lang="en-US" sz="2400" dirty="0">
                <a:effectLst/>
              </a:rPr>
              <a:t>An applicant, sponsor, state registrar, state secretary, or state president has the right to</a:t>
            </a:r>
            <a:r>
              <a:rPr lang="en-US" sz="2400" dirty="0"/>
              <a:t> </a:t>
            </a:r>
            <a:r>
              <a:rPr lang="en-US" sz="2400" dirty="0">
                <a:effectLst/>
              </a:rPr>
              <a:t>request immediate processing of an application in writing to the Executive Director,</a:t>
            </a:r>
            <a:r>
              <a:rPr lang="en-US" sz="2400" dirty="0"/>
              <a:t> </a:t>
            </a:r>
            <a:r>
              <a:rPr lang="en-US" sz="2400" dirty="0">
                <a:effectLst/>
              </a:rPr>
              <a:t>Genealogist General, and/or Chairman of the Genealogy Committee. Email requests are</a:t>
            </a:r>
            <a:r>
              <a:rPr lang="en-US" sz="2400" dirty="0"/>
              <a:t> </a:t>
            </a:r>
            <a:r>
              <a:rPr lang="en-US" sz="2400" dirty="0">
                <a:effectLst/>
              </a:rPr>
              <a:t>considered as written requests. </a:t>
            </a:r>
            <a:r>
              <a:rPr lang="en-US" sz="2400" i="1" dirty="0">
                <a:effectLst/>
              </a:rPr>
              <a:t>(6.4001)</a:t>
            </a:r>
          </a:p>
          <a:p>
            <a:r>
              <a:rPr lang="en-US" sz="2400" dirty="0">
                <a:effectLst/>
              </a:rPr>
              <a:t>Authorization of a request for expedited processing requires the written approval by a sufficient number of members from the following group: Executive Director, Genealogist General, and Chairman of the Genealogy Committee. </a:t>
            </a:r>
            <a:r>
              <a:rPr lang="en-US" sz="2400" i="1" dirty="0">
                <a:effectLst/>
              </a:rPr>
              <a:t>(6.4002 – See GCP for details)</a:t>
            </a:r>
          </a:p>
          <a:p>
            <a:r>
              <a:rPr lang="en-US" sz="2400" dirty="0">
                <a:effectLst/>
              </a:rPr>
              <a:t>An adverse decision to the request to expedite application processing may be appealed to the President General by the individual making the request. </a:t>
            </a:r>
            <a:r>
              <a:rPr lang="en-US" sz="2400" i="1" dirty="0">
                <a:effectLst/>
              </a:rPr>
              <a:t>(6.4004)</a:t>
            </a:r>
          </a:p>
          <a:p>
            <a:endParaRPr lang="en-US" sz="2400" dirty="0">
              <a:effectLst/>
            </a:endParaRPr>
          </a:p>
          <a:p>
            <a:endParaRPr lang="en-US" dirty="0"/>
          </a:p>
        </p:txBody>
      </p:sp>
    </p:spTree>
    <p:extLst>
      <p:ext uri="{BB962C8B-B14F-4D97-AF65-F5344CB8AC3E}">
        <p14:creationId xmlns:p14="http://schemas.microsoft.com/office/powerpoint/2010/main" val="419166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89D1-3926-CC6E-8D38-225AE03A20D0}"/>
              </a:ext>
            </a:extLst>
          </p:cNvPr>
          <p:cNvSpPr>
            <a:spLocks noGrp="1"/>
          </p:cNvSpPr>
          <p:nvPr>
            <p:ph type="title"/>
          </p:nvPr>
        </p:nvSpPr>
        <p:spPr/>
        <p:txBody>
          <a:bodyPr/>
          <a:lstStyle/>
          <a:p>
            <a:pPr algn="ctr"/>
            <a:r>
              <a:rPr lang="en-US" b="1" dirty="0"/>
              <a:t>Grandfathered Applications</a:t>
            </a:r>
            <a:br>
              <a:rPr lang="en-US" b="1" dirty="0"/>
            </a:br>
            <a:r>
              <a:rPr lang="en-US" sz="2400" b="1" dirty="0"/>
              <a:t>(NSSAR Bylaw 1, Section 5) (APG, 30 Sep 2022, p 7)</a:t>
            </a:r>
          </a:p>
        </p:txBody>
      </p:sp>
      <p:sp>
        <p:nvSpPr>
          <p:cNvPr id="3" name="Content Placeholder 2">
            <a:extLst>
              <a:ext uri="{FF2B5EF4-FFF2-40B4-BE49-F238E27FC236}">
                <a16:creationId xmlns:a16="http://schemas.microsoft.com/office/drawing/2014/main" id="{9E909357-3769-312B-00AA-4C4A09D109D1}"/>
              </a:ext>
            </a:extLst>
          </p:cNvPr>
          <p:cNvSpPr>
            <a:spLocks noGrp="1"/>
          </p:cNvSpPr>
          <p:nvPr>
            <p:ph idx="1"/>
          </p:nvPr>
        </p:nvSpPr>
        <p:spPr/>
        <p:txBody>
          <a:bodyPr/>
          <a:lstStyle/>
          <a:p>
            <a:r>
              <a:rPr lang="en-US" sz="2400" dirty="0">
                <a:effectLst/>
              </a:rPr>
              <a:t>. . . close relatives of present or former members, </a:t>
            </a:r>
            <a:r>
              <a:rPr lang="en-US" sz="2400" u="sng" dirty="0">
                <a:effectLst/>
              </a:rPr>
              <a:t>limited to brothers, sons,</a:t>
            </a:r>
            <a:r>
              <a:rPr lang="en-US" sz="2400" u="sng" dirty="0"/>
              <a:t> </a:t>
            </a:r>
            <a:r>
              <a:rPr lang="en-US" sz="2400" u="sng" dirty="0">
                <a:effectLst/>
              </a:rPr>
              <a:t>grandsons, nephews and great nephews</a:t>
            </a:r>
            <a:r>
              <a:rPr lang="en-US" sz="2400" dirty="0">
                <a:effectLst/>
              </a:rPr>
              <a:t>, may apply using only a copy of the present or former member’s</a:t>
            </a:r>
            <a:r>
              <a:rPr lang="en-US" sz="2400" dirty="0"/>
              <a:t> </a:t>
            </a:r>
            <a:r>
              <a:rPr lang="en-US" sz="2400" dirty="0">
                <a:effectLst/>
              </a:rPr>
              <a:t>approved SAR membership application and acceptable documentation of his relationship to present or former</a:t>
            </a:r>
            <a:r>
              <a:rPr lang="en-US" sz="2400" dirty="0"/>
              <a:t> </a:t>
            </a:r>
            <a:r>
              <a:rPr lang="en-US" sz="2400" dirty="0">
                <a:effectLst/>
              </a:rPr>
              <a:t>member, even if one or more of present or former member’s links back to the patriot ancestor </a:t>
            </a:r>
            <a:r>
              <a:rPr lang="en-US" sz="2400" u="sng" dirty="0">
                <a:effectLst/>
              </a:rPr>
              <a:t>are not</a:t>
            </a:r>
            <a:r>
              <a:rPr lang="en-US" sz="2400" u="sng" dirty="0"/>
              <a:t> </a:t>
            </a:r>
            <a:r>
              <a:rPr lang="en-US" sz="2400" u="sng" dirty="0">
                <a:effectLst/>
              </a:rPr>
              <a:t>documented sufficiently </a:t>
            </a:r>
            <a:r>
              <a:rPr lang="en-US" sz="2400" dirty="0">
                <a:effectLst/>
              </a:rPr>
              <a:t>to satisfy current requirements.</a:t>
            </a:r>
          </a:p>
          <a:p>
            <a:r>
              <a:rPr lang="en-US" sz="2400" dirty="0">
                <a:effectLst/>
              </a:rPr>
              <a:t>No additional proof shall be required of the applicant provided the lineage is not disproven by the SAR and the ancestor’s Revolutionary service is proven in accord with current requirements.</a:t>
            </a:r>
          </a:p>
          <a:p>
            <a:r>
              <a:rPr lang="en-US" sz="2400" dirty="0">
                <a:effectLst/>
              </a:rPr>
              <a:t>If applicant does not provide acceptable new documentation for the links that are deficient,</a:t>
            </a:r>
            <a:r>
              <a:rPr lang="en-US" sz="2400" dirty="0"/>
              <a:t> </a:t>
            </a:r>
            <a:r>
              <a:rPr lang="en-US" sz="2400" dirty="0">
                <a:effectLst/>
              </a:rPr>
              <a:t>his application may be approved; but it will be annotated as “grandfathered.”</a:t>
            </a:r>
          </a:p>
          <a:p>
            <a:endParaRPr lang="en-US" dirty="0"/>
          </a:p>
        </p:txBody>
      </p:sp>
    </p:spTree>
    <p:extLst>
      <p:ext uri="{BB962C8B-B14F-4D97-AF65-F5344CB8AC3E}">
        <p14:creationId xmlns:p14="http://schemas.microsoft.com/office/powerpoint/2010/main" val="265131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8494-94F2-D646-B5AD-25129E32235F}"/>
              </a:ext>
            </a:extLst>
          </p:cNvPr>
          <p:cNvSpPr>
            <a:spLocks noGrp="1"/>
          </p:cNvSpPr>
          <p:nvPr>
            <p:ph type="title"/>
          </p:nvPr>
        </p:nvSpPr>
        <p:spPr/>
        <p:txBody>
          <a:bodyPr>
            <a:normAutofit fontScale="90000"/>
          </a:bodyPr>
          <a:lstStyle/>
          <a:p>
            <a:pPr algn="ctr"/>
            <a:r>
              <a:rPr lang="en-US" sz="4400" b="1" dirty="0"/>
              <a:t>Appeal Process for Applications Pended </a:t>
            </a:r>
            <a:r>
              <a:rPr lang="en-US" b="1" dirty="0"/>
              <a:t>by MISSAR</a:t>
            </a:r>
            <a:br>
              <a:rPr lang="en-US" b="1" dirty="0"/>
            </a:br>
            <a:r>
              <a:rPr lang="en-US" sz="2800" b="1" dirty="0"/>
              <a:t>(From MISSAR Constitution &amp; Bylaws, 02 Apr 2022)</a:t>
            </a:r>
            <a:endParaRPr lang="en-US" dirty="0"/>
          </a:p>
        </p:txBody>
      </p:sp>
      <p:sp>
        <p:nvSpPr>
          <p:cNvPr id="3" name="Content Placeholder 2">
            <a:extLst>
              <a:ext uri="{FF2B5EF4-FFF2-40B4-BE49-F238E27FC236}">
                <a16:creationId xmlns:a16="http://schemas.microsoft.com/office/drawing/2014/main" id="{E88B6636-CBEE-6E48-B002-8A2DC103F915}"/>
              </a:ext>
            </a:extLst>
          </p:cNvPr>
          <p:cNvSpPr>
            <a:spLocks noGrp="1"/>
          </p:cNvSpPr>
          <p:nvPr>
            <p:ph idx="1"/>
          </p:nvPr>
        </p:nvSpPr>
        <p:spPr/>
        <p:txBody>
          <a:bodyPr>
            <a:normAutofit fontScale="85000" lnSpcReduction="20000"/>
          </a:bodyPr>
          <a:lstStyle/>
          <a:p>
            <a:r>
              <a:rPr lang="en-US" u="sng" dirty="0"/>
              <a:t>The Registrar</a:t>
            </a:r>
            <a:r>
              <a:rPr lang="en-US" b="1" u="sng" dirty="0"/>
              <a:t> </a:t>
            </a:r>
            <a:r>
              <a:rPr lang="en-US" u="sng" dirty="0"/>
              <a:t>shall review all applications</a:t>
            </a:r>
            <a:r>
              <a:rPr lang="en-US" dirty="0"/>
              <a:t> for membership and/or supplemental membership in the Michigan Society.</a:t>
            </a:r>
            <a:r>
              <a:rPr lang="en-US" dirty="0">
                <a:effectLst/>
              </a:rPr>
              <a:t> (B/L 10, Sec A)</a:t>
            </a:r>
          </a:p>
          <a:p>
            <a:r>
              <a:rPr lang="en-US" u="sng" dirty="0"/>
              <a:t>The Genealogist</a:t>
            </a:r>
            <a:r>
              <a:rPr lang="en-US" b="1" u="sng" dirty="0"/>
              <a:t> </a:t>
            </a:r>
            <a:r>
              <a:rPr lang="en-US" u="sng" dirty="0"/>
              <a:t>shall assist the Registrar</a:t>
            </a:r>
            <a:r>
              <a:rPr lang="en-US" dirty="0"/>
              <a:t> regarding questions on applications for membership and/or supplemental membership; and confirming application source materials.</a:t>
            </a:r>
            <a:r>
              <a:rPr lang="en-US" dirty="0">
                <a:effectLst/>
              </a:rPr>
              <a:t> (B/L 9, Sec A)</a:t>
            </a:r>
          </a:p>
          <a:p>
            <a:r>
              <a:rPr lang="en-US" i="1" dirty="0"/>
              <a:t>Genealogy Committee. </a:t>
            </a:r>
            <a:r>
              <a:rPr lang="en-US" dirty="0"/>
              <a:t>The Genealogy Committee shall be chaired by the Genealogist who, by experience, is qualified to do genealogical research. </a:t>
            </a:r>
            <a:r>
              <a:rPr lang="en-US" u="sng" dirty="0"/>
              <a:t>The Genealogy Committee shall assist the Registrar</a:t>
            </a:r>
            <a:r>
              <a:rPr lang="en-US" dirty="0"/>
              <a:t> in resolving questions involving authenticity or correctness of documentation being submitted by applicants for membership or supplemental membership. (B/L 18, Sec E)</a:t>
            </a:r>
            <a:endParaRPr lang="en-US" dirty="0">
              <a:effectLst/>
            </a:endParaRPr>
          </a:p>
          <a:p>
            <a:r>
              <a:rPr lang="en-US" u="sng" dirty="0"/>
              <a:t>The Genealogist shall receive all pended applications from the Registrar and shall work with the applicant and appropriate chapter personnel to correct all deficiencies.</a:t>
            </a:r>
            <a:r>
              <a:rPr lang="en-US" dirty="0"/>
              <a:t>  He shall return the corrected applications to the Registrar for review and approval. (B/L 9, Sec C)</a:t>
            </a:r>
            <a:endParaRPr lang="en-US" dirty="0">
              <a:effectLst/>
            </a:endParaRPr>
          </a:p>
          <a:p>
            <a:pPr marL="0" indent="0">
              <a:buNone/>
            </a:pPr>
            <a:endParaRPr lang="en-US" dirty="0"/>
          </a:p>
        </p:txBody>
      </p:sp>
    </p:spTree>
    <p:extLst>
      <p:ext uri="{BB962C8B-B14F-4D97-AF65-F5344CB8AC3E}">
        <p14:creationId xmlns:p14="http://schemas.microsoft.com/office/powerpoint/2010/main" val="177606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B92F-170B-8346-B9FC-5D7456F65D0E}"/>
              </a:ext>
            </a:extLst>
          </p:cNvPr>
          <p:cNvSpPr>
            <a:spLocks noGrp="1"/>
          </p:cNvSpPr>
          <p:nvPr>
            <p:ph type="title"/>
          </p:nvPr>
        </p:nvSpPr>
        <p:spPr/>
        <p:txBody>
          <a:bodyPr>
            <a:normAutofit/>
          </a:bodyPr>
          <a:lstStyle/>
          <a:p>
            <a:pPr algn="ctr"/>
            <a:r>
              <a:rPr lang="en-US" sz="4000" b="1" dirty="0"/>
              <a:t>Appeal Process for Applications Pended by MISSAR</a:t>
            </a:r>
            <a:br>
              <a:rPr lang="en-US" sz="4000" b="1" dirty="0"/>
            </a:br>
            <a:r>
              <a:rPr lang="en-US" sz="2400" b="1" dirty="0"/>
              <a:t>(From MISSAR Constitution &amp; Bylaws, 02 Apr 2022)</a:t>
            </a:r>
            <a:endParaRPr lang="en-US" sz="4000" dirty="0"/>
          </a:p>
        </p:txBody>
      </p:sp>
      <p:sp>
        <p:nvSpPr>
          <p:cNvPr id="3" name="Content Placeholder 2">
            <a:extLst>
              <a:ext uri="{FF2B5EF4-FFF2-40B4-BE49-F238E27FC236}">
                <a16:creationId xmlns:a16="http://schemas.microsoft.com/office/drawing/2014/main" id="{626E0BC4-5B45-A14F-94B1-D5B18482704D}"/>
              </a:ext>
            </a:extLst>
          </p:cNvPr>
          <p:cNvSpPr>
            <a:spLocks noGrp="1"/>
          </p:cNvSpPr>
          <p:nvPr>
            <p:ph idx="1"/>
          </p:nvPr>
        </p:nvSpPr>
        <p:spPr/>
        <p:txBody>
          <a:bodyPr>
            <a:normAutofit/>
          </a:bodyPr>
          <a:lstStyle/>
          <a:p>
            <a:r>
              <a:rPr lang="en-US" sz="2400" dirty="0"/>
              <a:t>The Genealogist shall serve as Chairman of the Genealogy Committee. </a:t>
            </a:r>
            <a:r>
              <a:rPr lang="en-US" sz="2400" b="1" u="sng" dirty="0"/>
              <a:t>The opinion of the committee regarding specific points of question shall stand unless over-ruled by the National Society</a:t>
            </a:r>
            <a:r>
              <a:rPr lang="en-US" sz="2400" u="sng" dirty="0"/>
              <a:t>.</a:t>
            </a:r>
            <a:r>
              <a:rPr lang="en-US" sz="2400" dirty="0"/>
              <a:t> (B/L 9, Sec B)</a:t>
            </a:r>
          </a:p>
          <a:p>
            <a:r>
              <a:rPr lang="en-US" sz="2400" u="sng" dirty="0"/>
              <a:t>In the event the Registrar, with the assistance of the Genealogist, is unable to verify the genuineness or the accuracy of the supporting documentation, he must promptly return the application papers, supporting documents and admission fee to the applicant.</a:t>
            </a:r>
            <a:r>
              <a:rPr lang="en-US" sz="2400" dirty="0"/>
              <a:t> He shall also provide the applicant with reasons for the rejection and offer suggestions and/or recommendations that may cause the documents to be accepted upon correction and resubmission</a:t>
            </a:r>
            <a:r>
              <a:rPr lang="en-US" sz="2400" b="1" dirty="0"/>
              <a:t>.  The Registrar shall further advise the applicant that he may appeal the rejection to the BoM by notifying the Secretary of his intent to appeal so that it may be placed on the agenda of the next BoM meeting.</a:t>
            </a:r>
            <a:r>
              <a:rPr lang="en-US" sz="2400" dirty="0">
                <a:effectLst/>
              </a:rPr>
              <a:t> </a:t>
            </a:r>
            <a:r>
              <a:rPr lang="en-US" sz="2400" dirty="0"/>
              <a:t>  </a:t>
            </a:r>
            <a:r>
              <a:rPr lang="en-US" sz="2400" dirty="0">
                <a:effectLst/>
              </a:rPr>
              <a:t>(B/L 10, Sec C)</a:t>
            </a:r>
          </a:p>
        </p:txBody>
      </p:sp>
    </p:spTree>
    <p:extLst>
      <p:ext uri="{BB962C8B-B14F-4D97-AF65-F5344CB8AC3E}">
        <p14:creationId xmlns:p14="http://schemas.microsoft.com/office/powerpoint/2010/main" val="368613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98C2-944C-6B4A-B467-B70301F5A64C}"/>
              </a:ext>
            </a:extLst>
          </p:cNvPr>
          <p:cNvSpPr>
            <a:spLocks noGrp="1"/>
          </p:cNvSpPr>
          <p:nvPr>
            <p:ph type="title"/>
          </p:nvPr>
        </p:nvSpPr>
        <p:spPr/>
        <p:txBody>
          <a:bodyPr>
            <a:normAutofit/>
          </a:bodyPr>
          <a:lstStyle/>
          <a:p>
            <a:pPr algn="ctr"/>
            <a:r>
              <a:rPr lang="en-US" sz="4000" b="1" dirty="0"/>
              <a:t>Appeal Process for Applications Pended by NSSAR</a:t>
            </a:r>
            <a:br>
              <a:rPr lang="en-US" sz="4000" b="1" dirty="0"/>
            </a:br>
            <a:r>
              <a:rPr lang="en-US" sz="2400" b="1" dirty="0"/>
              <a:t>(GCP, 30 Sep 2022, Section 6.6000) (APG, 30 Sep 2022, p 60)</a:t>
            </a:r>
          </a:p>
        </p:txBody>
      </p:sp>
      <p:sp>
        <p:nvSpPr>
          <p:cNvPr id="3" name="Content Placeholder 2">
            <a:extLst>
              <a:ext uri="{FF2B5EF4-FFF2-40B4-BE49-F238E27FC236}">
                <a16:creationId xmlns:a16="http://schemas.microsoft.com/office/drawing/2014/main" id="{865FB76A-CB24-5642-AFDD-430CE0065409}"/>
              </a:ext>
            </a:extLst>
          </p:cNvPr>
          <p:cNvSpPr>
            <a:spLocks noGrp="1"/>
          </p:cNvSpPr>
          <p:nvPr>
            <p:ph idx="1"/>
          </p:nvPr>
        </p:nvSpPr>
        <p:spPr/>
        <p:txBody>
          <a:bodyPr>
            <a:normAutofit/>
          </a:bodyPr>
          <a:lstStyle/>
          <a:p>
            <a:r>
              <a:rPr lang="en-US" dirty="0">
                <a:effectLst/>
              </a:rPr>
              <a:t>An applicant with the concurrence of his state’s registrar, genealogist, point</a:t>
            </a:r>
            <a:r>
              <a:rPr lang="en-US" dirty="0"/>
              <a:t> </a:t>
            </a:r>
            <a:r>
              <a:rPr lang="en-US" dirty="0">
                <a:effectLst/>
              </a:rPr>
              <a:t>of contact, or president has the right to request that the Genealogist General review an adverse decision or decisions made by the Genealogy Department staff under authority delegated to it by the Genealogist General.  </a:t>
            </a:r>
            <a:r>
              <a:rPr lang="en-US" i="1" dirty="0">
                <a:effectLst/>
              </a:rPr>
              <a:t>(</a:t>
            </a:r>
            <a:r>
              <a:rPr lang="en-US" i="1" dirty="0"/>
              <a:t>See Section 6.6001a for information regarding the process.)</a:t>
            </a:r>
          </a:p>
          <a:p>
            <a:r>
              <a:rPr lang="en-US" dirty="0">
                <a:effectLst/>
              </a:rPr>
              <a:t>An applicant with the concurrence of his state’s registrar, genealogist, point of contact or president has the right to appeal an adverse decision of the Genealogist General under the provisions of Bylaw No. 9.  </a:t>
            </a:r>
            <a:r>
              <a:rPr lang="en-US" i="1" dirty="0"/>
              <a:t>(See Section 6.6001b for information regarding the process.)</a:t>
            </a:r>
            <a:endParaRPr lang="en-US" dirty="0"/>
          </a:p>
        </p:txBody>
      </p:sp>
    </p:spTree>
    <p:extLst>
      <p:ext uri="{BB962C8B-B14F-4D97-AF65-F5344CB8AC3E}">
        <p14:creationId xmlns:p14="http://schemas.microsoft.com/office/powerpoint/2010/main" val="2365572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1B9E9-EB84-9B44-AB54-7353DFA67B4A}"/>
              </a:ext>
            </a:extLst>
          </p:cNvPr>
          <p:cNvSpPr>
            <a:spLocks noGrp="1"/>
          </p:cNvSpPr>
          <p:nvPr>
            <p:ph type="title"/>
          </p:nvPr>
        </p:nvSpPr>
        <p:spPr/>
        <p:txBody>
          <a:bodyPr/>
          <a:lstStyle/>
          <a:p>
            <a:pPr algn="ctr"/>
            <a:r>
              <a:rPr lang="en-US" b="1" dirty="0"/>
              <a:t>Keeping up with GCP &amp; APG Updates</a:t>
            </a:r>
          </a:p>
        </p:txBody>
      </p:sp>
      <p:sp>
        <p:nvSpPr>
          <p:cNvPr id="3" name="Content Placeholder 2">
            <a:extLst>
              <a:ext uri="{FF2B5EF4-FFF2-40B4-BE49-F238E27FC236}">
                <a16:creationId xmlns:a16="http://schemas.microsoft.com/office/drawing/2014/main" id="{F74CEE3D-8280-094F-AF44-30E77EC112B7}"/>
              </a:ext>
            </a:extLst>
          </p:cNvPr>
          <p:cNvSpPr>
            <a:spLocks noGrp="1"/>
          </p:cNvSpPr>
          <p:nvPr>
            <p:ph idx="1"/>
          </p:nvPr>
        </p:nvSpPr>
        <p:spPr/>
        <p:txBody>
          <a:bodyPr/>
          <a:lstStyle/>
          <a:p>
            <a:r>
              <a:rPr lang="en-US" dirty="0"/>
              <a:t>Not aware of any consistent method of notification of GCP or APG updates.</a:t>
            </a:r>
          </a:p>
          <a:p>
            <a:r>
              <a:rPr lang="en-US" dirty="0"/>
              <a:t>Check website every so often for updates  </a:t>
            </a:r>
            <a:r>
              <a:rPr lang="en-US" i="1" dirty="0" err="1"/>
              <a:t>sar.org</a:t>
            </a:r>
            <a:r>
              <a:rPr lang="en-US" i="1" dirty="0"/>
              <a:t> &gt; Members &gt; Forms &amp; Manuals</a:t>
            </a:r>
            <a:endParaRPr lang="en-US" dirty="0"/>
          </a:p>
          <a:p>
            <a:r>
              <a:rPr lang="en-US" dirty="0"/>
              <a:t>Both are under “Manuals” sub-heading</a:t>
            </a:r>
          </a:p>
          <a:p>
            <a:r>
              <a:rPr lang="en-US" dirty="0"/>
              <a:t>Also, under </a:t>
            </a:r>
            <a:r>
              <a:rPr lang="en-US" i="1" dirty="0" err="1"/>
              <a:t>sar.org</a:t>
            </a:r>
            <a:r>
              <a:rPr lang="en-US" i="1" dirty="0"/>
              <a:t> &gt; Genealogy &gt; SAR Genealogy Policies &amp; Materials</a:t>
            </a:r>
          </a:p>
        </p:txBody>
      </p:sp>
    </p:spTree>
    <p:extLst>
      <p:ext uri="{BB962C8B-B14F-4D97-AF65-F5344CB8AC3E}">
        <p14:creationId xmlns:p14="http://schemas.microsoft.com/office/powerpoint/2010/main" val="2430529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2207</Words>
  <Application>Microsoft Office PowerPoint</Application>
  <PresentationFormat>Widescreen</PresentationFormat>
  <Paragraphs>159</Paragraphs>
  <Slides>22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Apple Chancery</vt:lpstr>
      <vt:lpstr>Arial</vt:lpstr>
      <vt:lpstr>Calibri</vt:lpstr>
      <vt:lpstr>Calibri Light</vt:lpstr>
      <vt:lpstr>Helvetica</vt:lpstr>
      <vt:lpstr>Times New Roman</vt:lpstr>
      <vt:lpstr>Office Theme</vt:lpstr>
      <vt:lpstr>NSSAR Chapter Registrar &amp; Genealogist Training</vt:lpstr>
      <vt:lpstr>Final Topics &amp; Thoughts</vt:lpstr>
      <vt:lpstr>Responsibilities &amp; Tasks Recap (APG, 30 Sep 2022, pp 5-6)</vt:lpstr>
      <vt:lpstr>Expedited Applications (GCP, 30 Sep 2022, Section 6.4000) (APG, 30 Sep 2022, p 8)</vt:lpstr>
      <vt:lpstr>Grandfathered Applications (NSSAR Bylaw 1, Section 5) (APG, 30 Sep 2022, p 7)</vt:lpstr>
      <vt:lpstr>Appeal Process for Applications Pended by MISSAR (From MISSAR Constitution &amp; Bylaws, 02 Apr 2022)</vt:lpstr>
      <vt:lpstr>Appeal Process for Applications Pended by MISSAR (From MISSAR Constitution &amp; Bylaws, 02 Apr 2022)</vt:lpstr>
      <vt:lpstr>Appeal Process for Applications Pended by NSSAR (GCP, 30 Sep 2022, Section 6.6000) (APG, 30 Sep 2022, p 60)</vt:lpstr>
      <vt:lpstr>Keeping up with GCP &amp; APG Updates</vt:lpstr>
      <vt:lpstr>Keeping up with GG Email Updates</vt:lpstr>
      <vt:lpstr>Background Checks</vt:lpstr>
      <vt:lpstr>NSSAR Bylaw</vt:lpstr>
      <vt:lpstr>Application Certification</vt:lpstr>
      <vt:lpstr>Concerns About Background</vt:lpstr>
      <vt:lpstr>How well do you know the applicant?</vt:lpstr>
      <vt:lpstr>Record or Background Checks</vt:lpstr>
      <vt:lpstr>Dilemma – What to do?</vt:lpstr>
      <vt:lpstr>Michigan SAR Membership Application Policy</vt:lpstr>
      <vt:lpstr>Genealogy Workshops</vt:lpstr>
      <vt:lpstr>MISSAR Genealogy Committee</vt:lpstr>
      <vt:lpstr>Workload Balance!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MISSAR Chapter Genealogist &amp; Registrar Training</dc:title>
  <dc:creator>Dennis VanWormer</dc:creator>
  <cp:lastModifiedBy>Gary Green</cp:lastModifiedBy>
  <cp:revision>144</cp:revision>
  <dcterms:created xsi:type="dcterms:W3CDTF">2020-08-31T18:34:35Z</dcterms:created>
  <dcterms:modified xsi:type="dcterms:W3CDTF">2022-11-08T20:53:27Z</dcterms:modified>
</cp:coreProperties>
</file>