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7" r:id="rId2"/>
    <p:sldId id="258" r:id="rId3"/>
    <p:sldId id="259" r:id="rId4"/>
    <p:sldId id="261" r:id="rId5"/>
    <p:sldId id="262" r:id="rId6"/>
    <p:sldId id="264" r:id="rId7"/>
    <p:sldId id="265" r:id="rId8"/>
    <p:sldId id="279" r:id="rId9"/>
    <p:sldId id="284" r:id="rId10"/>
    <p:sldId id="285" r:id="rId11"/>
    <p:sldId id="286" r:id="rId12"/>
    <p:sldId id="287" r:id="rId13"/>
    <p:sldId id="288" r:id="rId14"/>
    <p:sldId id="281" r:id="rId15"/>
    <p:sldId id="263" r:id="rId16"/>
    <p:sldId id="282" r:id="rId17"/>
    <p:sldId id="289" r:id="rId18"/>
    <p:sldId id="283" r:id="rId19"/>
    <p:sldId id="280" r:id="rId20"/>
    <p:sldId id="27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8276"/>
    <p:restoredTop sz="75563"/>
  </p:normalViewPr>
  <p:slideViewPr>
    <p:cSldViewPr snapToGrid="0" snapToObjects="1">
      <p:cViewPr varScale="1">
        <p:scale>
          <a:sx n="86" d="100"/>
          <a:sy n="86" d="100"/>
        </p:scale>
        <p:origin x="79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75D5280-3632-7244-9AAF-68FF2008E849}" type="datetimeFigureOut">
              <a:rPr lang="en-US" smtClean="0"/>
              <a:t>10/18/2022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7B2660-740E-6E4B-98E5-AF595D0BC41E}" type="slidenum">
              <a:rPr lang="en-US" smtClean="0"/>
              <a:t>‹#›</a:t>
            </a:fld>
            <a:endParaRPr lang="en-US"/>
          </a:p>
        </p:txBody>
      </p:sp>
    </p:spTree>
    <p:extLst>
      <p:ext uri="{BB962C8B-B14F-4D97-AF65-F5344CB8AC3E}">
        <p14:creationId xmlns:p14="http://schemas.microsoft.com/office/powerpoint/2010/main" val="16479075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D079BB4-5B07-2449-BF85-6610D8E0C63E}" type="slidenum">
              <a:rPr lang="en-US" smtClean="0"/>
              <a:t>1</a:t>
            </a:fld>
            <a:endParaRPr lang="en-US"/>
          </a:p>
        </p:txBody>
      </p:sp>
    </p:spTree>
    <p:extLst>
      <p:ext uri="{BB962C8B-B14F-4D97-AF65-F5344CB8AC3E}">
        <p14:creationId xmlns:p14="http://schemas.microsoft.com/office/powerpoint/2010/main" val="35397499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10</a:t>
            </a:fld>
            <a:endParaRPr lang="en-US"/>
          </a:p>
        </p:txBody>
      </p:sp>
    </p:spTree>
    <p:extLst>
      <p:ext uri="{BB962C8B-B14F-4D97-AF65-F5344CB8AC3E}">
        <p14:creationId xmlns:p14="http://schemas.microsoft.com/office/powerpoint/2010/main" val="38491371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7B2660-740E-6E4B-98E5-AF595D0BC41E}" type="slidenum">
              <a:rPr lang="en-US" smtClean="0"/>
              <a:t>11</a:t>
            </a:fld>
            <a:endParaRPr lang="en-US"/>
          </a:p>
        </p:txBody>
      </p:sp>
    </p:spTree>
    <p:extLst>
      <p:ext uri="{BB962C8B-B14F-4D97-AF65-F5344CB8AC3E}">
        <p14:creationId xmlns:p14="http://schemas.microsoft.com/office/powerpoint/2010/main" val="121471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7B2660-740E-6E4B-98E5-AF595D0BC41E}" type="slidenum">
              <a:rPr lang="en-US" smtClean="0"/>
              <a:t>12</a:t>
            </a:fld>
            <a:endParaRPr lang="en-US"/>
          </a:p>
        </p:txBody>
      </p:sp>
    </p:spTree>
    <p:extLst>
      <p:ext uri="{BB962C8B-B14F-4D97-AF65-F5344CB8AC3E}">
        <p14:creationId xmlns:p14="http://schemas.microsoft.com/office/powerpoint/2010/main" val="42758920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13</a:t>
            </a:fld>
            <a:endParaRPr lang="en-US"/>
          </a:p>
        </p:txBody>
      </p:sp>
    </p:spTree>
    <p:extLst>
      <p:ext uri="{BB962C8B-B14F-4D97-AF65-F5344CB8AC3E}">
        <p14:creationId xmlns:p14="http://schemas.microsoft.com/office/powerpoint/2010/main" val="1241121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14</a:t>
            </a:fld>
            <a:endParaRPr lang="en-US"/>
          </a:p>
        </p:txBody>
      </p:sp>
    </p:spTree>
    <p:extLst>
      <p:ext uri="{BB962C8B-B14F-4D97-AF65-F5344CB8AC3E}">
        <p14:creationId xmlns:p14="http://schemas.microsoft.com/office/powerpoint/2010/main" val="95708155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15</a:t>
            </a:fld>
            <a:endParaRPr lang="en-US"/>
          </a:p>
        </p:txBody>
      </p:sp>
    </p:spTree>
    <p:extLst>
      <p:ext uri="{BB962C8B-B14F-4D97-AF65-F5344CB8AC3E}">
        <p14:creationId xmlns:p14="http://schemas.microsoft.com/office/powerpoint/2010/main" val="14477810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16</a:t>
            </a:fld>
            <a:endParaRPr lang="en-US"/>
          </a:p>
        </p:txBody>
      </p:sp>
    </p:spTree>
    <p:extLst>
      <p:ext uri="{BB962C8B-B14F-4D97-AF65-F5344CB8AC3E}">
        <p14:creationId xmlns:p14="http://schemas.microsoft.com/office/powerpoint/2010/main" val="2376332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17</a:t>
            </a:fld>
            <a:endParaRPr lang="en-US"/>
          </a:p>
        </p:txBody>
      </p:sp>
    </p:spTree>
    <p:extLst>
      <p:ext uri="{BB962C8B-B14F-4D97-AF65-F5344CB8AC3E}">
        <p14:creationId xmlns:p14="http://schemas.microsoft.com/office/powerpoint/2010/main" val="259910575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18</a:t>
            </a:fld>
            <a:endParaRPr lang="en-US"/>
          </a:p>
        </p:txBody>
      </p:sp>
    </p:spTree>
    <p:extLst>
      <p:ext uri="{BB962C8B-B14F-4D97-AF65-F5344CB8AC3E}">
        <p14:creationId xmlns:p14="http://schemas.microsoft.com/office/powerpoint/2010/main" val="16132562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19</a:t>
            </a:fld>
            <a:endParaRPr lang="en-US"/>
          </a:p>
        </p:txBody>
      </p:sp>
    </p:spTree>
    <p:extLst>
      <p:ext uri="{BB962C8B-B14F-4D97-AF65-F5344CB8AC3E}">
        <p14:creationId xmlns:p14="http://schemas.microsoft.com/office/powerpoint/2010/main" val="40431084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2</a:t>
            </a:fld>
            <a:endParaRPr lang="en-US"/>
          </a:p>
        </p:txBody>
      </p:sp>
    </p:spTree>
    <p:extLst>
      <p:ext uri="{BB962C8B-B14F-4D97-AF65-F5344CB8AC3E}">
        <p14:creationId xmlns:p14="http://schemas.microsoft.com/office/powerpoint/2010/main" val="76374292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E7A0B8-4593-7649-BEBB-AE5D8A29E981}" type="slidenum">
              <a:rPr lang="en-US" smtClean="0"/>
              <a:t>20</a:t>
            </a:fld>
            <a:endParaRPr lang="en-US"/>
          </a:p>
        </p:txBody>
      </p:sp>
    </p:spTree>
    <p:extLst>
      <p:ext uri="{BB962C8B-B14F-4D97-AF65-F5344CB8AC3E}">
        <p14:creationId xmlns:p14="http://schemas.microsoft.com/office/powerpoint/2010/main" val="19167187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5"/>
          </p:nvPr>
        </p:nvSpPr>
        <p:spPr/>
        <p:txBody>
          <a:bodyPr/>
          <a:lstStyle/>
          <a:p>
            <a:fld id="{817B2660-740E-6E4B-98E5-AF595D0BC41E}" type="slidenum">
              <a:rPr lang="en-US" smtClean="0"/>
              <a:t>3</a:t>
            </a:fld>
            <a:endParaRPr lang="en-US"/>
          </a:p>
        </p:txBody>
      </p:sp>
    </p:spTree>
    <p:extLst>
      <p:ext uri="{BB962C8B-B14F-4D97-AF65-F5344CB8AC3E}">
        <p14:creationId xmlns:p14="http://schemas.microsoft.com/office/powerpoint/2010/main" val="2273743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4</a:t>
            </a:fld>
            <a:endParaRPr lang="en-US"/>
          </a:p>
        </p:txBody>
      </p:sp>
    </p:spTree>
    <p:extLst>
      <p:ext uri="{BB962C8B-B14F-4D97-AF65-F5344CB8AC3E}">
        <p14:creationId xmlns:p14="http://schemas.microsoft.com/office/powerpoint/2010/main" val="12456030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5</a:t>
            </a:fld>
            <a:endParaRPr lang="en-US"/>
          </a:p>
        </p:txBody>
      </p:sp>
    </p:spTree>
    <p:extLst>
      <p:ext uri="{BB962C8B-B14F-4D97-AF65-F5344CB8AC3E}">
        <p14:creationId xmlns:p14="http://schemas.microsoft.com/office/powerpoint/2010/main" val="35162900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6</a:t>
            </a:fld>
            <a:endParaRPr lang="en-US"/>
          </a:p>
        </p:txBody>
      </p:sp>
    </p:spTree>
    <p:extLst>
      <p:ext uri="{BB962C8B-B14F-4D97-AF65-F5344CB8AC3E}">
        <p14:creationId xmlns:p14="http://schemas.microsoft.com/office/powerpoint/2010/main" val="13936746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817B2660-740E-6E4B-98E5-AF595D0BC41E}" type="slidenum">
              <a:rPr lang="en-US" smtClean="0"/>
              <a:t>7</a:t>
            </a:fld>
            <a:endParaRPr lang="en-US"/>
          </a:p>
        </p:txBody>
      </p:sp>
    </p:spTree>
    <p:extLst>
      <p:ext uri="{BB962C8B-B14F-4D97-AF65-F5344CB8AC3E}">
        <p14:creationId xmlns:p14="http://schemas.microsoft.com/office/powerpoint/2010/main" val="10116363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8</a:t>
            </a:fld>
            <a:endParaRPr lang="en-US"/>
          </a:p>
        </p:txBody>
      </p:sp>
    </p:spTree>
    <p:extLst>
      <p:ext uri="{BB962C8B-B14F-4D97-AF65-F5344CB8AC3E}">
        <p14:creationId xmlns:p14="http://schemas.microsoft.com/office/powerpoint/2010/main" val="18646553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7B2660-740E-6E4B-98E5-AF595D0BC41E}" type="slidenum">
              <a:rPr lang="en-US" smtClean="0"/>
              <a:t>9</a:t>
            </a:fld>
            <a:endParaRPr lang="en-US"/>
          </a:p>
        </p:txBody>
      </p:sp>
    </p:spTree>
    <p:extLst>
      <p:ext uri="{BB962C8B-B14F-4D97-AF65-F5344CB8AC3E}">
        <p14:creationId xmlns:p14="http://schemas.microsoft.com/office/powerpoint/2010/main" val="14686619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C3042F-0929-7A41-A6F9-B0EBDBDF7B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B52D515-E26C-3E45-B27A-55D19396DD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90A6384-1BA2-2F49-9E7D-528CAFA9617C}"/>
              </a:ext>
            </a:extLst>
          </p:cNvPr>
          <p:cNvSpPr>
            <a:spLocks noGrp="1"/>
          </p:cNvSpPr>
          <p:nvPr>
            <p:ph type="dt" sz="half" idx="10"/>
          </p:nvPr>
        </p:nvSpPr>
        <p:spPr/>
        <p:txBody>
          <a:bodyPr/>
          <a:lstStyle/>
          <a:p>
            <a:fld id="{CF516F23-5626-3D4D-8106-2C2C1AAC5A69}" type="datetimeFigureOut">
              <a:rPr lang="en-US" smtClean="0"/>
              <a:t>10/18/2022</a:t>
            </a:fld>
            <a:endParaRPr lang="en-US"/>
          </a:p>
        </p:txBody>
      </p:sp>
      <p:sp>
        <p:nvSpPr>
          <p:cNvPr id="5" name="Footer Placeholder 4">
            <a:extLst>
              <a:ext uri="{FF2B5EF4-FFF2-40B4-BE49-F238E27FC236}">
                <a16:creationId xmlns:a16="http://schemas.microsoft.com/office/drawing/2014/main" id="{4F880769-9A4B-9244-9470-2950F1E48F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8BA8FD-BA89-E746-B2E7-C1C8280FBEED}"/>
              </a:ext>
            </a:extLst>
          </p:cNvPr>
          <p:cNvSpPr>
            <a:spLocks noGrp="1"/>
          </p:cNvSpPr>
          <p:nvPr>
            <p:ph type="sldNum" sz="quarter" idx="12"/>
          </p:nvPr>
        </p:nvSpPr>
        <p:spPr/>
        <p:txBody>
          <a:bodyPr/>
          <a:lstStyle/>
          <a:p>
            <a:fld id="{EA7FA632-6E5C-E34C-8862-24DF3C273287}" type="slidenum">
              <a:rPr lang="en-US" smtClean="0"/>
              <a:t>‹#›</a:t>
            </a:fld>
            <a:endParaRPr lang="en-US"/>
          </a:p>
        </p:txBody>
      </p:sp>
    </p:spTree>
    <p:extLst>
      <p:ext uri="{BB962C8B-B14F-4D97-AF65-F5344CB8AC3E}">
        <p14:creationId xmlns:p14="http://schemas.microsoft.com/office/powerpoint/2010/main" val="2919402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18C0DF-6CB6-534B-925C-8511CA69D66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DBC5A6-D503-B840-84DC-9E2EA21BF1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8DBE28F-800C-6D46-B416-0BB411FA580E}"/>
              </a:ext>
            </a:extLst>
          </p:cNvPr>
          <p:cNvSpPr>
            <a:spLocks noGrp="1"/>
          </p:cNvSpPr>
          <p:nvPr>
            <p:ph type="dt" sz="half" idx="10"/>
          </p:nvPr>
        </p:nvSpPr>
        <p:spPr/>
        <p:txBody>
          <a:bodyPr/>
          <a:lstStyle/>
          <a:p>
            <a:fld id="{CF516F23-5626-3D4D-8106-2C2C1AAC5A69}" type="datetimeFigureOut">
              <a:rPr lang="en-US" smtClean="0"/>
              <a:t>10/18/2022</a:t>
            </a:fld>
            <a:endParaRPr lang="en-US"/>
          </a:p>
        </p:txBody>
      </p:sp>
      <p:sp>
        <p:nvSpPr>
          <p:cNvPr id="5" name="Footer Placeholder 4">
            <a:extLst>
              <a:ext uri="{FF2B5EF4-FFF2-40B4-BE49-F238E27FC236}">
                <a16:creationId xmlns:a16="http://schemas.microsoft.com/office/drawing/2014/main" id="{E5C68B22-2B86-F04F-8E76-90A201F262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D4111A4-10A3-664A-8769-AB0DFED85AA2}"/>
              </a:ext>
            </a:extLst>
          </p:cNvPr>
          <p:cNvSpPr>
            <a:spLocks noGrp="1"/>
          </p:cNvSpPr>
          <p:nvPr>
            <p:ph type="sldNum" sz="quarter" idx="12"/>
          </p:nvPr>
        </p:nvSpPr>
        <p:spPr/>
        <p:txBody>
          <a:bodyPr/>
          <a:lstStyle/>
          <a:p>
            <a:fld id="{EA7FA632-6E5C-E34C-8862-24DF3C273287}" type="slidenum">
              <a:rPr lang="en-US" smtClean="0"/>
              <a:t>‹#›</a:t>
            </a:fld>
            <a:endParaRPr lang="en-US"/>
          </a:p>
        </p:txBody>
      </p:sp>
    </p:spTree>
    <p:extLst>
      <p:ext uri="{BB962C8B-B14F-4D97-AF65-F5344CB8AC3E}">
        <p14:creationId xmlns:p14="http://schemas.microsoft.com/office/powerpoint/2010/main" val="3898432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78B02AF-C743-0146-9223-5316E826F15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97FCA6-21A7-754C-8227-7E522403B12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1035194-19F4-9149-A3FC-1CC622C8CB1A}"/>
              </a:ext>
            </a:extLst>
          </p:cNvPr>
          <p:cNvSpPr>
            <a:spLocks noGrp="1"/>
          </p:cNvSpPr>
          <p:nvPr>
            <p:ph type="dt" sz="half" idx="10"/>
          </p:nvPr>
        </p:nvSpPr>
        <p:spPr/>
        <p:txBody>
          <a:bodyPr/>
          <a:lstStyle/>
          <a:p>
            <a:fld id="{CF516F23-5626-3D4D-8106-2C2C1AAC5A69}" type="datetimeFigureOut">
              <a:rPr lang="en-US" smtClean="0"/>
              <a:t>10/18/2022</a:t>
            </a:fld>
            <a:endParaRPr lang="en-US"/>
          </a:p>
        </p:txBody>
      </p:sp>
      <p:sp>
        <p:nvSpPr>
          <p:cNvPr id="5" name="Footer Placeholder 4">
            <a:extLst>
              <a:ext uri="{FF2B5EF4-FFF2-40B4-BE49-F238E27FC236}">
                <a16:creationId xmlns:a16="http://schemas.microsoft.com/office/drawing/2014/main" id="{8AD1DDA0-EE4F-6B4E-AB36-FDF7D7910D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BB1C639-BDEB-B540-9CC8-0965DF8D684E}"/>
              </a:ext>
            </a:extLst>
          </p:cNvPr>
          <p:cNvSpPr>
            <a:spLocks noGrp="1"/>
          </p:cNvSpPr>
          <p:nvPr>
            <p:ph type="sldNum" sz="quarter" idx="12"/>
          </p:nvPr>
        </p:nvSpPr>
        <p:spPr/>
        <p:txBody>
          <a:bodyPr/>
          <a:lstStyle/>
          <a:p>
            <a:fld id="{EA7FA632-6E5C-E34C-8862-24DF3C273287}" type="slidenum">
              <a:rPr lang="en-US" smtClean="0"/>
              <a:t>‹#›</a:t>
            </a:fld>
            <a:endParaRPr lang="en-US"/>
          </a:p>
        </p:txBody>
      </p:sp>
    </p:spTree>
    <p:extLst>
      <p:ext uri="{BB962C8B-B14F-4D97-AF65-F5344CB8AC3E}">
        <p14:creationId xmlns:p14="http://schemas.microsoft.com/office/powerpoint/2010/main" val="17555469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458989-F41F-2946-92C4-A585DD605B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7BF5F56-D228-A74F-B4AE-AB69B5FCADF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088B537-F9CA-3D44-8D7D-0281F0D4EBD9}"/>
              </a:ext>
            </a:extLst>
          </p:cNvPr>
          <p:cNvSpPr>
            <a:spLocks noGrp="1"/>
          </p:cNvSpPr>
          <p:nvPr>
            <p:ph type="dt" sz="half" idx="10"/>
          </p:nvPr>
        </p:nvSpPr>
        <p:spPr/>
        <p:txBody>
          <a:bodyPr/>
          <a:lstStyle/>
          <a:p>
            <a:fld id="{CF516F23-5626-3D4D-8106-2C2C1AAC5A69}" type="datetimeFigureOut">
              <a:rPr lang="en-US" smtClean="0"/>
              <a:t>10/18/2022</a:t>
            </a:fld>
            <a:endParaRPr lang="en-US"/>
          </a:p>
        </p:txBody>
      </p:sp>
      <p:sp>
        <p:nvSpPr>
          <p:cNvPr id="5" name="Footer Placeholder 4">
            <a:extLst>
              <a:ext uri="{FF2B5EF4-FFF2-40B4-BE49-F238E27FC236}">
                <a16:creationId xmlns:a16="http://schemas.microsoft.com/office/drawing/2014/main" id="{551DE17C-3D01-E64F-84F7-EA90791314D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3EB768-1559-9240-8743-548226FF76FB}"/>
              </a:ext>
            </a:extLst>
          </p:cNvPr>
          <p:cNvSpPr>
            <a:spLocks noGrp="1"/>
          </p:cNvSpPr>
          <p:nvPr>
            <p:ph type="sldNum" sz="quarter" idx="12"/>
          </p:nvPr>
        </p:nvSpPr>
        <p:spPr/>
        <p:txBody>
          <a:bodyPr/>
          <a:lstStyle/>
          <a:p>
            <a:fld id="{EA7FA632-6E5C-E34C-8862-24DF3C273287}" type="slidenum">
              <a:rPr lang="en-US" smtClean="0"/>
              <a:t>‹#›</a:t>
            </a:fld>
            <a:endParaRPr lang="en-US"/>
          </a:p>
        </p:txBody>
      </p:sp>
    </p:spTree>
    <p:extLst>
      <p:ext uri="{BB962C8B-B14F-4D97-AF65-F5344CB8AC3E}">
        <p14:creationId xmlns:p14="http://schemas.microsoft.com/office/powerpoint/2010/main" val="18826498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852C02-A584-CA43-81EF-ACC3447F000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C731A43-B86F-254B-BE0A-673008210F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C96E424-1F5F-ED45-950F-87D00AC1D5C9}"/>
              </a:ext>
            </a:extLst>
          </p:cNvPr>
          <p:cNvSpPr>
            <a:spLocks noGrp="1"/>
          </p:cNvSpPr>
          <p:nvPr>
            <p:ph type="dt" sz="half" idx="10"/>
          </p:nvPr>
        </p:nvSpPr>
        <p:spPr/>
        <p:txBody>
          <a:bodyPr/>
          <a:lstStyle/>
          <a:p>
            <a:fld id="{CF516F23-5626-3D4D-8106-2C2C1AAC5A69}" type="datetimeFigureOut">
              <a:rPr lang="en-US" smtClean="0"/>
              <a:t>10/18/2022</a:t>
            </a:fld>
            <a:endParaRPr lang="en-US"/>
          </a:p>
        </p:txBody>
      </p:sp>
      <p:sp>
        <p:nvSpPr>
          <p:cNvPr id="5" name="Footer Placeholder 4">
            <a:extLst>
              <a:ext uri="{FF2B5EF4-FFF2-40B4-BE49-F238E27FC236}">
                <a16:creationId xmlns:a16="http://schemas.microsoft.com/office/drawing/2014/main" id="{520F218B-088B-C446-B4B8-9674C7C23C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23A5DA-36B6-1C4B-AC9F-43C54BC6B663}"/>
              </a:ext>
            </a:extLst>
          </p:cNvPr>
          <p:cNvSpPr>
            <a:spLocks noGrp="1"/>
          </p:cNvSpPr>
          <p:nvPr>
            <p:ph type="sldNum" sz="quarter" idx="12"/>
          </p:nvPr>
        </p:nvSpPr>
        <p:spPr/>
        <p:txBody>
          <a:bodyPr/>
          <a:lstStyle/>
          <a:p>
            <a:fld id="{EA7FA632-6E5C-E34C-8862-24DF3C273287}" type="slidenum">
              <a:rPr lang="en-US" smtClean="0"/>
              <a:t>‹#›</a:t>
            </a:fld>
            <a:endParaRPr lang="en-US"/>
          </a:p>
        </p:txBody>
      </p:sp>
    </p:spTree>
    <p:extLst>
      <p:ext uri="{BB962C8B-B14F-4D97-AF65-F5344CB8AC3E}">
        <p14:creationId xmlns:p14="http://schemas.microsoft.com/office/powerpoint/2010/main" val="8576852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09EB0E-07D2-F045-8697-AD649260D83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E30B69-8523-1746-BDFE-28A20FBB4E2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DB7291B-374E-6043-A8B9-99ED3CA7A5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59EAB0-EEEA-5144-89E6-9046BFD84192}"/>
              </a:ext>
            </a:extLst>
          </p:cNvPr>
          <p:cNvSpPr>
            <a:spLocks noGrp="1"/>
          </p:cNvSpPr>
          <p:nvPr>
            <p:ph type="dt" sz="half" idx="10"/>
          </p:nvPr>
        </p:nvSpPr>
        <p:spPr/>
        <p:txBody>
          <a:bodyPr/>
          <a:lstStyle/>
          <a:p>
            <a:fld id="{CF516F23-5626-3D4D-8106-2C2C1AAC5A69}" type="datetimeFigureOut">
              <a:rPr lang="en-US" smtClean="0"/>
              <a:t>10/18/2022</a:t>
            </a:fld>
            <a:endParaRPr lang="en-US"/>
          </a:p>
        </p:txBody>
      </p:sp>
      <p:sp>
        <p:nvSpPr>
          <p:cNvPr id="6" name="Footer Placeholder 5">
            <a:extLst>
              <a:ext uri="{FF2B5EF4-FFF2-40B4-BE49-F238E27FC236}">
                <a16:creationId xmlns:a16="http://schemas.microsoft.com/office/drawing/2014/main" id="{D89FCB25-D1B2-6E43-8B8B-B87D1D13504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D743265-DC7C-7F4C-AE9B-3F7775369882}"/>
              </a:ext>
            </a:extLst>
          </p:cNvPr>
          <p:cNvSpPr>
            <a:spLocks noGrp="1"/>
          </p:cNvSpPr>
          <p:nvPr>
            <p:ph type="sldNum" sz="quarter" idx="12"/>
          </p:nvPr>
        </p:nvSpPr>
        <p:spPr/>
        <p:txBody>
          <a:bodyPr/>
          <a:lstStyle/>
          <a:p>
            <a:fld id="{EA7FA632-6E5C-E34C-8862-24DF3C273287}" type="slidenum">
              <a:rPr lang="en-US" smtClean="0"/>
              <a:t>‹#›</a:t>
            </a:fld>
            <a:endParaRPr lang="en-US"/>
          </a:p>
        </p:txBody>
      </p:sp>
    </p:spTree>
    <p:extLst>
      <p:ext uri="{BB962C8B-B14F-4D97-AF65-F5344CB8AC3E}">
        <p14:creationId xmlns:p14="http://schemas.microsoft.com/office/powerpoint/2010/main" val="18530781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1BF27F-753A-2F4C-89DD-43C9711D6A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F9AF2AA-66E5-F24E-A8DE-CE894EAD9FD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3F5B3DD-9B7B-4D4D-A9E3-A9ACBA46F5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29928A3-BC7F-6B46-B4B6-292DB315F87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7774421-215A-074D-8C77-946CE44F52C0}"/>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4AA26F3-986A-D142-9594-7968FF527373}"/>
              </a:ext>
            </a:extLst>
          </p:cNvPr>
          <p:cNvSpPr>
            <a:spLocks noGrp="1"/>
          </p:cNvSpPr>
          <p:nvPr>
            <p:ph type="dt" sz="half" idx="10"/>
          </p:nvPr>
        </p:nvSpPr>
        <p:spPr/>
        <p:txBody>
          <a:bodyPr/>
          <a:lstStyle/>
          <a:p>
            <a:fld id="{CF516F23-5626-3D4D-8106-2C2C1AAC5A69}" type="datetimeFigureOut">
              <a:rPr lang="en-US" smtClean="0"/>
              <a:t>10/18/2022</a:t>
            </a:fld>
            <a:endParaRPr lang="en-US"/>
          </a:p>
        </p:txBody>
      </p:sp>
      <p:sp>
        <p:nvSpPr>
          <p:cNvPr id="8" name="Footer Placeholder 7">
            <a:extLst>
              <a:ext uri="{FF2B5EF4-FFF2-40B4-BE49-F238E27FC236}">
                <a16:creationId xmlns:a16="http://schemas.microsoft.com/office/drawing/2014/main" id="{7E3A30F6-2DE8-954B-8C82-2BEB362F00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F9578AD-63AB-084E-A1BA-D27CC9F6BCB1}"/>
              </a:ext>
            </a:extLst>
          </p:cNvPr>
          <p:cNvSpPr>
            <a:spLocks noGrp="1"/>
          </p:cNvSpPr>
          <p:nvPr>
            <p:ph type="sldNum" sz="quarter" idx="12"/>
          </p:nvPr>
        </p:nvSpPr>
        <p:spPr/>
        <p:txBody>
          <a:bodyPr/>
          <a:lstStyle/>
          <a:p>
            <a:fld id="{EA7FA632-6E5C-E34C-8862-24DF3C273287}" type="slidenum">
              <a:rPr lang="en-US" smtClean="0"/>
              <a:t>‹#›</a:t>
            </a:fld>
            <a:endParaRPr lang="en-US"/>
          </a:p>
        </p:txBody>
      </p:sp>
    </p:spTree>
    <p:extLst>
      <p:ext uri="{BB962C8B-B14F-4D97-AF65-F5344CB8AC3E}">
        <p14:creationId xmlns:p14="http://schemas.microsoft.com/office/powerpoint/2010/main" val="10820600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01ABD7-11DB-914B-8A3A-A75C73567BA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D33B1F9-B33C-7F4C-98C0-E957B6474F71}"/>
              </a:ext>
            </a:extLst>
          </p:cNvPr>
          <p:cNvSpPr>
            <a:spLocks noGrp="1"/>
          </p:cNvSpPr>
          <p:nvPr>
            <p:ph type="dt" sz="half" idx="10"/>
          </p:nvPr>
        </p:nvSpPr>
        <p:spPr/>
        <p:txBody>
          <a:bodyPr/>
          <a:lstStyle/>
          <a:p>
            <a:fld id="{CF516F23-5626-3D4D-8106-2C2C1AAC5A69}" type="datetimeFigureOut">
              <a:rPr lang="en-US" smtClean="0"/>
              <a:t>10/18/2022</a:t>
            </a:fld>
            <a:endParaRPr lang="en-US"/>
          </a:p>
        </p:txBody>
      </p:sp>
      <p:sp>
        <p:nvSpPr>
          <p:cNvPr id="4" name="Footer Placeholder 3">
            <a:extLst>
              <a:ext uri="{FF2B5EF4-FFF2-40B4-BE49-F238E27FC236}">
                <a16:creationId xmlns:a16="http://schemas.microsoft.com/office/drawing/2014/main" id="{0E29BC99-A620-C947-86D0-E95166B35D2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B7D1A16-7423-CE4A-9128-E018CEAD55EE}"/>
              </a:ext>
            </a:extLst>
          </p:cNvPr>
          <p:cNvSpPr>
            <a:spLocks noGrp="1"/>
          </p:cNvSpPr>
          <p:nvPr>
            <p:ph type="sldNum" sz="quarter" idx="12"/>
          </p:nvPr>
        </p:nvSpPr>
        <p:spPr/>
        <p:txBody>
          <a:bodyPr/>
          <a:lstStyle/>
          <a:p>
            <a:fld id="{EA7FA632-6E5C-E34C-8862-24DF3C273287}" type="slidenum">
              <a:rPr lang="en-US" smtClean="0"/>
              <a:t>‹#›</a:t>
            </a:fld>
            <a:endParaRPr lang="en-US"/>
          </a:p>
        </p:txBody>
      </p:sp>
    </p:spTree>
    <p:extLst>
      <p:ext uri="{BB962C8B-B14F-4D97-AF65-F5344CB8AC3E}">
        <p14:creationId xmlns:p14="http://schemas.microsoft.com/office/powerpoint/2010/main" val="5872116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9251958-EE85-3A4D-B6DD-96E972E54A2A}"/>
              </a:ext>
            </a:extLst>
          </p:cNvPr>
          <p:cNvSpPr>
            <a:spLocks noGrp="1"/>
          </p:cNvSpPr>
          <p:nvPr>
            <p:ph type="dt" sz="half" idx="10"/>
          </p:nvPr>
        </p:nvSpPr>
        <p:spPr/>
        <p:txBody>
          <a:bodyPr/>
          <a:lstStyle/>
          <a:p>
            <a:fld id="{CF516F23-5626-3D4D-8106-2C2C1AAC5A69}" type="datetimeFigureOut">
              <a:rPr lang="en-US" smtClean="0"/>
              <a:t>10/18/2022</a:t>
            </a:fld>
            <a:endParaRPr lang="en-US"/>
          </a:p>
        </p:txBody>
      </p:sp>
      <p:sp>
        <p:nvSpPr>
          <p:cNvPr id="3" name="Footer Placeholder 2">
            <a:extLst>
              <a:ext uri="{FF2B5EF4-FFF2-40B4-BE49-F238E27FC236}">
                <a16:creationId xmlns:a16="http://schemas.microsoft.com/office/drawing/2014/main" id="{289F2147-7EEE-7B46-96E4-FA32F90DBAD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F1B2420-4F52-1245-9E5F-D392A1FC3F64}"/>
              </a:ext>
            </a:extLst>
          </p:cNvPr>
          <p:cNvSpPr>
            <a:spLocks noGrp="1"/>
          </p:cNvSpPr>
          <p:nvPr>
            <p:ph type="sldNum" sz="quarter" idx="12"/>
          </p:nvPr>
        </p:nvSpPr>
        <p:spPr/>
        <p:txBody>
          <a:bodyPr/>
          <a:lstStyle/>
          <a:p>
            <a:fld id="{EA7FA632-6E5C-E34C-8862-24DF3C273287}" type="slidenum">
              <a:rPr lang="en-US" smtClean="0"/>
              <a:t>‹#›</a:t>
            </a:fld>
            <a:endParaRPr lang="en-US"/>
          </a:p>
        </p:txBody>
      </p:sp>
    </p:spTree>
    <p:extLst>
      <p:ext uri="{BB962C8B-B14F-4D97-AF65-F5344CB8AC3E}">
        <p14:creationId xmlns:p14="http://schemas.microsoft.com/office/powerpoint/2010/main" val="2807873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97EFC4-0928-9047-9C8F-BD460515565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D6AEA9B-08FA-2845-8A31-8AE07B7E2A7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FEB6BAC-4793-7B4A-AF12-4B3439DA94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18B1183-172E-074C-8A6B-91476EB5894C}"/>
              </a:ext>
            </a:extLst>
          </p:cNvPr>
          <p:cNvSpPr>
            <a:spLocks noGrp="1"/>
          </p:cNvSpPr>
          <p:nvPr>
            <p:ph type="dt" sz="half" idx="10"/>
          </p:nvPr>
        </p:nvSpPr>
        <p:spPr/>
        <p:txBody>
          <a:bodyPr/>
          <a:lstStyle/>
          <a:p>
            <a:fld id="{CF516F23-5626-3D4D-8106-2C2C1AAC5A69}" type="datetimeFigureOut">
              <a:rPr lang="en-US" smtClean="0"/>
              <a:t>10/18/2022</a:t>
            </a:fld>
            <a:endParaRPr lang="en-US"/>
          </a:p>
        </p:txBody>
      </p:sp>
      <p:sp>
        <p:nvSpPr>
          <p:cNvPr id="6" name="Footer Placeholder 5">
            <a:extLst>
              <a:ext uri="{FF2B5EF4-FFF2-40B4-BE49-F238E27FC236}">
                <a16:creationId xmlns:a16="http://schemas.microsoft.com/office/drawing/2014/main" id="{5161B672-2D83-9C4B-BC7A-397D0E3999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CF6071C-DEA3-B343-B98B-B4A1E58B80A7}"/>
              </a:ext>
            </a:extLst>
          </p:cNvPr>
          <p:cNvSpPr>
            <a:spLocks noGrp="1"/>
          </p:cNvSpPr>
          <p:nvPr>
            <p:ph type="sldNum" sz="quarter" idx="12"/>
          </p:nvPr>
        </p:nvSpPr>
        <p:spPr/>
        <p:txBody>
          <a:bodyPr/>
          <a:lstStyle/>
          <a:p>
            <a:fld id="{EA7FA632-6E5C-E34C-8862-24DF3C273287}" type="slidenum">
              <a:rPr lang="en-US" smtClean="0"/>
              <a:t>‹#›</a:t>
            </a:fld>
            <a:endParaRPr lang="en-US"/>
          </a:p>
        </p:txBody>
      </p:sp>
    </p:spTree>
    <p:extLst>
      <p:ext uri="{BB962C8B-B14F-4D97-AF65-F5344CB8AC3E}">
        <p14:creationId xmlns:p14="http://schemas.microsoft.com/office/powerpoint/2010/main" val="1860453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B46254-E1E3-EB48-B53E-4C77A96A52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8D57485-7E20-6B4B-9B41-EF98DAA87DB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497D377-B889-1243-9DA6-BD9E58D537A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17BE6D7-2EF8-4648-BE9C-D261F52D0599}"/>
              </a:ext>
            </a:extLst>
          </p:cNvPr>
          <p:cNvSpPr>
            <a:spLocks noGrp="1"/>
          </p:cNvSpPr>
          <p:nvPr>
            <p:ph type="dt" sz="half" idx="10"/>
          </p:nvPr>
        </p:nvSpPr>
        <p:spPr/>
        <p:txBody>
          <a:bodyPr/>
          <a:lstStyle/>
          <a:p>
            <a:fld id="{CF516F23-5626-3D4D-8106-2C2C1AAC5A69}" type="datetimeFigureOut">
              <a:rPr lang="en-US" smtClean="0"/>
              <a:t>10/18/2022</a:t>
            </a:fld>
            <a:endParaRPr lang="en-US"/>
          </a:p>
        </p:txBody>
      </p:sp>
      <p:sp>
        <p:nvSpPr>
          <p:cNvPr id="6" name="Footer Placeholder 5">
            <a:extLst>
              <a:ext uri="{FF2B5EF4-FFF2-40B4-BE49-F238E27FC236}">
                <a16:creationId xmlns:a16="http://schemas.microsoft.com/office/drawing/2014/main" id="{741F4421-BF73-844F-8C5F-EB7CB1CBC8C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18EF3DA-A6BD-7E4A-8683-547CC4287359}"/>
              </a:ext>
            </a:extLst>
          </p:cNvPr>
          <p:cNvSpPr>
            <a:spLocks noGrp="1"/>
          </p:cNvSpPr>
          <p:nvPr>
            <p:ph type="sldNum" sz="quarter" idx="12"/>
          </p:nvPr>
        </p:nvSpPr>
        <p:spPr/>
        <p:txBody>
          <a:bodyPr/>
          <a:lstStyle/>
          <a:p>
            <a:fld id="{EA7FA632-6E5C-E34C-8862-24DF3C273287}" type="slidenum">
              <a:rPr lang="en-US" smtClean="0"/>
              <a:t>‹#›</a:t>
            </a:fld>
            <a:endParaRPr lang="en-US"/>
          </a:p>
        </p:txBody>
      </p:sp>
    </p:spTree>
    <p:extLst>
      <p:ext uri="{BB962C8B-B14F-4D97-AF65-F5344CB8AC3E}">
        <p14:creationId xmlns:p14="http://schemas.microsoft.com/office/powerpoint/2010/main" val="188545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8155B71-B5CF-BF44-89F5-CD521FC4B5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9C5AB39-E905-6945-A606-7196E9D956A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D0487BF-0074-CF49-A489-ACD65FE45EE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F516F23-5626-3D4D-8106-2C2C1AAC5A69}" type="datetimeFigureOut">
              <a:rPr lang="en-US" smtClean="0"/>
              <a:t>10/18/2022</a:t>
            </a:fld>
            <a:endParaRPr lang="en-US"/>
          </a:p>
        </p:txBody>
      </p:sp>
      <p:sp>
        <p:nvSpPr>
          <p:cNvPr id="5" name="Footer Placeholder 4">
            <a:extLst>
              <a:ext uri="{FF2B5EF4-FFF2-40B4-BE49-F238E27FC236}">
                <a16:creationId xmlns:a16="http://schemas.microsoft.com/office/drawing/2014/main" id="{C6360297-B57E-8948-8723-91422CE3A7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8EF9A6A-CAE2-C048-A1F3-5052DBD3197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7FA632-6E5C-E34C-8862-24DF3C273287}" type="slidenum">
              <a:rPr lang="en-US" smtClean="0"/>
              <a:t>‹#›</a:t>
            </a:fld>
            <a:endParaRPr lang="en-US"/>
          </a:p>
        </p:txBody>
      </p:sp>
    </p:spTree>
    <p:extLst>
      <p:ext uri="{BB962C8B-B14F-4D97-AF65-F5344CB8AC3E}">
        <p14:creationId xmlns:p14="http://schemas.microsoft.com/office/powerpoint/2010/main" val="2970098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worm@me.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59F3E-4087-EA4F-ADB3-85B2732AF383}"/>
              </a:ext>
            </a:extLst>
          </p:cNvPr>
          <p:cNvSpPr>
            <a:spLocks noGrp="1"/>
          </p:cNvSpPr>
          <p:nvPr>
            <p:ph type="ctrTitle"/>
          </p:nvPr>
        </p:nvSpPr>
        <p:spPr/>
        <p:txBody>
          <a:bodyPr>
            <a:normAutofit/>
          </a:bodyPr>
          <a:lstStyle/>
          <a:p>
            <a:r>
              <a:rPr lang="en-US" dirty="0"/>
              <a:t>NSSAR Chapter Registrar &amp; Genealogist Training</a:t>
            </a:r>
          </a:p>
        </p:txBody>
      </p:sp>
      <p:sp>
        <p:nvSpPr>
          <p:cNvPr id="3" name="Subtitle 2">
            <a:extLst>
              <a:ext uri="{FF2B5EF4-FFF2-40B4-BE49-F238E27FC236}">
                <a16:creationId xmlns:a16="http://schemas.microsoft.com/office/drawing/2014/main" id="{E7F9104E-4A8B-0449-B89E-F9979774CA01}"/>
              </a:ext>
            </a:extLst>
          </p:cNvPr>
          <p:cNvSpPr>
            <a:spLocks noGrp="1"/>
          </p:cNvSpPr>
          <p:nvPr>
            <p:ph type="subTitle" idx="1"/>
          </p:nvPr>
        </p:nvSpPr>
        <p:spPr/>
        <p:txBody>
          <a:bodyPr/>
          <a:lstStyle/>
          <a:p>
            <a:r>
              <a:rPr lang="en-US" dirty="0"/>
              <a:t>Seminar 3</a:t>
            </a:r>
          </a:p>
          <a:p>
            <a:r>
              <a:rPr lang="en-US" dirty="0"/>
              <a:t>Application Printing, Review, and Submission</a:t>
            </a:r>
          </a:p>
          <a:p>
            <a:r>
              <a:rPr lang="en-US" sz="2400" dirty="0"/>
              <a:t>Dennis VanWormer – </a:t>
            </a:r>
            <a:r>
              <a:rPr lang="en-US" sz="2400" dirty="0">
                <a:hlinkClick r:id="rId3"/>
              </a:rPr>
              <a:t>paworm@me.com</a:t>
            </a:r>
            <a:r>
              <a:rPr lang="en-US" sz="2400" dirty="0"/>
              <a:t> / (810) 292-7778 </a:t>
            </a:r>
          </a:p>
          <a:p>
            <a:endParaRPr lang="en-US" dirty="0"/>
          </a:p>
        </p:txBody>
      </p:sp>
    </p:spTree>
    <p:extLst>
      <p:ext uri="{BB962C8B-B14F-4D97-AF65-F5344CB8AC3E}">
        <p14:creationId xmlns:p14="http://schemas.microsoft.com/office/powerpoint/2010/main" val="32618514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B43AEB-9934-7E4B-A498-6766B7004F9F}"/>
              </a:ext>
            </a:extLst>
          </p:cNvPr>
          <p:cNvSpPr>
            <a:spLocks noGrp="1"/>
          </p:cNvSpPr>
          <p:nvPr>
            <p:ph type="title"/>
          </p:nvPr>
        </p:nvSpPr>
        <p:spPr/>
        <p:txBody>
          <a:bodyPr>
            <a:normAutofit/>
          </a:bodyPr>
          <a:lstStyle/>
          <a:p>
            <a:pPr algn="ctr"/>
            <a:r>
              <a:rPr lang="en-US" b="1" dirty="0"/>
              <a:t>Preparing Proofs for Submission</a:t>
            </a:r>
            <a:br>
              <a:rPr lang="en-US" dirty="0"/>
            </a:br>
            <a:r>
              <a:rPr lang="en-US" sz="2700" b="1" dirty="0"/>
              <a:t>(APM, </a:t>
            </a:r>
            <a:r>
              <a:rPr lang="en-US" sz="2800" b="1" dirty="0"/>
              <a:t>23 Feb 2021</a:t>
            </a:r>
            <a:r>
              <a:rPr lang="en-US" sz="2700" b="1" dirty="0"/>
              <a:t>, p 17)</a:t>
            </a:r>
            <a:endParaRPr lang="en-US" sz="2700" dirty="0"/>
          </a:p>
        </p:txBody>
      </p:sp>
      <p:sp>
        <p:nvSpPr>
          <p:cNvPr id="3" name="Content Placeholder 2">
            <a:extLst>
              <a:ext uri="{FF2B5EF4-FFF2-40B4-BE49-F238E27FC236}">
                <a16:creationId xmlns:a16="http://schemas.microsoft.com/office/drawing/2014/main" id="{EC996ED4-7DCC-FA46-8B19-CCFBF7ADB72A}"/>
              </a:ext>
            </a:extLst>
          </p:cNvPr>
          <p:cNvSpPr>
            <a:spLocks noGrp="1"/>
          </p:cNvSpPr>
          <p:nvPr>
            <p:ph idx="1"/>
          </p:nvPr>
        </p:nvSpPr>
        <p:spPr/>
        <p:txBody>
          <a:bodyPr>
            <a:normAutofit/>
          </a:bodyPr>
          <a:lstStyle/>
          <a:p>
            <a:r>
              <a:rPr lang="en-US" b="1" dirty="0"/>
              <a:t>Census records</a:t>
            </a:r>
            <a:endParaRPr lang="en-US" dirty="0"/>
          </a:p>
          <a:p>
            <a:pPr lvl="1"/>
            <a:r>
              <a:rPr lang="en-US" dirty="0"/>
              <a:t>The </a:t>
            </a:r>
            <a:r>
              <a:rPr lang="en-US" b="1" u="sng" dirty="0"/>
              <a:t>entire</a:t>
            </a:r>
            <a:r>
              <a:rPr lang="en-US" dirty="0"/>
              <a:t> census page </a:t>
            </a:r>
            <a:r>
              <a:rPr lang="en-US" b="1" u="sng" dirty="0"/>
              <a:t>must</a:t>
            </a:r>
            <a:r>
              <a:rPr lang="en-US" dirty="0"/>
              <a:t> be shown so the data can be evaluated in context.</a:t>
            </a:r>
          </a:p>
          <a:p>
            <a:pPr lvl="1"/>
            <a:r>
              <a:rPr lang="en-US" dirty="0"/>
              <a:t>If the data must be enlarged to read, </a:t>
            </a:r>
            <a:r>
              <a:rPr lang="en-US" b="1" u="sng" dirty="0"/>
              <a:t>include</a:t>
            </a:r>
            <a:r>
              <a:rPr lang="en-US" dirty="0"/>
              <a:t> an enlargement of the section on the reverse side.</a:t>
            </a:r>
          </a:p>
          <a:p>
            <a:pPr lvl="1"/>
            <a:r>
              <a:rPr lang="en-US" dirty="0"/>
              <a:t>Transcriptions or printed summaries on “printer-friendly/source pages” are </a:t>
            </a:r>
            <a:r>
              <a:rPr lang="en-US" u="sng" dirty="0"/>
              <a:t>not</a:t>
            </a:r>
            <a:r>
              <a:rPr lang="en-US" dirty="0"/>
              <a:t> acceptable.</a:t>
            </a:r>
          </a:p>
          <a:p>
            <a:pPr lvl="1"/>
            <a:r>
              <a:rPr lang="en-US" dirty="0"/>
              <a:t>The census images should be printed in the correct orientation for that census year (usually portrait for 1850-1880 and landscape for the later census years) so the image can be optimally read.</a:t>
            </a:r>
          </a:p>
        </p:txBody>
      </p:sp>
    </p:spTree>
    <p:extLst>
      <p:ext uri="{BB962C8B-B14F-4D97-AF65-F5344CB8AC3E}">
        <p14:creationId xmlns:p14="http://schemas.microsoft.com/office/powerpoint/2010/main" val="485483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34DAA-33C6-2B44-AC8F-6749D407499A}"/>
              </a:ext>
            </a:extLst>
          </p:cNvPr>
          <p:cNvSpPr>
            <a:spLocks noGrp="1"/>
          </p:cNvSpPr>
          <p:nvPr>
            <p:ph type="title"/>
          </p:nvPr>
        </p:nvSpPr>
        <p:spPr/>
        <p:txBody>
          <a:bodyPr/>
          <a:lstStyle/>
          <a:p>
            <a:pPr algn="ctr"/>
            <a:r>
              <a:rPr lang="en-US" b="1" dirty="0"/>
              <a:t>Preparing Proofs for Submission</a:t>
            </a:r>
            <a:br>
              <a:rPr lang="en-US" dirty="0"/>
            </a:br>
            <a:r>
              <a:rPr lang="en-US" sz="2700" b="1" dirty="0"/>
              <a:t>(APM, </a:t>
            </a:r>
            <a:r>
              <a:rPr lang="en-US" sz="2800" b="1" dirty="0"/>
              <a:t>23 Feb 2021</a:t>
            </a:r>
            <a:r>
              <a:rPr lang="en-US" sz="2700" b="1" dirty="0"/>
              <a:t>, pp 18)</a:t>
            </a:r>
            <a:endParaRPr lang="en-US" dirty="0"/>
          </a:p>
        </p:txBody>
      </p:sp>
      <p:sp>
        <p:nvSpPr>
          <p:cNvPr id="3" name="Content Placeholder 2">
            <a:extLst>
              <a:ext uri="{FF2B5EF4-FFF2-40B4-BE49-F238E27FC236}">
                <a16:creationId xmlns:a16="http://schemas.microsoft.com/office/drawing/2014/main" id="{28E1BB05-5F48-8A4F-B98E-C000B36F6EAE}"/>
              </a:ext>
            </a:extLst>
          </p:cNvPr>
          <p:cNvSpPr>
            <a:spLocks noGrp="1"/>
          </p:cNvSpPr>
          <p:nvPr>
            <p:ph idx="1"/>
          </p:nvPr>
        </p:nvSpPr>
        <p:spPr/>
        <p:txBody>
          <a:bodyPr/>
          <a:lstStyle/>
          <a:p>
            <a:r>
              <a:rPr lang="en-US" b="1" dirty="0"/>
              <a:t>Bible records and Other Original Documents</a:t>
            </a:r>
            <a:endParaRPr lang="en-US" dirty="0"/>
          </a:p>
          <a:p>
            <a:pPr lvl="1"/>
            <a:r>
              <a:rPr lang="en-US" dirty="0"/>
              <a:t>If possible, a photo or scanned image of all the pages showing the family information must be submitted, and in the case of a Bible, a photo of the Bible’s title page, giving an indication of the Bible's age and the genealogy presented, is </a:t>
            </a:r>
            <a:r>
              <a:rPr lang="en-US" u="sng" dirty="0"/>
              <a:t>required</a:t>
            </a:r>
            <a:r>
              <a:rPr lang="en-US" dirty="0"/>
              <a:t>.</a:t>
            </a:r>
          </a:p>
          <a:p>
            <a:pPr lvl="1"/>
            <a:r>
              <a:rPr lang="en-US" dirty="0"/>
              <a:t>Evaluation will not only consider the apparent age of the document, but also the handwriting and ink used, and evidence that the events were recorded soon after they occurred. If the writer can be identified through the handwriting (through old letters, etc.), proof of the identification should be included.</a:t>
            </a:r>
          </a:p>
          <a:p>
            <a:pPr lvl="1"/>
            <a:r>
              <a:rPr lang="en-US" dirty="0"/>
              <a:t>Bible entries apparently entered long after the event will reduce their usefulness.</a:t>
            </a:r>
          </a:p>
        </p:txBody>
      </p:sp>
    </p:spTree>
    <p:extLst>
      <p:ext uri="{BB962C8B-B14F-4D97-AF65-F5344CB8AC3E}">
        <p14:creationId xmlns:p14="http://schemas.microsoft.com/office/powerpoint/2010/main" val="22425927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1C4D9F-E522-FF44-84EA-C3C2DEBF56AF}"/>
              </a:ext>
            </a:extLst>
          </p:cNvPr>
          <p:cNvSpPr>
            <a:spLocks noGrp="1"/>
          </p:cNvSpPr>
          <p:nvPr>
            <p:ph type="title"/>
          </p:nvPr>
        </p:nvSpPr>
        <p:spPr/>
        <p:txBody>
          <a:bodyPr/>
          <a:lstStyle/>
          <a:p>
            <a:pPr algn="ctr"/>
            <a:r>
              <a:rPr lang="en-US" b="1" dirty="0"/>
              <a:t>Preparing Proofs for Submission</a:t>
            </a:r>
            <a:br>
              <a:rPr lang="en-US" dirty="0"/>
            </a:br>
            <a:r>
              <a:rPr lang="en-US" sz="2700" b="1" dirty="0"/>
              <a:t>(APM, </a:t>
            </a:r>
            <a:r>
              <a:rPr lang="en-US" sz="2800" b="1" dirty="0"/>
              <a:t>23 Feb 2021</a:t>
            </a:r>
            <a:r>
              <a:rPr lang="en-US" sz="2700" b="1" dirty="0"/>
              <a:t>, pp 18-19)</a:t>
            </a:r>
            <a:endParaRPr lang="en-US" dirty="0"/>
          </a:p>
        </p:txBody>
      </p:sp>
      <p:sp>
        <p:nvSpPr>
          <p:cNvPr id="3" name="Content Placeholder 2">
            <a:extLst>
              <a:ext uri="{FF2B5EF4-FFF2-40B4-BE49-F238E27FC236}">
                <a16:creationId xmlns:a16="http://schemas.microsoft.com/office/drawing/2014/main" id="{68030062-CC14-674A-B2E4-636E4857DC2C}"/>
              </a:ext>
            </a:extLst>
          </p:cNvPr>
          <p:cNvSpPr>
            <a:spLocks noGrp="1"/>
          </p:cNvSpPr>
          <p:nvPr>
            <p:ph idx="1"/>
          </p:nvPr>
        </p:nvSpPr>
        <p:spPr/>
        <p:txBody>
          <a:bodyPr>
            <a:normAutofit fontScale="92500" lnSpcReduction="20000"/>
          </a:bodyPr>
          <a:lstStyle/>
          <a:p>
            <a:r>
              <a:rPr lang="en-US" b="1" dirty="0"/>
              <a:t>Find-A-Grave Memorial Pages</a:t>
            </a:r>
            <a:endParaRPr lang="en-US" dirty="0"/>
          </a:p>
          <a:p>
            <a:pPr lvl="1"/>
            <a:r>
              <a:rPr lang="en-US" dirty="0"/>
              <a:t>Memorial pages found on www.findagrave.com </a:t>
            </a:r>
            <a:r>
              <a:rPr lang="en-US" u="sng" dirty="0"/>
              <a:t>are not</a:t>
            </a:r>
            <a:r>
              <a:rPr lang="en-US" dirty="0"/>
              <a:t> acceptable </a:t>
            </a:r>
            <a:r>
              <a:rPr lang="en-US" u="sng" dirty="0"/>
              <a:t>unless</a:t>
            </a:r>
            <a:r>
              <a:rPr lang="en-US" dirty="0"/>
              <a:t> they include a </a:t>
            </a:r>
            <a:r>
              <a:rPr lang="en-US" u="sng" dirty="0"/>
              <a:t>readable</a:t>
            </a:r>
            <a:r>
              <a:rPr lang="en-US" dirty="0"/>
              <a:t> photograph of the actual tombstone and the information on the memorial page stating where the subject is buried (name of cemetery, city/county/state). </a:t>
            </a:r>
            <a:r>
              <a:rPr lang="en-US" u="sng" dirty="0"/>
              <a:t>Only</a:t>
            </a:r>
            <a:r>
              <a:rPr lang="en-US" dirty="0"/>
              <a:t> the text on the tombstone is accepted as evidence. Acceptable tombstone photographs are those that appear to be of the contemporary to the death.</a:t>
            </a:r>
          </a:p>
          <a:p>
            <a:pPr lvl="1"/>
            <a:r>
              <a:rPr lang="en-US" dirty="0"/>
              <a:t>Newer stones containing information about events that occurred years ago </a:t>
            </a:r>
            <a:r>
              <a:rPr lang="en-US" u="sng" dirty="0"/>
              <a:t>are not</a:t>
            </a:r>
            <a:r>
              <a:rPr lang="en-US" dirty="0"/>
              <a:t> recognized. </a:t>
            </a:r>
          </a:p>
          <a:p>
            <a:pPr lvl="1"/>
            <a:r>
              <a:rPr lang="en-US" dirty="0"/>
              <a:t>Vital records posted with the memorial page will be accepted and attached obituaries may also be considered </a:t>
            </a:r>
            <a:r>
              <a:rPr lang="en-US" u="sng" dirty="0"/>
              <a:t>if</a:t>
            </a:r>
            <a:r>
              <a:rPr lang="en-US" dirty="0"/>
              <a:t> they provide the newspaper name, place published, and date of publication). </a:t>
            </a:r>
          </a:p>
          <a:p>
            <a:pPr lvl="1"/>
            <a:r>
              <a:rPr lang="en-US" dirty="0"/>
              <a:t>User entered information added to the memorial page </a:t>
            </a:r>
            <a:r>
              <a:rPr lang="en-US" u="sng" dirty="0"/>
              <a:t>is not</a:t>
            </a:r>
            <a:r>
              <a:rPr lang="en-US" dirty="0"/>
              <a:t> accepted as proof. This would include names, dates, and relationships listed or any other personal data entered that is not on the tombstone.</a:t>
            </a:r>
          </a:p>
        </p:txBody>
      </p:sp>
    </p:spTree>
    <p:extLst>
      <p:ext uri="{BB962C8B-B14F-4D97-AF65-F5344CB8AC3E}">
        <p14:creationId xmlns:p14="http://schemas.microsoft.com/office/powerpoint/2010/main" val="639457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39F083-B72F-3C4D-AB50-3E92D1A9D3BA}"/>
              </a:ext>
            </a:extLst>
          </p:cNvPr>
          <p:cNvSpPr>
            <a:spLocks noGrp="1"/>
          </p:cNvSpPr>
          <p:nvPr>
            <p:ph type="title"/>
          </p:nvPr>
        </p:nvSpPr>
        <p:spPr/>
        <p:txBody>
          <a:bodyPr/>
          <a:lstStyle/>
          <a:p>
            <a:pPr algn="ctr"/>
            <a:r>
              <a:rPr lang="en-US" b="1" dirty="0"/>
              <a:t>Preparing Proofs for Submission</a:t>
            </a:r>
            <a:br>
              <a:rPr lang="en-US" dirty="0"/>
            </a:br>
            <a:r>
              <a:rPr lang="en-US" sz="2700" b="1" dirty="0"/>
              <a:t>(APM, </a:t>
            </a:r>
            <a:r>
              <a:rPr lang="en-US" sz="2800" b="1" dirty="0"/>
              <a:t>23 Feb 2021</a:t>
            </a:r>
            <a:r>
              <a:rPr lang="en-US" sz="2700" b="1" dirty="0"/>
              <a:t>, pp 18-19)</a:t>
            </a:r>
            <a:endParaRPr lang="en-US" dirty="0"/>
          </a:p>
        </p:txBody>
      </p:sp>
      <p:sp>
        <p:nvSpPr>
          <p:cNvPr id="3" name="Content Placeholder 2">
            <a:extLst>
              <a:ext uri="{FF2B5EF4-FFF2-40B4-BE49-F238E27FC236}">
                <a16:creationId xmlns:a16="http://schemas.microsoft.com/office/drawing/2014/main" id="{32EBF0EE-146A-4C4C-B7D5-ABC0D77C1539}"/>
              </a:ext>
            </a:extLst>
          </p:cNvPr>
          <p:cNvSpPr>
            <a:spLocks noGrp="1"/>
          </p:cNvSpPr>
          <p:nvPr>
            <p:ph idx="1"/>
          </p:nvPr>
        </p:nvSpPr>
        <p:spPr/>
        <p:txBody>
          <a:bodyPr>
            <a:normAutofit fontScale="92500" lnSpcReduction="20000"/>
          </a:bodyPr>
          <a:lstStyle/>
          <a:p>
            <a:r>
              <a:rPr lang="en-US" sz="3000" b="1" dirty="0"/>
              <a:t>Other proof types</a:t>
            </a:r>
          </a:p>
          <a:p>
            <a:pPr lvl="1"/>
            <a:r>
              <a:rPr lang="en-US" sz="2600" dirty="0"/>
              <a:t>Records in Foreign Languages </a:t>
            </a:r>
            <a:r>
              <a:rPr lang="en-US" sz="1900" dirty="0"/>
              <a:t>(foreign language document must be accompanied by an accurate English translation)</a:t>
            </a:r>
          </a:p>
          <a:p>
            <a:pPr lvl="1"/>
            <a:r>
              <a:rPr lang="en-US" sz="2600" dirty="0"/>
              <a:t>Birth certificates </a:t>
            </a:r>
            <a:r>
              <a:rPr lang="en-US" sz="1900" dirty="0"/>
              <a:t>(Short-form birth certificates that do not identify the parents are </a:t>
            </a:r>
            <a:r>
              <a:rPr lang="en-US" sz="1900" u="sng" dirty="0"/>
              <a:t>insufficien</a:t>
            </a:r>
            <a:r>
              <a:rPr lang="en-US" sz="1900" dirty="0"/>
              <a:t>t)</a:t>
            </a:r>
          </a:p>
          <a:p>
            <a:pPr lvl="1"/>
            <a:r>
              <a:rPr lang="en-US" sz="2600" dirty="0"/>
              <a:t>Tombstone records </a:t>
            </a:r>
            <a:r>
              <a:rPr lang="en-US" sz="1900" dirty="0"/>
              <a:t>(Tombstones used as supporting evidence must be contemporaneous to the time of the subject’s death and include a readable photograph of the marker. New stones containing information about events that occurred years ago </a:t>
            </a:r>
            <a:r>
              <a:rPr lang="en-US" sz="1900" u="sng" dirty="0"/>
              <a:t>are not</a:t>
            </a:r>
            <a:r>
              <a:rPr lang="en-US" sz="1900" dirty="0"/>
              <a:t> recognized)</a:t>
            </a:r>
          </a:p>
          <a:p>
            <a:pPr lvl="1"/>
            <a:r>
              <a:rPr lang="en-US" sz="2600" dirty="0"/>
              <a:t>Newspaper Articles </a:t>
            </a:r>
            <a:r>
              <a:rPr lang="en-US" sz="1900" dirty="0"/>
              <a:t>(Copies of newspaper articles such as an obituary or wedding announcements must include identifying publication names, locations, and dates of publication) </a:t>
            </a:r>
            <a:r>
              <a:rPr lang="en-US" sz="1900" i="1" dirty="0">
                <a:solidFill>
                  <a:srgbClr val="FF0000"/>
                </a:solidFill>
              </a:rPr>
              <a:t>(</a:t>
            </a:r>
            <a:r>
              <a:rPr lang="en-US" sz="1900" i="1" dirty="0" err="1">
                <a:solidFill>
                  <a:srgbClr val="FF0000"/>
                </a:solidFill>
              </a:rPr>
              <a:t>Newspapers.com</a:t>
            </a:r>
            <a:r>
              <a:rPr lang="en-US" sz="1900" i="1" dirty="0">
                <a:solidFill>
                  <a:srgbClr val="FF0000"/>
                </a:solidFill>
              </a:rPr>
              <a:t>!)</a:t>
            </a:r>
            <a:endParaRPr lang="en-US" sz="1900" dirty="0"/>
          </a:p>
          <a:p>
            <a:pPr lvl="1"/>
            <a:r>
              <a:rPr lang="en-US" sz="2600" dirty="0"/>
              <a:t>Published family and local histories </a:t>
            </a:r>
            <a:r>
              <a:rPr lang="en-US" sz="1900" dirty="0"/>
              <a:t>(These records </a:t>
            </a:r>
            <a:r>
              <a:rPr lang="en-US" sz="1900" u="sng" dirty="0"/>
              <a:t>may</a:t>
            </a:r>
            <a:r>
              <a:rPr lang="en-US" sz="1900" dirty="0"/>
              <a:t> be acceptable, especially when properly annotated with the source of the information. Consideration may also be given to un-annotated histories, when the author can be shown to have been in a position to have first-hand knowledge of the person or event in question)</a:t>
            </a:r>
          </a:p>
          <a:p>
            <a:pPr lvl="1"/>
            <a:r>
              <a:rPr lang="en-US" sz="2600" dirty="0"/>
              <a:t>Initials or use of middle names instead of first names </a:t>
            </a:r>
            <a:r>
              <a:rPr lang="en-US" sz="1900" dirty="0"/>
              <a:t>(Documents containing initials rather than a full given name can be problematic, and normally require additional supporting evidence that the subject is the correct person)</a:t>
            </a:r>
          </a:p>
        </p:txBody>
      </p:sp>
    </p:spTree>
    <p:extLst>
      <p:ext uri="{BB962C8B-B14F-4D97-AF65-F5344CB8AC3E}">
        <p14:creationId xmlns:p14="http://schemas.microsoft.com/office/powerpoint/2010/main" val="30099812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CEEF9-2723-FC46-8B3B-E02FAE0F0B1D}"/>
              </a:ext>
            </a:extLst>
          </p:cNvPr>
          <p:cNvSpPr>
            <a:spLocks noGrp="1"/>
          </p:cNvSpPr>
          <p:nvPr>
            <p:ph type="title"/>
          </p:nvPr>
        </p:nvSpPr>
        <p:spPr/>
        <p:txBody>
          <a:bodyPr>
            <a:normAutofit/>
          </a:bodyPr>
          <a:lstStyle/>
          <a:p>
            <a:pPr lvl="1" algn="ctr"/>
            <a:r>
              <a:rPr lang="en-US" sz="4400" b="1" dirty="0">
                <a:latin typeface="+mj-lt"/>
              </a:rPr>
              <a:t>SAR, DAR, and C.A.R. Record Copies</a:t>
            </a:r>
            <a:br>
              <a:rPr lang="en-US" sz="4400" b="1" dirty="0">
                <a:latin typeface="+mj-lt"/>
              </a:rPr>
            </a:br>
            <a:r>
              <a:rPr lang="en-US" sz="2700" b="1" dirty="0">
                <a:latin typeface="+mj-lt"/>
              </a:rPr>
              <a:t>(APM, </a:t>
            </a:r>
            <a:r>
              <a:rPr lang="en-US" sz="2700" dirty="0"/>
              <a:t>23 Feb 2021</a:t>
            </a:r>
            <a:r>
              <a:rPr lang="en-US" sz="2700" b="1" dirty="0">
                <a:latin typeface="+mj-lt"/>
              </a:rPr>
              <a:t>, pp 16-17)</a:t>
            </a:r>
          </a:p>
        </p:txBody>
      </p:sp>
      <p:sp>
        <p:nvSpPr>
          <p:cNvPr id="3" name="Content Placeholder 2">
            <a:extLst>
              <a:ext uri="{FF2B5EF4-FFF2-40B4-BE49-F238E27FC236}">
                <a16:creationId xmlns:a16="http://schemas.microsoft.com/office/drawing/2014/main" id="{E1D5326A-6249-414E-9071-7D14C0727127}"/>
              </a:ext>
            </a:extLst>
          </p:cNvPr>
          <p:cNvSpPr>
            <a:spLocks noGrp="1"/>
          </p:cNvSpPr>
          <p:nvPr>
            <p:ph idx="1"/>
          </p:nvPr>
        </p:nvSpPr>
        <p:spPr/>
        <p:txBody>
          <a:bodyPr>
            <a:normAutofit lnSpcReduction="10000"/>
          </a:bodyPr>
          <a:lstStyle/>
          <a:p>
            <a:r>
              <a:rPr lang="en-US" dirty="0"/>
              <a:t>Unless new applications qualify under the “Grandfather Policy”, they must cite either Record Copies of well documented SAR, DAR, or C.A.R. applications, or include their own documentation. </a:t>
            </a:r>
          </a:p>
          <a:p>
            <a:r>
              <a:rPr lang="en-US" u="sng" dirty="0"/>
              <a:t>Do not</a:t>
            </a:r>
            <a:r>
              <a:rPr lang="en-US" dirty="0"/>
              <a:t> include the first page of downloaded DAR Record Copies that begin with “What has changed”. Pages 2-5 of downloaded DAR Record Copies may be printed double-sided to save paper, postage, and space.</a:t>
            </a:r>
          </a:p>
          <a:p>
            <a:r>
              <a:rPr lang="en-US" i="1" dirty="0">
                <a:solidFill>
                  <a:srgbClr val="FF0000"/>
                </a:solidFill>
              </a:rPr>
              <a:t>While DAR record copies must be “official,” SAR and C.A.R. record copies are essentially just photocopies of the approved application (with ”Record Copy” stamped on SAR record copies).</a:t>
            </a:r>
          </a:p>
          <a:p>
            <a:r>
              <a:rPr lang="en-US" dirty="0"/>
              <a:t>May be reduced to 8-1/2 x 11 when copying as a proof.</a:t>
            </a:r>
          </a:p>
        </p:txBody>
      </p:sp>
    </p:spTree>
    <p:extLst>
      <p:ext uri="{BB962C8B-B14F-4D97-AF65-F5344CB8AC3E}">
        <p14:creationId xmlns:p14="http://schemas.microsoft.com/office/powerpoint/2010/main" val="25285541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9BBAB-4D0B-7748-9F09-4798E65CD90C}"/>
              </a:ext>
            </a:extLst>
          </p:cNvPr>
          <p:cNvSpPr>
            <a:spLocks noGrp="1"/>
          </p:cNvSpPr>
          <p:nvPr>
            <p:ph type="title"/>
          </p:nvPr>
        </p:nvSpPr>
        <p:spPr/>
        <p:txBody>
          <a:bodyPr>
            <a:normAutofit/>
          </a:bodyPr>
          <a:lstStyle/>
          <a:p>
            <a:pPr algn="ctr"/>
            <a:r>
              <a:rPr lang="en-US" b="1" dirty="0"/>
              <a:t>Annotations</a:t>
            </a:r>
            <a:br>
              <a:rPr lang="en-US" dirty="0"/>
            </a:br>
            <a:r>
              <a:rPr lang="en-US" sz="2700" b="1" dirty="0"/>
              <a:t>(APM, </a:t>
            </a:r>
            <a:r>
              <a:rPr lang="en-US" sz="2800" b="1" dirty="0"/>
              <a:t>23 Feb 2021</a:t>
            </a:r>
            <a:r>
              <a:rPr lang="en-US" sz="2700" b="1" dirty="0"/>
              <a:t>, p 14) (GCP, </a:t>
            </a:r>
            <a:r>
              <a:rPr lang="en-US" sz="2800" b="1" dirty="0"/>
              <a:t>25 Jul 2022</a:t>
            </a:r>
            <a:r>
              <a:rPr lang="en-US" sz="2700" b="1" dirty="0"/>
              <a:t>, Section 3.9004)</a:t>
            </a:r>
            <a:endParaRPr lang="en-US" sz="2700" dirty="0"/>
          </a:p>
        </p:txBody>
      </p:sp>
      <p:sp>
        <p:nvSpPr>
          <p:cNvPr id="3" name="Content Placeholder 2">
            <a:extLst>
              <a:ext uri="{FF2B5EF4-FFF2-40B4-BE49-F238E27FC236}">
                <a16:creationId xmlns:a16="http://schemas.microsoft.com/office/drawing/2014/main" id="{3E0D861B-024F-014B-B9C7-CF10025A46DF}"/>
              </a:ext>
            </a:extLst>
          </p:cNvPr>
          <p:cNvSpPr>
            <a:spLocks noGrp="1"/>
          </p:cNvSpPr>
          <p:nvPr>
            <p:ph idx="1"/>
          </p:nvPr>
        </p:nvSpPr>
        <p:spPr/>
        <p:txBody>
          <a:bodyPr>
            <a:normAutofit fontScale="85000" lnSpcReduction="20000"/>
          </a:bodyPr>
          <a:lstStyle/>
          <a:p>
            <a:r>
              <a:rPr lang="en-US" b="1" u="sng" dirty="0"/>
              <a:t>Do not</a:t>
            </a:r>
            <a:r>
              <a:rPr lang="en-US" b="1" dirty="0"/>
              <a:t> make any annotations to documents submitted since documents must be taken at face value as written. </a:t>
            </a:r>
            <a:r>
              <a:rPr lang="en-US" dirty="0"/>
              <a:t>Only a reference to identify the generation by number should appear in the margins and the pertinent text underlined in red fine-tip pen or pencil. Extraneous annotations by others on records are </a:t>
            </a:r>
            <a:r>
              <a:rPr lang="en-US" u="sng" dirty="0"/>
              <a:t>not </a:t>
            </a:r>
            <a:r>
              <a:rPr lang="en-US" dirty="0"/>
              <a:t>generally acceptable. This includes such things as annotations listing the family with a photo or transcription of a tombstone record. </a:t>
            </a:r>
            <a:r>
              <a:rPr lang="en-US" i="1" dirty="0">
                <a:solidFill>
                  <a:srgbClr val="FF0000"/>
                </a:solidFill>
              </a:rPr>
              <a:t>(i.e., Find-A-Grave) </a:t>
            </a:r>
          </a:p>
          <a:p>
            <a:r>
              <a:rPr lang="en-US" b="1" u="sng" dirty="0"/>
              <a:t>Do not</a:t>
            </a:r>
            <a:r>
              <a:rPr lang="en-US" b="1" dirty="0"/>
              <a:t> </a:t>
            </a:r>
            <a:r>
              <a:rPr lang="en-US" dirty="0"/>
              <a:t>use highlighters or markers on documentation to indicate important text. Underline pertinent text with a fine-line pen </a:t>
            </a:r>
            <a:r>
              <a:rPr lang="en-US" strike="sngStrike" dirty="0">
                <a:solidFill>
                  <a:srgbClr val="FF0000"/>
                </a:solidFill>
              </a:rPr>
              <a:t>or pencil</a:t>
            </a:r>
            <a:r>
              <a:rPr lang="en-US" dirty="0"/>
              <a:t> (red is preferred). Felt-tip pens or highlighters can obliterate the text they cover or touch when copied or scanned.</a:t>
            </a:r>
          </a:p>
          <a:p>
            <a:r>
              <a:rPr lang="en-US" b="1" u="sng" dirty="0"/>
              <a:t>Do</a:t>
            </a:r>
            <a:r>
              <a:rPr lang="en-US" b="1" dirty="0"/>
              <a:t> underline relevant passages in the document that support the proof and write the generation number of the generation for which the passage applies in the margin beside the underlined passage(s) using a red fine-tip pen </a:t>
            </a:r>
            <a:r>
              <a:rPr lang="en-US" strike="sngStrike" dirty="0">
                <a:solidFill>
                  <a:srgbClr val="FF0000"/>
                </a:solidFill>
              </a:rPr>
              <a:t>or pencil</a:t>
            </a:r>
            <a:r>
              <a:rPr lang="en-US" dirty="0">
                <a:solidFill>
                  <a:srgbClr val="FF0000"/>
                </a:solidFill>
              </a:rPr>
              <a:t> </a:t>
            </a:r>
            <a:r>
              <a:rPr lang="en-US" b="1" dirty="0"/>
              <a:t>in the documents submitted. Mark all of the generation numbers to which the document applies in red fine-tip pen </a:t>
            </a:r>
            <a:r>
              <a:rPr lang="en-US" strike="sngStrike" dirty="0">
                <a:solidFill>
                  <a:srgbClr val="FF0000"/>
                </a:solidFill>
              </a:rPr>
              <a:t>or pencil</a:t>
            </a:r>
            <a:r>
              <a:rPr lang="en-US" dirty="0">
                <a:solidFill>
                  <a:srgbClr val="FF0000"/>
                </a:solidFill>
              </a:rPr>
              <a:t> </a:t>
            </a:r>
            <a:r>
              <a:rPr lang="en-US" b="1" dirty="0"/>
              <a:t>at the top of the document.</a:t>
            </a:r>
          </a:p>
          <a:p>
            <a:endParaRPr lang="en-US" dirty="0"/>
          </a:p>
          <a:p>
            <a:endParaRPr lang="en-US" dirty="0"/>
          </a:p>
        </p:txBody>
      </p:sp>
    </p:spTree>
    <p:extLst>
      <p:ext uri="{BB962C8B-B14F-4D97-AF65-F5344CB8AC3E}">
        <p14:creationId xmlns:p14="http://schemas.microsoft.com/office/powerpoint/2010/main" val="30548560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BC4A9-A328-8D4A-B48E-F395F415BD43}"/>
              </a:ext>
            </a:extLst>
          </p:cNvPr>
          <p:cNvSpPr>
            <a:spLocks noGrp="1"/>
          </p:cNvSpPr>
          <p:nvPr>
            <p:ph type="title"/>
          </p:nvPr>
        </p:nvSpPr>
        <p:spPr/>
        <p:txBody>
          <a:bodyPr/>
          <a:lstStyle/>
          <a:p>
            <a:pPr algn="ctr"/>
            <a:r>
              <a:rPr lang="en-US" b="1" dirty="0"/>
              <a:t>Copying Proofs</a:t>
            </a:r>
            <a:br>
              <a:rPr lang="en-US" b="1" dirty="0"/>
            </a:br>
            <a:r>
              <a:rPr lang="en-US" sz="2400" b="1" dirty="0"/>
              <a:t>(APM, 23 Feb 2021, p 11) (GCP, 29 Nov 2021, Section 6.1003)</a:t>
            </a:r>
          </a:p>
        </p:txBody>
      </p:sp>
      <p:sp>
        <p:nvSpPr>
          <p:cNvPr id="3" name="Content Placeholder 2">
            <a:extLst>
              <a:ext uri="{FF2B5EF4-FFF2-40B4-BE49-F238E27FC236}">
                <a16:creationId xmlns:a16="http://schemas.microsoft.com/office/drawing/2014/main" id="{313EAA8A-2146-A140-9836-6FA60105405C}"/>
              </a:ext>
            </a:extLst>
          </p:cNvPr>
          <p:cNvSpPr>
            <a:spLocks noGrp="1"/>
          </p:cNvSpPr>
          <p:nvPr>
            <p:ph idx="1"/>
          </p:nvPr>
        </p:nvSpPr>
        <p:spPr/>
        <p:txBody>
          <a:bodyPr/>
          <a:lstStyle/>
          <a:p>
            <a:r>
              <a:rPr lang="en-US" dirty="0"/>
              <a:t>All pages of documentation </a:t>
            </a:r>
            <a:r>
              <a:rPr lang="en-US" u="sng" dirty="0"/>
              <a:t>should be</a:t>
            </a:r>
            <a:r>
              <a:rPr lang="en-US" dirty="0"/>
              <a:t> submitted on standard 8 ½ by 11 white paper if possible. Legal sized documents such as DAR Record Copies should be reduced to that size.</a:t>
            </a:r>
          </a:p>
          <a:p>
            <a:r>
              <a:rPr lang="en-US" dirty="0"/>
              <a:t>Smaller documents should be scanned to fit on an 8 ½ by 11” page.</a:t>
            </a:r>
          </a:p>
          <a:p>
            <a:r>
              <a:rPr lang="en-US" u="sng" dirty="0"/>
              <a:t>Do not</a:t>
            </a:r>
            <a:r>
              <a:rPr lang="en-US" dirty="0"/>
              <a:t> submit duplicate pages of a documentation source. Only one copy of a document is needed, no matter how many generations are accounted for on that document.</a:t>
            </a:r>
          </a:p>
          <a:p>
            <a:r>
              <a:rPr lang="en-US" dirty="0">
                <a:solidFill>
                  <a:srgbClr val="FF0000"/>
                </a:solidFill>
              </a:rPr>
              <a:t>Do NOT put different proof documents on opposite sides of same sheet of paper. </a:t>
            </a:r>
          </a:p>
          <a:p>
            <a:endParaRPr lang="en-US" dirty="0"/>
          </a:p>
          <a:p>
            <a:endParaRPr lang="en-US" dirty="0"/>
          </a:p>
        </p:txBody>
      </p:sp>
    </p:spTree>
    <p:extLst>
      <p:ext uri="{BB962C8B-B14F-4D97-AF65-F5344CB8AC3E}">
        <p14:creationId xmlns:p14="http://schemas.microsoft.com/office/powerpoint/2010/main" val="30483123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8230F8-D13E-CF45-B034-2F8B22C78700}"/>
              </a:ext>
            </a:extLst>
          </p:cNvPr>
          <p:cNvSpPr>
            <a:spLocks noGrp="1"/>
          </p:cNvSpPr>
          <p:nvPr>
            <p:ph type="title"/>
          </p:nvPr>
        </p:nvSpPr>
        <p:spPr/>
        <p:txBody>
          <a:bodyPr/>
          <a:lstStyle/>
          <a:p>
            <a:pPr algn="ctr"/>
            <a:r>
              <a:rPr lang="en-US" b="1" dirty="0"/>
              <a:t>Application Mark-up Review Process</a:t>
            </a:r>
            <a:endParaRPr lang="en-US" dirty="0"/>
          </a:p>
        </p:txBody>
      </p:sp>
      <p:sp>
        <p:nvSpPr>
          <p:cNvPr id="3" name="Content Placeholder 2">
            <a:extLst>
              <a:ext uri="{FF2B5EF4-FFF2-40B4-BE49-F238E27FC236}">
                <a16:creationId xmlns:a16="http://schemas.microsoft.com/office/drawing/2014/main" id="{CD678CDF-0E7E-7E41-87EA-B003A3569BA6}"/>
              </a:ext>
            </a:extLst>
          </p:cNvPr>
          <p:cNvSpPr>
            <a:spLocks noGrp="1"/>
          </p:cNvSpPr>
          <p:nvPr>
            <p:ph idx="1"/>
          </p:nvPr>
        </p:nvSpPr>
        <p:spPr/>
        <p:txBody>
          <a:bodyPr>
            <a:normAutofit fontScale="92500" lnSpcReduction="10000"/>
          </a:bodyPr>
          <a:lstStyle/>
          <a:p>
            <a:r>
              <a:rPr lang="en-US" i="1" dirty="0">
                <a:solidFill>
                  <a:srgbClr val="FF0000"/>
                </a:solidFill>
              </a:rPr>
              <a:t>I developed this procedure in 2019 due to high level of errors and poor quality in Michigan Society applications.</a:t>
            </a:r>
          </a:p>
          <a:p>
            <a:r>
              <a:rPr lang="en-US" i="1" dirty="0">
                <a:solidFill>
                  <a:srgbClr val="FF0000"/>
                </a:solidFill>
              </a:rPr>
              <a:t>IF FOLLOWED CORRECTLY, this procedure can (almost) eliminate information in the lineage section and on the patriot ancestor that is not properly cited and/or proven.</a:t>
            </a:r>
          </a:p>
          <a:p>
            <a:r>
              <a:rPr lang="en-US" i="1" dirty="0">
                <a:solidFill>
                  <a:srgbClr val="FF0000"/>
                </a:solidFill>
              </a:rPr>
              <a:t>Results of use of this process were a slow but noticeable improvement in the quality of applications submitted to the state registrar (me).</a:t>
            </a:r>
          </a:p>
          <a:p>
            <a:r>
              <a:rPr lang="en-US" i="1" dirty="0">
                <a:solidFill>
                  <a:srgbClr val="FF0000"/>
                </a:solidFill>
              </a:rPr>
              <a:t>It does have a learning curve, and it does not respond well to taking shortcuts.</a:t>
            </a:r>
          </a:p>
          <a:p>
            <a:r>
              <a:rPr lang="en-US" i="1" dirty="0">
                <a:solidFill>
                  <a:srgbClr val="FF0000"/>
                </a:solidFill>
              </a:rPr>
              <a:t>Quality of some application submissions has DECREASED as some chapter genealogists discontinued using this process.</a:t>
            </a:r>
          </a:p>
        </p:txBody>
      </p:sp>
    </p:spTree>
    <p:extLst>
      <p:ext uri="{BB962C8B-B14F-4D97-AF65-F5344CB8AC3E}">
        <p14:creationId xmlns:p14="http://schemas.microsoft.com/office/powerpoint/2010/main" val="71944478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824DF-EB70-3F4C-812F-F50974D674F6}"/>
              </a:ext>
            </a:extLst>
          </p:cNvPr>
          <p:cNvSpPr>
            <a:spLocks noGrp="1"/>
          </p:cNvSpPr>
          <p:nvPr>
            <p:ph type="title"/>
          </p:nvPr>
        </p:nvSpPr>
        <p:spPr/>
        <p:txBody>
          <a:bodyPr/>
          <a:lstStyle/>
          <a:p>
            <a:pPr algn="ctr"/>
            <a:r>
              <a:rPr lang="en-US" b="1" dirty="0"/>
              <a:t>Application Mark-up Review Process</a:t>
            </a:r>
            <a:endParaRPr lang="en-US" dirty="0"/>
          </a:p>
        </p:txBody>
      </p:sp>
      <p:pic>
        <p:nvPicPr>
          <p:cNvPr id="5" name="Content Placeholder 4" descr="A screenshot of a cell phone&#10;&#10;Description automatically generated">
            <a:extLst>
              <a:ext uri="{FF2B5EF4-FFF2-40B4-BE49-F238E27FC236}">
                <a16:creationId xmlns:a16="http://schemas.microsoft.com/office/drawing/2014/main" id="{A8D2A7B6-73B3-2241-A0E8-291966C5C231}"/>
              </a:ext>
            </a:extLst>
          </p:cNvPr>
          <p:cNvPicPr>
            <a:picLocks noGrp="1" noChangeAspect="1"/>
          </p:cNvPicPr>
          <p:nvPr>
            <p:ph idx="1"/>
          </p:nvPr>
        </p:nvPicPr>
        <p:blipFill>
          <a:blip r:embed="rId3"/>
          <a:stretch>
            <a:fillRect/>
          </a:stretch>
        </p:blipFill>
        <p:spPr>
          <a:xfrm>
            <a:off x="1242537" y="1445733"/>
            <a:ext cx="9706925" cy="4595471"/>
          </a:xfrm>
        </p:spPr>
      </p:pic>
    </p:spTree>
    <p:extLst>
      <p:ext uri="{BB962C8B-B14F-4D97-AF65-F5344CB8AC3E}">
        <p14:creationId xmlns:p14="http://schemas.microsoft.com/office/powerpoint/2010/main" val="9350627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FAE7A6-6B25-3141-AAD9-7FD100DF11A6}"/>
              </a:ext>
            </a:extLst>
          </p:cNvPr>
          <p:cNvSpPr>
            <a:spLocks noGrp="1"/>
          </p:cNvSpPr>
          <p:nvPr>
            <p:ph type="title"/>
          </p:nvPr>
        </p:nvSpPr>
        <p:spPr/>
        <p:txBody>
          <a:bodyPr>
            <a:normAutofit/>
          </a:bodyPr>
          <a:lstStyle/>
          <a:p>
            <a:pPr algn="ctr"/>
            <a:r>
              <a:rPr lang="en-US" b="1" dirty="0"/>
              <a:t>Submitting the Application Package</a:t>
            </a:r>
            <a:br>
              <a:rPr lang="en-US" b="1" dirty="0"/>
            </a:br>
            <a:r>
              <a:rPr lang="en-US" sz="2700" b="1" dirty="0"/>
              <a:t>(APM, </a:t>
            </a:r>
            <a:r>
              <a:rPr lang="en-US" sz="2800" b="1" dirty="0"/>
              <a:t>23 Feb 2021</a:t>
            </a:r>
            <a:r>
              <a:rPr lang="en-US" sz="2700" b="1" dirty="0"/>
              <a:t>, pp 10, 12, 14) (GCP, </a:t>
            </a:r>
            <a:r>
              <a:rPr lang="en-US" sz="2800" b="1" dirty="0"/>
              <a:t>25 Jul 2022</a:t>
            </a:r>
            <a:r>
              <a:rPr lang="en-US" sz="2700" b="1" dirty="0"/>
              <a:t>, Section 6.1001)</a:t>
            </a:r>
            <a:endParaRPr lang="en-US" sz="2700" dirty="0"/>
          </a:p>
        </p:txBody>
      </p:sp>
      <p:sp>
        <p:nvSpPr>
          <p:cNvPr id="3" name="Content Placeholder 2">
            <a:extLst>
              <a:ext uri="{FF2B5EF4-FFF2-40B4-BE49-F238E27FC236}">
                <a16:creationId xmlns:a16="http://schemas.microsoft.com/office/drawing/2014/main" id="{7D0A6D89-D7B4-D74A-B3DD-B73C831B65D4}"/>
              </a:ext>
            </a:extLst>
          </p:cNvPr>
          <p:cNvSpPr>
            <a:spLocks noGrp="1"/>
          </p:cNvSpPr>
          <p:nvPr>
            <p:ph idx="1"/>
          </p:nvPr>
        </p:nvSpPr>
        <p:spPr/>
        <p:txBody>
          <a:bodyPr>
            <a:normAutofit fontScale="85000" lnSpcReduction="10000"/>
          </a:bodyPr>
          <a:lstStyle/>
          <a:p>
            <a:r>
              <a:rPr lang="en-US" sz="2600" dirty="0"/>
              <a:t>Applicants </a:t>
            </a:r>
            <a:r>
              <a:rPr lang="en-US" sz="2600" b="1" u="sng" dirty="0"/>
              <a:t>must</a:t>
            </a:r>
            <a:r>
              <a:rPr lang="en-US" sz="2600" dirty="0"/>
              <a:t> submit the original application form containing all necessary signatures. Photocopies of applications will </a:t>
            </a:r>
            <a:r>
              <a:rPr lang="en-US" sz="2600" b="1" u="sng" dirty="0"/>
              <a:t>not</a:t>
            </a:r>
            <a:r>
              <a:rPr lang="en-US" sz="2600" dirty="0"/>
              <a:t> be accepted.</a:t>
            </a:r>
          </a:p>
          <a:p>
            <a:r>
              <a:rPr lang="en-US" sz="2600" b="1" u="sng" dirty="0"/>
              <a:t>Do not </a:t>
            </a:r>
            <a:r>
              <a:rPr lang="en-US" sz="2600" dirty="0"/>
              <a:t>use staples or paperclips within the documentation package. Only a single suitably-sized binder clip should be used to hold the complete package together. </a:t>
            </a:r>
            <a:r>
              <a:rPr lang="en-US" sz="2600" b="1" u="sng" dirty="0"/>
              <a:t>Do not</a:t>
            </a:r>
            <a:r>
              <a:rPr lang="en-US" sz="2600" b="1" dirty="0"/>
              <a:t> </a:t>
            </a:r>
            <a:r>
              <a:rPr lang="en-US" sz="2600" dirty="0"/>
              <a:t>use Post-it or similar notes or flags stuck to pages. </a:t>
            </a:r>
            <a:r>
              <a:rPr lang="en-US" sz="2600" b="1" u="sng" dirty="0"/>
              <a:t>Do not </a:t>
            </a:r>
            <a:r>
              <a:rPr lang="en-US" sz="2600" dirty="0"/>
              <a:t>use divider pages to separate the generations (the generation numbers should be identified on the page only).</a:t>
            </a:r>
          </a:p>
          <a:p>
            <a:r>
              <a:rPr lang="en-US" sz="2600" dirty="0"/>
              <a:t>Sort and organize in same order (generational) as cited on application. Applicant’s birth certificate is always first.</a:t>
            </a:r>
          </a:p>
          <a:p>
            <a:r>
              <a:rPr lang="en-US" sz="2600" i="1" dirty="0">
                <a:solidFill>
                  <a:srgbClr val="FF0000"/>
                </a:solidFill>
              </a:rPr>
              <a:t>Include:</a:t>
            </a:r>
          </a:p>
          <a:p>
            <a:pPr lvl="1"/>
            <a:r>
              <a:rPr lang="en-US" i="1" dirty="0">
                <a:solidFill>
                  <a:srgbClr val="FF0000"/>
                </a:solidFill>
              </a:rPr>
              <a:t>Applicant check(s)</a:t>
            </a:r>
          </a:p>
          <a:p>
            <a:pPr lvl="1"/>
            <a:r>
              <a:rPr lang="en-US" i="1" dirty="0">
                <a:solidFill>
                  <a:srgbClr val="FF0000"/>
                </a:solidFill>
              </a:rPr>
              <a:t>Additional clean plain-paper copy of application for state registrar’s use per state process</a:t>
            </a:r>
          </a:p>
          <a:p>
            <a:pPr lvl="1"/>
            <a:r>
              <a:rPr lang="en-US" i="1" dirty="0">
                <a:solidFill>
                  <a:srgbClr val="FF0000"/>
                </a:solidFill>
              </a:rPr>
              <a:t>DAR Finder Form if appropriate</a:t>
            </a:r>
          </a:p>
          <a:p>
            <a:pPr lvl="1"/>
            <a:r>
              <a:rPr lang="en-US" i="1" dirty="0">
                <a:solidFill>
                  <a:srgbClr val="FF0000"/>
                </a:solidFill>
              </a:rPr>
              <a:t>GG Requirements List or Requirements Checklist per state decision</a:t>
            </a:r>
          </a:p>
        </p:txBody>
      </p:sp>
    </p:spTree>
    <p:extLst>
      <p:ext uri="{BB962C8B-B14F-4D97-AF65-F5344CB8AC3E}">
        <p14:creationId xmlns:p14="http://schemas.microsoft.com/office/powerpoint/2010/main" val="20288976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E8E4FF-BC04-7D43-B1FF-E62D36E11B34}"/>
              </a:ext>
            </a:extLst>
          </p:cNvPr>
          <p:cNvSpPr>
            <a:spLocks noGrp="1"/>
          </p:cNvSpPr>
          <p:nvPr>
            <p:ph type="title"/>
          </p:nvPr>
        </p:nvSpPr>
        <p:spPr/>
        <p:txBody>
          <a:bodyPr/>
          <a:lstStyle/>
          <a:p>
            <a:pPr algn="ctr"/>
            <a:r>
              <a:rPr lang="en-US" b="1" dirty="0"/>
              <a:t>Application Printing, Review, and Submission</a:t>
            </a:r>
          </a:p>
        </p:txBody>
      </p:sp>
      <p:sp>
        <p:nvSpPr>
          <p:cNvPr id="3" name="Content Placeholder 2">
            <a:extLst>
              <a:ext uri="{FF2B5EF4-FFF2-40B4-BE49-F238E27FC236}">
                <a16:creationId xmlns:a16="http://schemas.microsoft.com/office/drawing/2014/main" id="{AE73848B-EBA3-EC4C-965B-08508BF1CE1C}"/>
              </a:ext>
            </a:extLst>
          </p:cNvPr>
          <p:cNvSpPr>
            <a:spLocks noGrp="1"/>
          </p:cNvSpPr>
          <p:nvPr>
            <p:ph idx="1"/>
          </p:nvPr>
        </p:nvSpPr>
        <p:spPr/>
        <p:txBody>
          <a:bodyPr>
            <a:normAutofit lnSpcReduction="10000"/>
          </a:bodyPr>
          <a:lstStyle/>
          <a:p>
            <a:pPr lvl="0"/>
            <a:r>
              <a:rPr lang="en-US" dirty="0"/>
              <a:t>Printing &amp; Signing the Official Application</a:t>
            </a:r>
          </a:p>
          <a:p>
            <a:pPr lvl="0"/>
            <a:r>
              <a:rPr lang="en-US" dirty="0"/>
              <a:t>Preparing Proofs for Submission</a:t>
            </a:r>
          </a:p>
          <a:p>
            <a:pPr lvl="1"/>
            <a:r>
              <a:rPr lang="en-US" dirty="0"/>
              <a:t>Certified copies NOT required!</a:t>
            </a:r>
          </a:p>
          <a:p>
            <a:pPr lvl="1"/>
            <a:r>
              <a:rPr lang="en-US" dirty="0"/>
              <a:t>SAR, DAR, and C.A.R. record copies</a:t>
            </a:r>
          </a:p>
          <a:p>
            <a:pPr lvl="1"/>
            <a:r>
              <a:rPr lang="en-US" dirty="0"/>
              <a:t>How to properly copy documentation for an SAR proof</a:t>
            </a:r>
          </a:p>
          <a:p>
            <a:pPr lvl="1"/>
            <a:r>
              <a:rPr lang="en-US" dirty="0"/>
              <a:t>How to properly annotate an SAR proof</a:t>
            </a:r>
          </a:p>
          <a:p>
            <a:pPr lvl="1"/>
            <a:r>
              <a:rPr lang="en-US" dirty="0"/>
              <a:t>Tips for preparing proofs</a:t>
            </a:r>
          </a:p>
          <a:p>
            <a:pPr lvl="0"/>
            <a:r>
              <a:rPr lang="en-US" dirty="0"/>
              <a:t>Application Mark-up Review Process</a:t>
            </a:r>
          </a:p>
          <a:p>
            <a:pPr lvl="0"/>
            <a:r>
              <a:rPr lang="en-US" dirty="0"/>
              <a:t>Submitting the Application Package to the State Registrar</a:t>
            </a:r>
          </a:p>
          <a:p>
            <a:pPr lvl="0"/>
            <a:r>
              <a:rPr lang="en-US" dirty="0"/>
              <a:t>Questions &amp; Answers</a:t>
            </a:r>
          </a:p>
          <a:p>
            <a:endParaRPr lang="en-US" dirty="0"/>
          </a:p>
        </p:txBody>
      </p:sp>
    </p:spTree>
    <p:extLst>
      <p:ext uri="{BB962C8B-B14F-4D97-AF65-F5344CB8AC3E}">
        <p14:creationId xmlns:p14="http://schemas.microsoft.com/office/powerpoint/2010/main" val="19286591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C20DB-E6BB-E849-A7E3-2EA994611679}"/>
              </a:ext>
            </a:extLst>
          </p:cNvPr>
          <p:cNvSpPr>
            <a:spLocks noGrp="1"/>
          </p:cNvSpPr>
          <p:nvPr>
            <p:ph type="title"/>
          </p:nvPr>
        </p:nvSpPr>
        <p:spPr>
          <a:xfrm>
            <a:off x="838200" y="2766218"/>
            <a:ext cx="10515600" cy="1325563"/>
          </a:xfrm>
        </p:spPr>
        <p:txBody>
          <a:bodyPr/>
          <a:lstStyle/>
          <a:p>
            <a:pPr algn="ctr"/>
            <a:r>
              <a:rPr lang="en-US" dirty="0"/>
              <a:t>Questions?</a:t>
            </a:r>
          </a:p>
        </p:txBody>
      </p:sp>
    </p:spTree>
    <p:extLst>
      <p:ext uri="{BB962C8B-B14F-4D97-AF65-F5344CB8AC3E}">
        <p14:creationId xmlns:p14="http://schemas.microsoft.com/office/powerpoint/2010/main" val="26123862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ED28C-AF92-1F44-AD95-FB3BFAD07AA3}"/>
              </a:ext>
            </a:extLst>
          </p:cNvPr>
          <p:cNvSpPr>
            <a:spLocks noGrp="1"/>
          </p:cNvSpPr>
          <p:nvPr>
            <p:ph type="title"/>
          </p:nvPr>
        </p:nvSpPr>
        <p:spPr/>
        <p:txBody>
          <a:bodyPr>
            <a:normAutofit/>
          </a:bodyPr>
          <a:lstStyle/>
          <a:p>
            <a:pPr algn="ctr"/>
            <a:r>
              <a:rPr lang="en-US" b="1" dirty="0"/>
              <a:t>Printing the Official Application</a:t>
            </a:r>
            <a:br>
              <a:rPr lang="en-US" dirty="0"/>
            </a:br>
            <a:r>
              <a:rPr lang="en-US" sz="2700" b="1" dirty="0"/>
              <a:t>(APM, </a:t>
            </a:r>
            <a:r>
              <a:rPr lang="en-US" sz="2800" b="1" dirty="0"/>
              <a:t>23 Feb 2021</a:t>
            </a:r>
            <a:r>
              <a:rPr lang="en-US" sz="2700" b="1" dirty="0"/>
              <a:t>, p 10) (GCP, </a:t>
            </a:r>
            <a:r>
              <a:rPr lang="en-US" sz="2800" b="1" dirty="0"/>
              <a:t>25 Jul 2022</a:t>
            </a:r>
            <a:r>
              <a:rPr lang="en-US" sz="2700" b="1" dirty="0"/>
              <a:t>, Section 6.1001)</a:t>
            </a:r>
            <a:endParaRPr lang="en-US" sz="2700" dirty="0"/>
          </a:p>
        </p:txBody>
      </p:sp>
      <p:sp>
        <p:nvSpPr>
          <p:cNvPr id="3" name="Content Placeholder 2">
            <a:extLst>
              <a:ext uri="{FF2B5EF4-FFF2-40B4-BE49-F238E27FC236}">
                <a16:creationId xmlns:a16="http://schemas.microsoft.com/office/drawing/2014/main" id="{29BF7DEF-18DC-2C4F-BC40-A1F8F33C664A}"/>
              </a:ext>
            </a:extLst>
          </p:cNvPr>
          <p:cNvSpPr>
            <a:spLocks noGrp="1"/>
          </p:cNvSpPr>
          <p:nvPr>
            <p:ph idx="1"/>
          </p:nvPr>
        </p:nvSpPr>
        <p:spPr>
          <a:xfrm>
            <a:off x="838200" y="1825625"/>
            <a:ext cx="10515600" cy="4492048"/>
          </a:xfrm>
        </p:spPr>
        <p:txBody>
          <a:bodyPr>
            <a:normAutofit fontScale="85000" lnSpcReduction="20000"/>
          </a:bodyPr>
          <a:lstStyle/>
          <a:p>
            <a:r>
              <a:rPr lang="en-US" sz="3100" b="1" dirty="0"/>
              <a:t>Applications </a:t>
            </a:r>
            <a:r>
              <a:rPr lang="en-US" sz="3100" b="1" u="sng" dirty="0"/>
              <a:t>must</a:t>
            </a:r>
            <a:r>
              <a:rPr lang="en-US" sz="3100" b="1" dirty="0"/>
              <a:t> be printed using the legal-size print option on both sides of official, SAR legal-size watermarked, bond paper. If a third page is needed, it </a:t>
            </a:r>
            <a:r>
              <a:rPr lang="en-US" sz="3100" b="1" u="sng" dirty="0"/>
              <a:t>must</a:t>
            </a:r>
            <a:r>
              <a:rPr lang="en-US" sz="3100" b="1" dirty="0"/>
              <a:t> also be on SAR legal-size watermarked, bond paper. If a fourth page is required, it </a:t>
            </a:r>
            <a:r>
              <a:rPr lang="en-US" sz="3100" b="1" u="sng" dirty="0"/>
              <a:t>must</a:t>
            </a:r>
            <a:r>
              <a:rPr lang="en-US" sz="3100" b="1" dirty="0"/>
              <a:t> be on the back of the sheet with page 3.</a:t>
            </a:r>
            <a:r>
              <a:rPr lang="en-US" sz="3100" b="1" dirty="0">
                <a:effectLst/>
              </a:rPr>
              <a:t> </a:t>
            </a:r>
            <a:r>
              <a:rPr lang="en-US" sz="3100" i="1" dirty="0">
                <a:solidFill>
                  <a:srgbClr val="FF0000"/>
                </a:solidFill>
                <a:effectLst/>
              </a:rPr>
              <a:t>(Don’t print the back side upside down from the front side!)</a:t>
            </a:r>
          </a:p>
          <a:p>
            <a:r>
              <a:rPr lang="en-US" sz="3200" dirty="0"/>
              <a:t>Applications must be typed or computer-printed with black print and must be neat and not smudged or produced with loose toner but may contain no </a:t>
            </a:r>
            <a:r>
              <a:rPr lang="en-US" sz="3200" b="1" dirty="0"/>
              <a:t>more than five very minor neat corrections in ink</a:t>
            </a:r>
            <a:r>
              <a:rPr lang="en-US" sz="3200" dirty="0"/>
              <a:t>.</a:t>
            </a:r>
            <a:endParaRPr lang="en-US" sz="3100" i="1" dirty="0">
              <a:solidFill>
                <a:srgbClr val="FF0000"/>
              </a:solidFill>
              <a:effectLst/>
            </a:endParaRPr>
          </a:p>
          <a:p>
            <a:r>
              <a:rPr lang="en-US" sz="3100" dirty="0"/>
              <a:t>For the on-line SAR Application, set the scale on the print setup in the range of 90 to 110. A scale smaller than 90 will increase the margins and shrink the font size on the printout making it very difficult to read. For the on-line system, trying different scale sizes between 90 and 110 can fix the page break between page 1 and page 2 of the application so the break falls properly between generations. (</a:t>
            </a:r>
            <a:r>
              <a:rPr lang="en-US" sz="3100" i="1" dirty="0">
                <a:solidFill>
                  <a:srgbClr val="FF0000"/>
                </a:solidFill>
              </a:rPr>
              <a:t>Quirk of the on-line system.)</a:t>
            </a:r>
          </a:p>
        </p:txBody>
      </p:sp>
    </p:spTree>
    <p:extLst>
      <p:ext uri="{BB962C8B-B14F-4D97-AF65-F5344CB8AC3E}">
        <p14:creationId xmlns:p14="http://schemas.microsoft.com/office/powerpoint/2010/main" val="1593408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8E1208-D33D-9F40-A120-A9A2BCCCD549}"/>
              </a:ext>
            </a:extLst>
          </p:cNvPr>
          <p:cNvSpPr>
            <a:spLocks noGrp="1"/>
          </p:cNvSpPr>
          <p:nvPr>
            <p:ph type="title"/>
          </p:nvPr>
        </p:nvSpPr>
        <p:spPr/>
        <p:txBody>
          <a:bodyPr>
            <a:normAutofit/>
          </a:bodyPr>
          <a:lstStyle/>
          <a:p>
            <a:pPr algn="ctr"/>
            <a:r>
              <a:rPr lang="en-US" b="1" dirty="0"/>
              <a:t>Signing the Official Application</a:t>
            </a:r>
            <a:br>
              <a:rPr lang="en-US" b="1" dirty="0"/>
            </a:br>
            <a:r>
              <a:rPr lang="en-US" sz="2700" b="1" dirty="0"/>
              <a:t>(APM, </a:t>
            </a:r>
            <a:r>
              <a:rPr lang="en-US" sz="2800" b="1" dirty="0"/>
              <a:t>23 Feb 2021</a:t>
            </a:r>
            <a:r>
              <a:rPr lang="en-US" sz="2700" b="1" dirty="0"/>
              <a:t>, p 11) (GCP, </a:t>
            </a:r>
            <a:r>
              <a:rPr lang="en-US" sz="2800" b="1" dirty="0"/>
              <a:t>25 Jul 2022</a:t>
            </a:r>
            <a:r>
              <a:rPr lang="en-US" sz="2700" b="1" dirty="0"/>
              <a:t>, Section 6.1002)</a:t>
            </a:r>
            <a:endParaRPr lang="en-US" sz="2700" dirty="0"/>
          </a:p>
        </p:txBody>
      </p:sp>
      <p:sp>
        <p:nvSpPr>
          <p:cNvPr id="3" name="Content Placeholder 2">
            <a:extLst>
              <a:ext uri="{FF2B5EF4-FFF2-40B4-BE49-F238E27FC236}">
                <a16:creationId xmlns:a16="http://schemas.microsoft.com/office/drawing/2014/main" id="{C80D1C1B-CEAF-E44D-A3D1-21F682753354}"/>
              </a:ext>
            </a:extLst>
          </p:cNvPr>
          <p:cNvSpPr>
            <a:spLocks noGrp="1"/>
          </p:cNvSpPr>
          <p:nvPr>
            <p:ph idx="1"/>
          </p:nvPr>
        </p:nvSpPr>
        <p:spPr/>
        <p:txBody>
          <a:bodyPr>
            <a:normAutofit/>
          </a:bodyPr>
          <a:lstStyle/>
          <a:p>
            <a:r>
              <a:rPr lang="en-US" sz="2600" dirty="0"/>
              <a:t>Adults (18 and over) who apply for membership </a:t>
            </a:r>
            <a:r>
              <a:rPr lang="en-US" sz="2600" b="1" u="sng" dirty="0"/>
              <a:t>must</a:t>
            </a:r>
            <a:r>
              <a:rPr lang="en-US" sz="2600" dirty="0"/>
              <a:t> sign their application, unless they are incapacitated. Exceptions may be approved by the Genealogist General. Junior Members (under age 18) may sign their application, or an adult family member (parent or legal guardian) may sign on their behalf. </a:t>
            </a:r>
            <a:r>
              <a:rPr lang="en-US" sz="2600" i="1" dirty="0">
                <a:solidFill>
                  <a:srgbClr val="FF0000"/>
                </a:solidFill>
              </a:rPr>
              <a:t>(No surprise gifts!)</a:t>
            </a:r>
          </a:p>
          <a:p>
            <a:r>
              <a:rPr lang="en-US" sz="2600" dirty="0"/>
              <a:t> The new member application </a:t>
            </a:r>
            <a:r>
              <a:rPr lang="en-US" sz="2600" b="1" u="sng" dirty="0"/>
              <a:t>must</a:t>
            </a:r>
            <a:r>
              <a:rPr lang="en-US" sz="2600" dirty="0"/>
              <a:t> include the signatures of the applicant, two sponsors who are members in good standing, the State Registrar, and the State Secretary.  A Supplemental application </a:t>
            </a:r>
            <a:r>
              <a:rPr lang="en-US" sz="2600" u="sng" dirty="0"/>
              <a:t>only</a:t>
            </a:r>
            <a:r>
              <a:rPr lang="en-US" sz="2600" dirty="0"/>
              <a:t> requires the signatures of the applicant and the State Registrar. </a:t>
            </a:r>
            <a:endParaRPr lang="en-US" sz="2600" i="1" dirty="0">
              <a:solidFill>
                <a:srgbClr val="FF0000"/>
              </a:solidFill>
            </a:endParaRPr>
          </a:p>
          <a:p>
            <a:r>
              <a:rPr lang="en-US" sz="2600" dirty="0"/>
              <a:t>A memorial application </a:t>
            </a:r>
            <a:r>
              <a:rPr lang="en-US" sz="2600" b="1" u="sng" dirty="0"/>
              <a:t>must</a:t>
            </a:r>
            <a:r>
              <a:rPr lang="en-US" sz="2600" dirty="0"/>
              <a:t> be signed by an adult SAR member.</a:t>
            </a:r>
          </a:p>
        </p:txBody>
      </p:sp>
    </p:spTree>
    <p:extLst>
      <p:ext uri="{BB962C8B-B14F-4D97-AF65-F5344CB8AC3E}">
        <p14:creationId xmlns:p14="http://schemas.microsoft.com/office/powerpoint/2010/main" val="4591488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83FE-1AD9-124F-9C5F-3D98D2FE6F03}"/>
              </a:ext>
            </a:extLst>
          </p:cNvPr>
          <p:cNvSpPr>
            <a:spLocks noGrp="1"/>
          </p:cNvSpPr>
          <p:nvPr>
            <p:ph type="title"/>
          </p:nvPr>
        </p:nvSpPr>
        <p:spPr/>
        <p:txBody>
          <a:bodyPr>
            <a:normAutofit/>
          </a:bodyPr>
          <a:lstStyle/>
          <a:p>
            <a:pPr algn="ctr"/>
            <a:r>
              <a:rPr lang="en-US" b="1" dirty="0"/>
              <a:t>Preparing Proofs for Submission</a:t>
            </a:r>
            <a:br>
              <a:rPr lang="en-US" dirty="0"/>
            </a:br>
            <a:r>
              <a:rPr lang="en-US" sz="2700" b="1" dirty="0"/>
              <a:t>(APM, </a:t>
            </a:r>
            <a:r>
              <a:rPr lang="en-US" sz="2800" b="1" dirty="0"/>
              <a:t>23 Feb 2021</a:t>
            </a:r>
            <a:r>
              <a:rPr lang="en-US" sz="2700" b="1" dirty="0"/>
              <a:t>, pp 10-13)(GCP, 25 Jul 2022)</a:t>
            </a:r>
            <a:endParaRPr lang="en-US" sz="2700" dirty="0">
              <a:solidFill>
                <a:srgbClr val="FF0000"/>
              </a:solidFill>
            </a:endParaRPr>
          </a:p>
        </p:txBody>
      </p:sp>
      <p:sp>
        <p:nvSpPr>
          <p:cNvPr id="3" name="Content Placeholder 2">
            <a:extLst>
              <a:ext uri="{FF2B5EF4-FFF2-40B4-BE49-F238E27FC236}">
                <a16:creationId xmlns:a16="http://schemas.microsoft.com/office/drawing/2014/main" id="{22F3ABE4-2F80-D647-BBE7-59A4C2E63B1A}"/>
              </a:ext>
            </a:extLst>
          </p:cNvPr>
          <p:cNvSpPr>
            <a:spLocks noGrp="1"/>
          </p:cNvSpPr>
          <p:nvPr>
            <p:ph idx="1"/>
          </p:nvPr>
        </p:nvSpPr>
        <p:spPr/>
        <p:txBody>
          <a:bodyPr>
            <a:normAutofit fontScale="92500" lnSpcReduction="10000"/>
          </a:bodyPr>
          <a:lstStyle/>
          <a:p>
            <a:r>
              <a:rPr lang="en-US" dirty="0"/>
              <a:t>Documentation of applicant’s lineage is </a:t>
            </a:r>
            <a:r>
              <a:rPr lang="en-US" b="1" u="sng" dirty="0"/>
              <a:t>required</a:t>
            </a:r>
            <a:r>
              <a:rPr lang="en-US" dirty="0"/>
              <a:t>; other information and documentation is </a:t>
            </a:r>
            <a:r>
              <a:rPr lang="en-US" u="sng" dirty="0"/>
              <a:t>requested and encouraged</a:t>
            </a:r>
            <a:r>
              <a:rPr lang="en-US" dirty="0"/>
              <a:t>. </a:t>
            </a:r>
            <a:r>
              <a:rPr lang="en-US" b="1" u="sng" dirty="0">
                <a:solidFill>
                  <a:srgbClr val="FF0000"/>
                </a:solidFill>
              </a:rPr>
              <a:t>List on the application only information for which a proof is given.</a:t>
            </a:r>
            <a:r>
              <a:rPr lang="en-US" dirty="0">
                <a:solidFill>
                  <a:srgbClr val="FF0000"/>
                </a:solidFill>
              </a:rPr>
              <a:t> </a:t>
            </a:r>
            <a:r>
              <a:rPr lang="en-US" dirty="0"/>
              <a:t>(GCP 5.2002 &amp; 3.5001)</a:t>
            </a:r>
          </a:p>
          <a:p>
            <a:r>
              <a:rPr lang="en-US" dirty="0"/>
              <a:t>A copy of the applicant’s birth certificate identifying him, his date and place of birth, and his natural parents’ names, and his gender as male is </a:t>
            </a:r>
            <a:r>
              <a:rPr lang="en-US" b="1" u="sng" dirty="0"/>
              <a:t>required</a:t>
            </a:r>
            <a:r>
              <a:rPr lang="en-US" dirty="0"/>
              <a:t> unless one cannot be obtained from any source.</a:t>
            </a:r>
            <a:r>
              <a:rPr lang="en-US" dirty="0">
                <a:effectLst/>
              </a:rPr>
              <a:t> (APM) (GCP 5.4001)</a:t>
            </a:r>
          </a:p>
          <a:p>
            <a:r>
              <a:rPr lang="en-US" dirty="0"/>
              <a:t>Photocopies of vital records, </a:t>
            </a:r>
            <a:r>
              <a:rPr lang="en-US" u="sng" dirty="0"/>
              <a:t>not</a:t>
            </a:r>
            <a:r>
              <a:rPr lang="en-US" dirty="0"/>
              <a:t> certified copies, are preferred.</a:t>
            </a:r>
          </a:p>
          <a:p>
            <a:r>
              <a:rPr lang="en-US" dirty="0"/>
              <a:t>Each piece of documentation </a:t>
            </a:r>
            <a:r>
              <a:rPr lang="en-US" b="1" u="sng" dirty="0"/>
              <a:t>must</a:t>
            </a:r>
            <a:r>
              <a:rPr lang="en-US" dirty="0"/>
              <a:t> contain the entire image of the document. If a pertinent section is difficult to read, a partial blow-up of that section may be printed on the </a:t>
            </a:r>
            <a:r>
              <a:rPr lang="en-US" u="sng" dirty="0"/>
              <a:t>reverse</a:t>
            </a:r>
            <a:r>
              <a:rPr lang="en-US" dirty="0"/>
              <a:t> of the page. All documents should be oriented properly (portrait or landscape) to maximize readability.</a:t>
            </a:r>
          </a:p>
          <a:p>
            <a:endParaRPr lang="en-US" dirty="0"/>
          </a:p>
        </p:txBody>
      </p:sp>
    </p:spTree>
    <p:extLst>
      <p:ext uri="{BB962C8B-B14F-4D97-AF65-F5344CB8AC3E}">
        <p14:creationId xmlns:p14="http://schemas.microsoft.com/office/powerpoint/2010/main" val="3037727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8883FE-1AD9-124F-9C5F-3D98D2FE6F03}"/>
              </a:ext>
            </a:extLst>
          </p:cNvPr>
          <p:cNvSpPr>
            <a:spLocks noGrp="1"/>
          </p:cNvSpPr>
          <p:nvPr>
            <p:ph type="title"/>
          </p:nvPr>
        </p:nvSpPr>
        <p:spPr/>
        <p:txBody>
          <a:bodyPr>
            <a:normAutofit/>
          </a:bodyPr>
          <a:lstStyle/>
          <a:p>
            <a:pPr algn="ctr"/>
            <a:r>
              <a:rPr lang="en-US" b="1" dirty="0"/>
              <a:t>Preparing Proofs for Submission</a:t>
            </a:r>
            <a:br>
              <a:rPr lang="en-US" dirty="0"/>
            </a:br>
            <a:r>
              <a:rPr lang="en-US" sz="2700" b="1" dirty="0"/>
              <a:t>(APM, </a:t>
            </a:r>
            <a:r>
              <a:rPr lang="en-US" sz="2800" b="1" dirty="0"/>
              <a:t>23 Feb 2021</a:t>
            </a:r>
            <a:r>
              <a:rPr lang="en-US" sz="2700" b="1" dirty="0"/>
              <a:t>, pp 13-14)</a:t>
            </a:r>
            <a:endParaRPr lang="en-US" sz="2700" dirty="0">
              <a:solidFill>
                <a:srgbClr val="FF0000"/>
              </a:solidFill>
            </a:endParaRPr>
          </a:p>
        </p:txBody>
      </p:sp>
      <p:sp>
        <p:nvSpPr>
          <p:cNvPr id="3" name="Content Placeholder 2">
            <a:extLst>
              <a:ext uri="{FF2B5EF4-FFF2-40B4-BE49-F238E27FC236}">
                <a16:creationId xmlns:a16="http://schemas.microsoft.com/office/drawing/2014/main" id="{22F3ABE4-2F80-D647-BBE7-59A4C2E63B1A}"/>
              </a:ext>
            </a:extLst>
          </p:cNvPr>
          <p:cNvSpPr>
            <a:spLocks noGrp="1"/>
          </p:cNvSpPr>
          <p:nvPr>
            <p:ph idx="1"/>
          </p:nvPr>
        </p:nvSpPr>
        <p:spPr/>
        <p:txBody>
          <a:bodyPr>
            <a:normAutofit fontScale="85000" lnSpcReduction="10000"/>
          </a:bodyPr>
          <a:lstStyle/>
          <a:p>
            <a:r>
              <a:rPr lang="en-US" b="1" dirty="0"/>
              <a:t>All documentation must be readable </a:t>
            </a:r>
            <a:r>
              <a:rPr lang="en-US" b="1" dirty="0">
                <a:solidFill>
                  <a:srgbClr val="FF0000"/>
                </a:solidFill>
              </a:rPr>
              <a:t>(legible). </a:t>
            </a:r>
            <a:r>
              <a:rPr lang="en-US" dirty="0"/>
              <a:t>If the record is difficult to read, try blowing up the section of relevance and </a:t>
            </a:r>
            <a:r>
              <a:rPr lang="en-US" u="sng" dirty="0"/>
              <a:t>printing the blown-up section on the reverse</a:t>
            </a:r>
            <a:r>
              <a:rPr lang="en-US" dirty="0"/>
              <a:t> (the obverse must include the complete documentation page so no part is missing). If the document is too light to easily read, try to darken it prior to submission.</a:t>
            </a:r>
          </a:p>
          <a:p>
            <a:r>
              <a:rPr lang="en-US" u="sng" dirty="0"/>
              <a:t>Do not</a:t>
            </a:r>
            <a:r>
              <a:rPr lang="en-US" dirty="0"/>
              <a:t> put enlargements or superimposed images on the same page. Enlargements or superimposed images of pertinent information that are put on top of the complete image obscure other parts of the page. Enlargements </a:t>
            </a:r>
            <a:r>
              <a:rPr lang="en-US" u="sng" dirty="0"/>
              <a:t>may be</a:t>
            </a:r>
            <a:r>
              <a:rPr lang="en-US" dirty="0"/>
              <a:t> put on the reverse side of the document if needed for readability.</a:t>
            </a:r>
          </a:p>
          <a:p>
            <a:r>
              <a:rPr lang="en-US" dirty="0"/>
              <a:t>All pages of documentation </a:t>
            </a:r>
            <a:r>
              <a:rPr lang="en-US" u="sng" dirty="0"/>
              <a:t>should be</a:t>
            </a:r>
            <a:r>
              <a:rPr lang="en-US" dirty="0"/>
              <a:t> submitted on standard 8 ½ by 11 paper if possible. Legal sized documents such as DAR Record Copies </a:t>
            </a:r>
            <a:r>
              <a:rPr lang="en-US" u="sng" dirty="0"/>
              <a:t>should be</a:t>
            </a:r>
            <a:r>
              <a:rPr lang="en-US" dirty="0"/>
              <a:t> reduced to that size.  (8 ½ by 14 paper is acceptable, but not preferred.)</a:t>
            </a:r>
          </a:p>
          <a:p>
            <a:r>
              <a:rPr lang="en-US" dirty="0"/>
              <a:t>Smaller documents </a:t>
            </a:r>
            <a:r>
              <a:rPr lang="en-US" u="sng" dirty="0"/>
              <a:t>should be</a:t>
            </a:r>
            <a:r>
              <a:rPr lang="en-US" dirty="0"/>
              <a:t> scanned to fit on an 8 ½ by 11” page.</a:t>
            </a:r>
          </a:p>
          <a:p>
            <a:endParaRPr lang="en-US" dirty="0"/>
          </a:p>
        </p:txBody>
      </p:sp>
    </p:spTree>
    <p:extLst>
      <p:ext uri="{BB962C8B-B14F-4D97-AF65-F5344CB8AC3E}">
        <p14:creationId xmlns:p14="http://schemas.microsoft.com/office/powerpoint/2010/main" val="37499540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AE255-6C0A-8B41-89A7-1C7BF8FD4DB5}"/>
              </a:ext>
            </a:extLst>
          </p:cNvPr>
          <p:cNvSpPr>
            <a:spLocks noGrp="1"/>
          </p:cNvSpPr>
          <p:nvPr>
            <p:ph type="title"/>
          </p:nvPr>
        </p:nvSpPr>
        <p:spPr/>
        <p:txBody>
          <a:bodyPr>
            <a:normAutofit/>
          </a:bodyPr>
          <a:lstStyle/>
          <a:p>
            <a:pPr algn="ctr"/>
            <a:r>
              <a:rPr lang="en-US" b="1" dirty="0"/>
              <a:t>Preparing Proofs for Submission</a:t>
            </a:r>
            <a:br>
              <a:rPr lang="en-US" dirty="0"/>
            </a:br>
            <a:r>
              <a:rPr lang="en-US" sz="2700" b="1" dirty="0"/>
              <a:t>(APM, </a:t>
            </a:r>
            <a:r>
              <a:rPr lang="en-US" sz="2800" b="1" dirty="0"/>
              <a:t>23 Feb 2021</a:t>
            </a:r>
            <a:r>
              <a:rPr lang="en-US" sz="2700" b="1" dirty="0"/>
              <a:t>, pp 14-15)</a:t>
            </a:r>
            <a:endParaRPr lang="en-US" sz="2700" dirty="0"/>
          </a:p>
        </p:txBody>
      </p:sp>
      <p:sp>
        <p:nvSpPr>
          <p:cNvPr id="3" name="Content Placeholder 2">
            <a:extLst>
              <a:ext uri="{FF2B5EF4-FFF2-40B4-BE49-F238E27FC236}">
                <a16:creationId xmlns:a16="http://schemas.microsoft.com/office/drawing/2014/main" id="{1F4DF80C-582E-B646-B7F4-3D23DE1358DD}"/>
              </a:ext>
            </a:extLst>
          </p:cNvPr>
          <p:cNvSpPr>
            <a:spLocks noGrp="1"/>
          </p:cNvSpPr>
          <p:nvPr>
            <p:ph idx="1"/>
          </p:nvPr>
        </p:nvSpPr>
        <p:spPr/>
        <p:txBody>
          <a:bodyPr>
            <a:normAutofit fontScale="85000" lnSpcReduction="20000"/>
          </a:bodyPr>
          <a:lstStyle/>
          <a:p>
            <a:r>
              <a:rPr lang="en-US" b="1" u="sng" dirty="0"/>
              <a:t>Do not</a:t>
            </a:r>
            <a:r>
              <a:rPr lang="en-US" b="1" dirty="0"/>
              <a:t> submit duplicate pages of a documentation source. </a:t>
            </a:r>
            <a:r>
              <a:rPr lang="en-US" u="sng" dirty="0"/>
              <a:t>Only one copy of a document is needed</a:t>
            </a:r>
            <a:r>
              <a:rPr lang="en-US" dirty="0"/>
              <a:t>, no matter how many generations are accounted for on that document. The generation numbers that the document pertains to should be marked in red fine-tip pen at the top of the first page of that document and the document should be referenced in each corresponding line in the documentation proofs on the Application form.</a:t>
            </a:r>
          </a:p>
          <a:p>
            <a:r>
              <a:rPr lang="en-US" b="1" u="sng" dirty="0"/>
              <a:t>Do not</a:t>
            </a:r>
            <a:r>
              <a:rPr lang="en-US" b="1" dirty="0"/>
              <a:t> supply redundant information when the package already contains adequate proof. </a:t>
            </a:r>
            <a:r>
              <a:rPr lang="en-US" dirty="0"/>
              <a:t>If a vital record is submitted, </a:t>
            </a:r>
            <a:r>
              <a:rPr lang="en-US" u="sng" dirty="0"/>
              <a:t>do not</a:t>
            </a:r>
            <a:r>
              <a:rPr lang="en-US" dirty="0"/>
              <a:t> provide an index for that record. </a:t>
            </a:r>
            <a:r>
              <a:rPr lang="en-US" u="sng" dirty="0"/>
              <a:t>Do not</a:t>
            </a:r>
            <a:r>
              <a:rPr lang="en-US" dirty="0"/>
              <a:t> supply census summary pages, just a copy of the actual census page. </a:t>
            </a:r>
          </a:p>
          <a:p>
            <a:r>
              <a:rPr lang="en-US" u="sng" dirty="0"/>
              <a:t>Obituaries are an exception</a:t>
            </a:r>
            <a:r>
              <a:rPr lang="en-US" dirty="0"/>
              <a:t>; the Genealogy Staff welcomes obituaries, even though a death record may have been submitted because the obituary may give more information on the family which may help prove the relationship between the deceased and another family member that was not listed on the death record.</a:t>
            </a:r>
            <a:r>
              <a:rPr lang="en-US" dirty="0">
                <a:effectLst/>
              </a:rPr>
              <a:t> </a:t>
            </a:r>
            <a:endParaRPr lang="en-US" dirty="0"/>
          </a:p>
          <a:p>
            <a:endParaRPr lang="en-US" dirty="0"/>
          </a:p>
        </p:txBody>
      </p:sp>
    </p:spTree>
    <p:extLst>
      <p:ext uri="{BB962C8B-B14F-4D97-AF65-F5344CB8AC3E}">
        <p14:creationId xmlns:p14="http://schemas.microsoft.com/office/powerpoint/2010/main" val="30746613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D4B6E5-301E-6648-BB0C-BEAFD9B7BB4A}"/>
              </a:ext>
            </a:extLst>
          </p:cNvPr>
          <p:cNvSpPr>
            <a:spLocks noGrp="1"/>
          </p:cNvSpPr>
          <p:nvPr>
            <p:ph type="title"/>
          </p:nvPr>
        </p:nvSpPr>
        <p:spPr/>
        <p:txBody>
          <a:bodyPr>
            <a:normAutofit/>
          </a:bodyPr>
          <a:lstStyle/>
          <a:p>
            <a:pPr algn="ctr"/>
            <a:r>
              <a:rPr lang="en-US" b="1" dirty="0"/>
              <a:t>Preparing Proofs for Submission</a:t>
            </a:r>
            <a:br>
              <a:rPr lang="en-US" dirty="0"/>
            </a:br>
            <a:r>
              <a:rPr lang="en-US" sz="2700" b="1" dirty="0"/>
              <a:t>(APM, </a:t>
            </a:r>
            <a:r>
              <a:rPr lang="en-US" sz="2800" b="1" dirty="0"/>
              <a:t>23 Feb 2021</a:t>
            </a:r>
            <a:r>
              <a:rPr lang="en-US" sz="2700" b="1" dirty="0"/>
              <a:t>, p 15)</a:t>
            </a:r>
            <a:endParaRPr lang="en-US" sz="2700" dirty="0"/>
          </a:p>
        </p:txBody>
      </p:sp>
      <p:sp>
        <p:nvSpPr>
          <p:cNvPr id="3" name="Content Placeholder 2">
            <a:extLst>
              <a:ext uri="{FF2B5EF4-FFF2-40B4-BE49-F238E27FC236}">
                <a16:creationId xmlns:a16="http://schemas.microsoft.com/office/drawing/2014/main" id="{F2FBEBC8-33BD-DA4D-B907-4AE6786C76C8}"/>
              </a:ext>
            </a:extLst>
          </p:cNvPr>
          <p:cNvSpPr>
            <a:spLocks noGrp="1"/>
          </p:cNvSpPr>
          <p:nvPr>
            <p:ph idx="1"/>
          </p:nvPr>
        </p:nvSpPr>
        <p:spPr/>
        <p:txBody>
          <a:bodyPr>
            <a:normAutofit fontScale="92500" lnSpcReduction="10000"/>
          </a:bodyPr>
          <a:lstStyle/>
          <a:p>
            <a:r>
              <a:rPr lang="en-US" u="sng" dirty="0"/>
              <a:t>When needed</a:t>
            </a:r>
            <a:r>
              <a:rPr lang="en-US" dirty="0"/>
              <a:t>, include a narrative describing how multiple documents provide indirect proof of a conclusion. Without this, staff must analyze the documents and arrive at its own conclusions. Make sure the narrative resolves any conflicting evidence, and in the case of multiple persons of the same name in the same area, that all ambiguity is eliminated. </a:t>
            </a:r>
            <a:r>
              <a:rPr lang="en-US" i="1" dirty="0">
                <a:solidFill>
                  <a:srgbClr val="FF0000"/>
                </a:solidFill>
              </a:rPr>
              <a:t>(Proof Summary or Proof Argument)(Session 5)</a:t>
            </a:r>
          </a:p>
          <a:p>
            <a:r>
              <a:rPr lang="en-US" dirty="0"/>
              <a:t>All published sources submitted as proof </a:t>
            </a:r>
            <a:r>
              <a:rPr lang="en-US" u="sng" dirty="0"/>
              <a:t>must include both the page(s) of interest and the title page</a:t>
            </a:r>
            <a:r>
              <a:rPr lang="en-US" dirty="0"/>
              <a:t> providing the title, author, and date of publication.</a:t>
            </a:r>
          </a:p>
          <a:p>
            <a:r>
              <a:rPr lang="en-US" dirty="0"/>
              <a:t>Published full transcriptions of documents are </a:t>
            </a:r>
            <a:r>
              <a:rPr lang="en-US" u="sng" dirty="0"/>
              <a:t>preferable</a:t>
            </a:r>
            <a:r>
              <a:rPr lang="en-US" dirty="0"/>
              <a:t> to abstracts. Either </a:t>
            </a:r>
            <a:r>
              <a:rPr lang="en-US" u="sng" dirty="0"/>
              <a:t>must</a:t>
            </a:r>
            <a:r>
              <a:rPr lang="en-US" dirty="0"/>
              <a:t> contain source information, including state, county, volume/book, and page number.</a:t>
            </a:r>
          </a:p>
          <a:p>
            <a:endParaRPr lang="en-US" dirty="0"/>
          </a:p>
        </p:txBody>
      </p:sp>
    </p:spTree>
    <p:extLst>
      <p:ext uri="{BB962C8B-B14F-4D97-AF65-F5344CB8AC3E}">
        <p14:creationId xmlns:p14="http://schemas.microsoft.com/office/powerpoint/2010/main" val="64295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032FF8-12EF-684A-868E-A101B0A94747}"/>
              </a:ext>
            </a:extLst>
          </p:cNvPr>
          <p:cNvSpPr>
            <a:spLocks noGrp="1"/>
          </p:cNvSpPr>
          <p:nvPr>
            <p:ph type="title"/>
          </p:nvPr>
        </p:nvSpPr>
        <p:spPr/>
        <p:txBody>
          <a:bodyPr>
            <a:normAutofit/>
          </a:bodyPr>
          <a:lstStyle/>
          <a:p>
            <a:pPr algn="ctr"/>
            <a:r>
              <a:rPr lang="en-US" b="1" dirty="0"/>
              <a:t>Preparing Proofs for Submission</a:t>
            </a:r>
            <a:br>
              <a:rPr lang="en-US" dirty="0"/>
            </a:br>
            <a:r>
              <a:rPr lang="en-US" sz="2700" b="1" dirty="0"/>
              <a:t>(APM, </a:t>
            </a:r>
            <a:r>
              <a:rPr lang="en-US" sz="2800" b="1" dirty="0"/>
              <a:t>23 Feb 2021</a:t>
            </a:r>
            <a:r>
              <a:rPr lang="en-US" sz="2700" b="1" dirty="0"/>
              <a:t>, pp 15-16) (GCP, </a:t>
            </a:r>
            <a:r>
              <a:rPr lang="en-US" sz="2800" b="1" dirty="0"/>
              <a:t>25 Jul 2022</a:t>
            </a:r>
            <a:r>
              <a:rPr lang="en-US" sz="2700" b="1" dirty="0"/>
              <a:t>, Section 3.6001b)</a:t>
            </a:r>
            <a:endParaRPr lang="en-US" sz="2700" dirty="0"/>
          </a:p>
        </p:txBody>
      </p:sp>
      <p:sp>
        <p:nvSpPr>
          <p:cNvPr id="3" name="Content Placeholder 2">
            <a:extLst>
              <a:ext uri="{FF2B5EF4-FFF2-40B4-BE49-F238E27FC236}">
                <a16:creationId xmlns:a16="http://schemas.microsoft.com/office/drawing/2014/main" id="{943078B3-C7EA-C447-A618-C58836F5A73C}"/>
              </a:ext>
            </a:extLst>
          </p:cNvPr>
          <p:cNvSpPr>
            <a:spLocks noGrp="1"/>
          </p:cNvSpPr>
          <p:nvPr>
            <p:ph idx="1"/>
          </p:nvPr>
        </p:nvSpPr>
        <p:spPr/>
        <p:txBody>
          <a:bodyPr>
            <a:normAutofit fontScale="85000" lnSpcReduction="20000"/>
          </a:bodyPr>
          <a:lstStyle/>
          <a:p>
            <a:r>
              <a:rPr lang="en-US" b="1" dirty="0"/>
              <a:t>Proof of the Maternal Bloodline	</a:t>
            </a:r>
            <a:endParaRPr lang="en-US" dirty="0"/>
          </a:p>
          <a:p>
            <a:pPr lvl="1"/>
            <a:r>
              <a:rPr lang="en-US" dirty="0"/>
              <a:t>If the bloodline goes through the maternal side, there </a:t>
            </a:r>
            <a:r>
              <a:rPr lang="en-US" b="1" u="sng" dirty="0"/>
              <a:t>must</a:t>
            </a:r>
            <a:r>
              <a:rPr lang="en-US" dirty="0"/>
              <a:t> be acceptable evidence of the connection between the woman and her parents, as well as between the woman and her child. A will or Bible record explicitly describing the relationship is of course preferred. </a:t>
            </a:r>
            <a:r>
              <a:rPr lang="en-US" u="sng" dirty="0"/>
              <a:t>By themselves census records usually will not suffice</a:t>
            </a:r>
            <a:r>
              <a:rPr lang="en-US" dirty="0"/>
              <a:t>, unless one shows the father and/or mother living in the married daughter’s household, but other indirect evidence may establish the linkage. If a will, deed, or court record is used to show her maiden name but doesn’t indicate her married name (“ to my daughter Mary”), more proof is required to show the marriage and establish both her married and maiden names.</a:t>
            </a:r>
          </a:p>
          <a:p>
            <a:r>
              <a:rPr lang="en-US" b="1" dirty="0"/>
              <a:t>Death Certificates of Remarried Wives</a:t>
            </a:r>
            <a:endParaRPr lang="en-US" dirty="0"/>
          </a:p>
          <a:p>
            <a:pPr lvl="1"/>
            <a:r>
              <a:rPr lang="en-US" dirty="0"/>
              <a:t>If her death certificate is under the surname of a second spouse, proof of the name change from that of the bloodline spouse to that of the second spouse is needed.</a:t>
            </a:r>
          </a:p>
          <a:p>
            <a:r>
              <a:rPr lang="en-US" b="1" dirty="0"/>
              <a:t>Proof of Service of Patriot Ancestor</a:t>
            </a:r>
            <a:endParaRPr lang="en-US" dirty="0"/>
          </a:p>
          <a:p>
            <a:pPr lvl="1"/>
            <a:r>
              <a:rPr lang="en-US" dirty="0"/>
              <a:t>If the applicant is not citing a previously approved NSSAR or NSDAR application, the proof of service using acceptable sources </a:t>
            </a:r>
            <a:r>
              <a:rPr lang="en-US" b="1" u="sng" dirty="0"/>
              <a:t>must</a:t>
            </a:r>
            <a:r>
              <a:rPr lang="en-US" dirty="0"/>
              <a:t> be provided. If the source used for proof of service on an SAR or DAR approved application does not meet current standards, a copy of an acceptable proof of service is required.</a:t>
            </a:r>
          </a:p>
        </p:txBody>
      </p:sp>
    </p:spTree>
    <p:extLst>
      <p:ext uri="{BB962C8B-B14F-4D97-AF65-F5344CB8AC3E}">
        <p14:creationId xmlns:p14="http://schemas.microsoft.com/office/powerpoint/2010/main" val="281763626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1827</TotalTime>
  <Words>2846</Words>
  <Application>Microsoft Office PowerPoint</Application>
  <PresentationFormat>Widescreen</PresentationFormat>
  <Paragraphs>124</Paragraphs>
  <Slides>20</Slides>
  <Notes>20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NSSAR Chapter Registrar &amp; Genealogist Training</vt:lpstr>
      <vt:lpstr>Application Printing, Review, and Submission</vt:lpstr>
      <vt:lpstr>Printing the Official Application (APM, 23 Feb 2021, p 10) (GCP, 25 Jul 2022, Section 6.1001)</vt:lpstr>
      <vt:lpstr>Signing the Official Application (APM, 23 Feb 2021, p 11) (GCP, 25 Jul 2022, Section 6.1002)</vt:lpstr>
      <vt:lpstr>Preparing Proofs for Submission (APM, 23 Feb 2021, pp 10-13)(GCP, 25 Jul 2022)</vt:lpstr>
      <vt:lpstr>Preparing Proofs for Submission (APM, 23 Feb 2021, pp 13-14)</vt:lpstr>
      <vt:lpstr>Preparing Proofs for Submission (APM, 23 Feb 2021, pp 14-15)</vt:lpstr>
      <vt:lpstr>Preparing Proofs for Submission (APM, 23 Feb 2021, p 15)</vt:lpstr>
      <vt:lpstr>Preparing Proofs for Submission (APM, 23 Feb 2021, pp 15-16) (GCP, 25 Jul 2022, Section 3.6001b)</vt:lpstr>
      <vt:lpstr>Preparing Proofs for Submission (APM, 23 Feb 2021, p 17)</vt:lpstr>
      <vt:lpstr>Preparing Proofs for Submission (APM, 23 Feb 2021, pp 18)</vt:lpstr>
      <vt:lpstr>Preparing Proofs for Submission (APM, 23 Feb 2021, pp 18-19)</vt:lpstr>
      <vt:lpstr>Preparing Proofs for Submission (APM, 23 Feb 2021, pp 18-19)</vt:lpstr>
      <vt:lpstr>SAR, DAR, and C.A.R. Record Copies (APM, 23 Feb 2021, pp 16-17)</vt:lpstr>
      <vt:lpstr>Annotations (APM, 23 Feb 2021, p 14) (GCP, 25 Jul 2022, Section 3.9004)</vt:lpstr>
      <vt:lpstr>Copying Proofs (APM, 23 Feb 2021, p 11) (GCP, 29 Nov 2021, Section 6.1003)</vt:lpstr>
      <vt:lpstr>Application Mark-up Review Process</vt:lpstr>
      <vt:lpstr>Application Mark-up Review Process</vt:lpstr>
      <vt:lpstr>Submitting the Application Package (APM, 23 Feb 2021, pp 10, 12, 14) (GCP, 25 Jul 2022, Section 6.1001)</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MISSAR Chapter Genealogist &amp; Registrar Training</dc:title>
  <dc:creator>Dennis VanWormer</dc:creator>
  <cp:lastModifiedBy>Gary Green</cp:lastModifiedBy>
  <cp:revision>203</cp:revision>
  <cp:lastPrinted>2020-08-20T13:08:25Z</cp:lastPrinted>
  <dcterms:created xsi:type="dcterms:W3CDTF">2020-08-17T18:54:29Z</dcterms:created>
  <dcterms:modified xsi:type="dcterms:W3CDTF">2022-10-18T17:21:11Z</dcterms:modified>
</cp:coreProperties>
</file>