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71"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4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690D9D-0DA7-4E84-A17A-D04B6170DCAB}" type="datetimeFigureOut">
              <a:rPr lang="en-US" smtClean="0"/>
              <a:t>2/13/2020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ECCD10-DBB8-455C-A93E-35D490E56CA4}" type="slidenum">
              <a:rPr lang="en-US" smtClean="0"/>
              <a:t>‹#›</a:t>
            </a:fld>
            <a:endParaRPr lang="en-US"/>
          </a:p>
        </p:txBody>
      </p:sp>
    </p:spTree>
    <p:extLst>
      <p:ext uri="{BB962C8B-B14F-4D97-AF65-F5344CB8AC3E}">
        <p14:creationId xmlns:p14="http://schemas.microsoft.com/office/powerpoint/2010/main" val="2197135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ECCD10-DBB8-455C-A93E-35D490E56CA4}" type="slidenum">
              <a:rPr lang="en-US" smtClean="0"/>
              <a:t>16</a:t>
            </a:fld>
            <a:endParaRPr lang="en-US"/>
          </a:p>
        </p:txBody>
      </p:sp>
    </p:spTree>
    <p:extLst>
      <p:ext uri="{BB962C8B-B14F-4D97-AF65-F5344CB8AC3E}">
        <p14:creationId xmlns:p14="http://schemas.microsoft.com/office/powerpoint/2010/main" val="3841121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DFDFE39-98D1-47CC-97B2-FA8C41A47A09}" type="datetime1">
              <a:rPr lang="en-US" smtClean="0"/>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435300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EC165-F1B8-4B55-AF8D-76446CBC51AE}" type="datetime1">
              <a:rPr lang="en-US" smtClean="0"/>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1717529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009BC1-71AE-4206-9505-909989CCDE34}" type="datetime1">
              <a:rPr lang="en-US" smtClean="0"/>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796022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FDC0E5-8017-41E2-90EF-3146D25305D8}" type="datetime1">
              <a:rPr lang="en-US" smtClean="0"/>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1050957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B67D15-DDAF-4323-B603-0538F1CB403C}" type="datetime1">
              <a:rPr lang="en-US" smtClean="0"/>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23234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CB1284-B8F2-4984-BFC1-16F843766779}" type="datetime1">
              <a:rPr lang="en-US" smtClean="0"/>
              <a:t>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383043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53B492-1130-4979-BAD5-C924F2741EAB}" type="datetime1">
              <a:rPr lang="en-US" smtClean="0"/>
              <a:t>2/13/2020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3099257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872BD7-B3A7-4DAC-A1EB-BDA8F6076323}" type="datetime1">
              <a:rPr lang="en-US" smtClean="0"/>
              <a:t>2/13/2020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2882882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A64B43-6D5E-4523-82D3-7263AE49322A}" type="datetime1">
              <a:rPr lang="en-US" smtClean="0"/>
              <a:t>2/13/2020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2368447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790622-1B8B-4752-993C-9B50481FBED1}" type="datetime1">
              <a:rPr lang="en-US" smtClean="0"/>
              <a:t>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17417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725DA5-7698-4384-8893-B2975EB05529}" type="datetime1">
              <a:rPr lang="en-US" smtClean="0"/>
              <a:t>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B922A6-BECB-4119-8154-D8AC50F3DE65}" type="slidenum">
              <a:rPr lang="en-US" smtClean="0"/>
              <a:t>‹#›</a:t>
            </a:fld>
            <a:endParaRPr lang="en-US" dirty="0"/>
          </a:p>
        </p:txBody>
      </p:sp>
    </p:spTree>
    <p:extLst>
      <p:ext uri="{BB962C8B-B14F-4D97-AF65-F5344CB8AC3E}">
        <p14:creationId xmlns:p14="http://schemas.microsoft.com/office/powerpoint/2010/main" val="115549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D50F6-9C87-4EC8-8326-3D78D2BD1562}" type="datetime1">
              <a:rPr lang="en-US" smtClean="0"/>
              <a:t>2/13/2020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922A6-BECB-4119-8154-D8AC50F3DE65}" type="slidenum">
              <a:rPr lang="en-US" smtClean="0"/>
              <a:t>‹#›</a:t>
            </a:fld>
            <a:endParaRPr lang="en-US" dirty="0"/>
          </a:p>
        </p:txBody>
      </p:sp>
    </p:spTree>
    <p:extLst>
      <p:ext uri="{BB962C8B-B14F-4D97-AF65-F5344CB8AC3E}">
        <p14:creationId xmlns:p14="http://schemas.microsoft.com/office/powerpoint/2010/main" val="3829892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1.gif"/><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3.gif"/><Relationship Id="rId5" Type="http://schemas.openxmlformats.org/officeDocument/2006/relationships/image" Target="../media/image12.gif"/><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5.gif"/><Relationship Id="rId5" Type="http://schemas.openxmlformats.org/officeDocument/2006/relationships/image" Target="../media/image14.gif"/><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15.gif"/><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7.gif"/><Relationship Id="rId5" Type="http://schemas.openxmlformats.org/officeDocument/2006/relationships/image" Target="../media/image16.gif"/><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9.gif"/><Relationship Id="rId5" Type="http://schemas.openxmlformats.org/officeDocument/2006/relationships/image" Target="../media/image18.gif"/><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0.gif"/><Relationship Id="rId5" Type="http://schemas.openxmlformats.org/officeDocument/2006/relationships/image" Target="../media/image3.png"/><Relationship Id="rId4" Type="http://schemas.openxmlformats.org/officeDocument/2006/relationships/image" Target="../media/image2.gif"/></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0.gif"/><Relationship Id="rId5" Type="http://schemas.openxmlformats.org/officeDocument/2006/relationships/image" Target="../media/image9.gif"/><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1.gif"/><Relationship Id="rId5" Type="http://schemas.openxmlformats.org/officeDocument/2006/relationships/image" Target="../media/image7.gi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8601" y="2413337"/>
            <a:ext cx="8450262" cy="1015663"/>
          </a:xfrm>
          <a:prstGeom prst="rect">
            <a:avLst/>
          </a:prstGeom>
          <a:noFill/>
        </p:spPr>
        <p:txBody>
          <a:bodyPr wrap="square" rtlCol="0">
            <a:spAutoFit/>
          </a:bodyPr>
          <a:lstStyle/>
          <a:p>
            <a:pPr algn="ctr"/>
            <a:r>
              <a:rPr lang="en-US" sz="6000" b="1" dirty="0">
                <a:solidFill>
                  <a:srgbClr val="664FF3"/>
                </a:solidFill>
                <a:latin typeface="Edwardian Script ITC" pitchFamily="66" charset="0"/>
              </a:rPr>
              <a:t>Honoring the United States Flag</a:t>
            </a:r>
          </a:p>
        </p:txBody>
      </p:sp>
      <p:sp>
        <p:nvSpPr>
          <p:cNvPr id="7" name="TextBox 6"/>
          <p:cNvSpPr txBox="1"/>
          <p:nvPr/>
        </p:nvSpPr>
        <p:spPr>
          <a:xfrm>
            <a:off x="2057400" y="5039380"/>
            <a:ext cx="4876800" cy="523220"/>
          </a:xfrm>
          <a:prstGeom prst="rect">
            <a:avLst/>
          </a:prstGeom>
          <a:noFill/>
        </p:spPr>
        <p:txBody>
          <a:bodyPr wrap="square" rtlCol="0">
            <a:spAutoFit/>
          </a:bodyPr>
          <a:lstStyle/>
          <a:p>
            <a:pPr algn="ctr"/>
            <a:r>
              <a:rPr lang="en-US" sz="2800" dirty="0">
                <a:latin typeface="Times New Roman" pitchFamily="18" charset="0"/>
                <a:cs typeface="Times New Roman" pitchFamily="18" charset="0"/>
              </a:rPr>
              <a:t>Jim Alexander</a:t>
            </a:r>
          </a:p>
        </p:txBody>
      </p:sp>
      <p:sp>
        <p:nvSpPr>
          <p:cNvPr id="2" name="Rectangle 1"/>
          <p:cNvSpPr/>
          <p:nvPr/>
        </p:nvSpPr>
        <p:spPr>
          <a:xfrm>
            <a:off x="2438400" y="3962400"/>
            <a:ext cx="4343400" cy="369332"/>
          </a:xfrm>
          <a:prstGeom prst="rect">
            <a:avLst/>
          </a:prstGeom>
        </p:spPr>
        <p:txBody>
          <a:bodyPr wrap="square">
            <a:spAutoFit/>
          </a:bodyPr>
          <a:lstStyle/>
          <a:p>
            <a:pPr algn="ctr"/>
            <a:r>
              <a:rPr lang="en-US" b="1" dirty="0"/>
              <a:t>(</a:t>
            </a:r>
            <a:r>
              <a:rPr lang="en-US" sz="1400" b="1" dirty="0">
                <a:latin typeface="Times New Roman" pitchFamily="18" charset="0"/>
                <a:cs typeface="Times New Roman" pitchFamily="18" charset="0"/>
              </a:rPr>
              <a:t>United States Code Title 4 Chapter 1 — The Flag</a:t>
            </a:r>
            <a:r>
              <a:rPr lang="en-US" b="1" dirty="0"/>
              <a:t>)</a:t>
            </a:r>
            <a:endParaRPr lang="en-US" dirty="0"/>
          </a:p>
        </p:txBody>
      </p:sp>
      <p:sp>
        <p:nvSpPr>
          <p:cNvPr id="3" name="Slide Number Placeholder 2"/>
          <p:cNvSpPr>
            <a:spLocks noGrp="1"/>
          </p:cNvSpPr>
          <p:nvPr>
            <p:ph type="sldNum" sz="quarter" idx="12"/>
          </p:nvPr>
        </p:nvSpPr>
        <p:spPr/>
        <p:txBody>
          <a:bodyPr/>
          <a:lstStyle/>
          <a:p>
            <a:fld id="{3BB922A6-BECB-4119-8154-D8AC50F3DE65}" type="slidenum">
              <a:rPr lang="en-US" smtClean="0"/>
              <a:t>1</a:t>
            </a:fld>
            <a:endParaRPr lang="en-US" dirty="0"/>
          </a:p>
        </p:txBody>
      </p:sp>
    </p:spTree>
    <p:extLst>
      <p:ext uri="{BB962C8B-B14F-4D97-AF65-F5344CB8AC3E}">
        <p14:creationId xmlns:p14="http://schemas.microsoft.com/office/powerpoint/2010/main" val="2990966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2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Displaying the Flag</a:t>
            </a:r>
            <a:endParaRPr lang="en-US" sz="2800" dirty="0">
              <a:solidFill>
                <a:srgbClr val="664FF3"/>
              </a:solidFill>
              <a:latin typeface="Times New Roman" pitchFamily="18" charset="0"/>
              <a:cs typeface="Times New Roman" pitchFamily="18" charset="0"/>
            </a:endParaRPr>
          </a:p>
        </p:txBody>
      </p:sp>
      <p:sp>
        <p:nvSpPr>
          <p:cNvPr id="8" name="TextBox 7"/>
          <p:cNvSpPr txBox="1"/>
          <p:nvPr/>
        </p:nvSpPr>
        <p:spPr>
          <a:xfrm>
            <a:off x="457200" y="1905000"/>
            <a:ext cx="6629400" cy="1015663"/>
          </a:xfrm>
          <a:prstGeom prst="rect">
            <a:avLst/>
          </a:prstGeom>
          <a:noFill/>
        </p:spPr>
        <p:txBody>
          <a:bodyPr wrap="square" rtlCol="0">
            <a:spAutoFit/>
          </a:bodyPr>
          <a:lstStyle/>
          <a:p>
            <a:r>
              <a:rPr lang="en-US" sz="2000" b="1" dirty="0">
                <a:latin typeface="Times New Roman" pitchFamily="18" charset="0"/>
                <a:cs typeface="Times New Roman" pitchFamily="18" charset="0"/>
              </a:rPr>
              <a:t>When Flown with Flags of States, Cities, or Localities, or 	Pennants of Societies are Flown on the Same 	Halyard (pole) - </a:t>
            </a:r>
          </a:p>
        </p:txBody>
      </p:sp>
      <p:sp>
        <p:nvSpPr>
          <p:cNvPr id="11" name="TextBox 10"/>
          <p:cNvSpPr txBox="1"/>
          <p:nvPr/>
        </p:nvSpPr>
        <p:spPr>
          <a:xfrm>
            <a:off x="1371600" y="3124200"/>
            <a:ext cx="5791200" cy="707886"/>
          </a:xfrm>
          <a:prstGeom prst="rect">
            <a:avLst/>
          </a:prstGeom>
          <a:noFill/>
        </p:spPr>
        <p:txBody>
          <a:bodyPr wrap="square" rtlCol="0">
            <a:spAutoFit/>
          </a:bodyPr>
          <a:lstStyle/>
          <a:p>
            <a:r>
              <a:rPr lang="en-US" sz="2000" dirty="0">
                <a:latin typeface="Times New Roman" pitchFamily="18" charset="0"/>
                <a:cs typeface="Times New Roman" pitchFamily="18" charset="0"/>
              </a:rPr>
              <a:t>- No such flag or pennant may be placed above the 	flag of the United States. </a:t>
            </a:r>
          </a:p>
        </p:txBody>
      </p:sp>
      <p:sp>
        <p:nvSpPr>
          <p:cNvPr id="13" name="TextBox 12"/>
          <p:cNvSpPr txBox="1"/>
          <p:nvPr/>
        </p:nvSpPr>
        <p:spPr>
          <a:xfrm>
            <a:off x="1371600" y="4013537"/>
            <a:ext cx="6400800" cy="707886"/>
          </a:xfrm>
          <a:prstGeom prst="rect">
            <a:avLst/>
          </a:prstGeom>
          <a:noFill/>
        </p:spPr>
        <p:txBody>
          <a:bodyPr wrap="square" rtlCol="0">
            <a:spAutoFit/>
          </a:bodyPr>
          <a:lstStyle/>
          <a:p>
            <a:pPr marL="342900" indent="-342900">
              <a:buFontTx/>
              <a:buChar char="-"/>
            </a:pPr>
            <a:r>
              <a:rPr lang="en-US" sz="2000" dirty="0">
                <a:latin typeface="Times New Roman" pitchFamily="18" charset="0"/>
                <a:cs typeface="Times New Roman" pitchFamily="18" charset="0"/>
              </a:rPr>
              <a:t>Or, to the right of the flag of the United States </a:t>
            </a:r>
          </a:p>
          <a:p>
            <a:r>
              <a:rPr lang="en-US" sz="2000" dirty="0">
                <a:latin typeface="Times New Roman" pitchFamily="18" charset="0"/>
                <a:cs typeface="Times New Roman" pitchFamily="18" charset="0"/>
              </a:rPr>
              <a:t>	(the viewer's left). </a:t>
            </a:r>
          </a:p>
        </p:txBody>
      </p:sp>
      <p:pic>
        <p:nvPicPr>
          <p:cNvPr id="16" name="Picture 15" descr="sharing staff with other flags"/>
          <p:cNvPicPr/>
          <p:nvPr/>
        </p:nvPicPr>
        <p:blipFill>
          <a:blip r:embed="rId5">
            <a:extLst>
              <a:ext uri="{28A0092B-C50C-407E-A947-70E740481C1C}">
                <a14:useLocalDpi xmlns:a14="http://schemas.microsoft.com/office/drawing/2010/main" val="0"/>
              </a:ext>
            </a:extLst>
          </a:blip>
          <a:srcRect/>
          <a:stretch>
            <a:fillRect/>
          </a:stretch>
        </p:blipFill>
        <p:spPr bwMode="auto">
          <a:xfrm>
            <a:off x="7391400" y="1981200"/>
            <a:ext cx="1066800" cy="995261"/>
          </a:xfrm>
          <a:prstGeom prst="rect">
            <a:avLst/>
          </a:prstGeom>
          <a:noFill/>
          <a:ln>
            <a:noFill/>
          </a:ln>
        </p:spPr>
      </p:pic>
      <p:sp>
        <p:nvSpPr>
          <p:cNvPr id="2" name="TextBox 1"/>
          <p:cNvSpPr txBox="1"/>
          <p:nvPr/>
        </p:nvSpPr>
        <p:spPr>
          <a:xfrm>
            <a:off x="1371600" y="4916269"/>
            <a:ext cx="7010400" cy="707886"/>
          </a:xfrm>
          <a:prstGeom prst="rect">
            <a:avLst/>
          </a:prstGeom>
          <a:noFill/>
        </p:spPr>
        <p:txBody>
          <a:bodyPr wrap="square" rtlCol="0">
            <a:spAutoFit/>
          </a:bodyPr>
          <a:lstStyle/>
          <a:p>
            <a:r>
              <a:rPr lang="en-US" dirty="0"/>
              <a:t>- </a:t>
            </a:r>
            <a:r>
              <a:rPr lang="en-US" sz="2000" dirty="0">
                <a:latin typeface="Times New Roman" pitchFamily="18" charset="0"/>
                <a:cs typeface="Times New Roman" pitchFamily="18" charset="0"/>
              </a:rPr>
              <a:t>When the flag is half-masted, both flags are half-masted, 	with the 	US flag at the mid-point an</a:t>
            </a:r>
            <a:r>
              <a:rPr lang="en-US" dirty="0">
                <a:latin typeface="Times New Roman" pitchFamily="18" charset="0"/>
                <a:cs typeface="Times New Roman" pitchFamily="18" charset="0"/>
              </a:rPr>
              <a:t>d the other flag below.</a:t>
            </a:r>
          </a:p>
        </p:txBody>
      </p:sp>
      <p:sp>
        <p:nvSpPr>
          <p:cNvPr id="3" name="Slide Number Placeholder 2"/>
          <p:cNvSpPr>
            <a:spLocks noGrp="1"/>
          </p:cNvSpPr>
          <p:nvPr>
            <p:ph type="sldNum" sz="quarter" idx="12"/>
          </p:nvPr>
        </p:nvSpPr>
        <p:spPr/>
        <p:txBody>
          <a:bodyPr/>
          <a:lstStyle/>
          <a:p>
            <a:fld id="{3BB922A6-BECB-4119-8154-D8AC50F3DE65}" type="slidenum">
              <a:rPr lang="en-US" smtClean="0"/>
              <a:t>10</a:t>
            </a:fld>
            <a:endParaRPr lang="en-US" dirty="0"/>
          </a:p>
        </p:txBody>
      </p:sp>
    </p:spTree>
    <p:extLst>
      <p:ext uri="{BB962C8B-B14F-4D97-AF65-F5344CB8AC3E}">
        <p14:creationId xmlns:p14="http://schemas.microsoft.com/office/powerpoint/2010/main" val="21563071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21" presetClass="entr" presetSubtype="1"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heel(1)">
                                      <p:cBhvr>
                                        <p:cTn id="10" dur="75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3" presetClass="entr" presetSubtype="16"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plus(in)">
                                      <p:cBhvr>
                                        <p:cTn id="15" dur="75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ox(in)">
                                      <p:cBhvr>
                                        <p:cTn id="20" dur="75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3"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2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Displaying the Flag</a:t>
            </a:r>
            <a:endParaRPr lang="en-US" sz="2800" dirty="0">
              <a:solidFill>
                <a:srgbClr val="664FF3"/>
              </a:solidFill>
              <a:latin typeface="Times New Roman" pitchFamily="18" charset="0"/>
              <a:cs typeface="Times New Roman" pitchFamily="18" charset="0"/>
            </a:endParaRPr>
          </a:p>
        </p:txBody>
      </p:sp>
      <p:sp>
        <p:nvSpPr>
          <p:cNvPr id="14" name="TextBox 13"/>
          <p:cNvSpPr txBox="1"/>
          <p:nvPr/>
        </p:nvSpPr>
        <p:spPr>
          <a:xfrm>
            <a:off x="457200" y="1752600"/>
            <a:ext cx="6477000" cy="1015663"/>
          </a:xfrm>
          <a:prstGeom prst="rect">
            <a:avLst/>
          </a:prstGeom>
          <a:noFill/>
        </p:spPr>
        <p:txBody>
          <a:bodyPr wrap="square" rtlCol="0">
            <a:spAutoFit/>
          </a:bodyPr>
          <a:lstStyle/>
          <a:p>
            <a:r>
              <a:rPr lang="en-US" sz="2000" b="1" dirty="0">
                <a:latin typeface="Times New Roman" pitchFamily="18" charset="0"/>
                <a:cs typeface="Times New Roman" pitchFamily="18" charset="0"/>
              </a:rPr>
              <a:t>When the flag is suspended over a sidewalk from a rope 	extending from a house to a pole at the edge of 	the sidewalk -</a:t>
            </a:r>
          </a:p>
        </p:txBody>
      </p:sp>
      <p:sp>
        <p:nvSpPr>
          <p:cNvPr id="8" name="TextBox 7"/>
          <p:cNvSpPr txBox="1"/>
          <p:nvPr/>
        </p:nvSpPr>
        <p:spPr>
          <a:xfrm>
            <a:off x="457200" y="3962400"/>
            <a:ext cx="6629400" cy="1015663"/>
          </a:xfrm>
          <a:prstGeom prst="rect">
            <a:avLst/>
          </a:prstGeom>
          <a:noFill/>
        </p:spPr>
        <p:txBody>
          <a:bodyPr wrap="square" rtlCol="0">
            <a:spAutoFit/>
          </a:bodyPr>
          <a:lstStyle/>
          <a:p>
            <a:r>
              <a:rPr lang="en-US" sz="2000" b="1" dirty="0">
                <a:latin typeface="Times New Roman" pitchFamily="18" charset="0"/>
                <a:cs typeface="Times New Roman" pitchFamily="18" charset="0"/>
              </a:rPr>
              <a:t>When the flag of the United States is displayed from a staff 	projecting horizontally or at an angle from the 	window sill, balcony, or front of a building- </a:t>
            </a:r>
          </a:p>
        </p:txBody>
      </p:sp>
      <p:sp>
        <p:nvSpPr>
          <p:cNvPr id="3" name="TextBox 2"/>
          <p:cNvSpPr txBox="1"/>
          <p:nvPr/>
        </p:nvSpPr>
        <p:spPr>
          <a:xfrm>
            <a:off x="990600" y="2819400"/>
            <a:ext cx="5791200" cy="707886"/>
          </a:xfrm>
          <a:prstGeom prst="rect">
            <a:avLst/>
          </a:prstGeom>
          <a:noFill/>
        </p:spPr>
        <p:txBody>
          <a:bodyPr wrap="square" rtlCol="0">
            <a:spAutoFit/>
          </a:bodyPr>
          <a:lstStyle/>
          <a:p>
            <a:r>
              <a:rPr lang="en-US" dirty="0">
                <a:latin typeface="Times New Roman" pitchFamily="18" charset="0"/>
                <a:cs typeface="Times New Roman" pitchFamily="18" charset="0"/>
              </a:rPr>
              <a:t>-  T</a:t>
            </a:r>
            <a:r>
              <a:rPr lang="en-US" sz="2000" dirty="0">
                <a:latin typeface="Times New Roman" pitchFamily="18" charset="0"/>
                <a:cs typeface="Times New Roman" pitchFamily="18" charset="0"/>
              </a:rPr>
              <a:t>he flag should be hoisted out, union first, from the 	building. </a:t>
            </a:r>
          </a:p>
        </p:txBody>
      </p:sp>
      <p:sp>
        <p:nvSpPr>
          <p:cNvPr id="11" name="TextBox 10"/>
          <p:cNvSpPr txBox="1"/>
          <p:nvPr/>
        </p:nvSpPr>
        <p:spPr>
          <a:xfrm>
            <a:off x="1371600" y="5086290"/>
            <a:ext cx="6019800" cy="707886"/>
          </a:xfrm>
          <a:prstGeom prst="rect">
            <a:avLst/>
          </a:prstGeom>
          <a:noFill/>
        </p:spPr>
        <p:txBody>
          <a:bodyPr wrap="square" rtlCol="0">
            <a:spAutoFit/>
          </a:bodyPr>
          <a:lstStyle/>
          <a:p>
            <a:r>
              <a:rPr lang="en-US" sz="2000" dirty="0">
                <a:latin typeface="Times New Roman" pitchFamily="18" charset="0"/>
                <a:cs typeface="Times New Roman" pitchFamily="18" charset="0"/>
              </a:rPr>
              <a:t>- The union of the flag should be placed at the 	peak of the staff unless the flag is at half-staff. </a:t>
            </a:r>
          </a:p>
        </p:txBody>
      </p:sp>
      <p:pic>
        <p:nvPicPr>
          <p:cNvPr id="17" name="Picture 16" descr="flag suspended over sidewalk "/>
          <p:cNvPicPr/>
          <p:nvPr/>
        </p:nvPicPr>
        <p:blipFill>
          <a:blip r:embed="rId5">
            <a:extLst>
              <a:ext uri="{28A0092B-C50C-407E-A947-70E740481C1C}">
                <a14:useLocalDpi xmlns:a14="http://schemas.microsoft.com/office/drawing/2010/main" val="0"/>
              </a:ext>
            </a:extLst>
          </a:blip>
          <a:srcRect/>
          <a:stretch>
            <a:fillRect/>
          </a:stretch>
        </p:blipFill>
        <p:spPr bwMode="auto">
          <a:xfrm>
            <a:off x="7391400" y="2133600"/>
            <a:ext cx="1066800" cy="936486"/>
          </a:xfrm>
          <a:prstGeom prst="rect">
            <a:avLst/>
          </a:prstGeom>
          <a:noFill/>
          <a:ln>
            <a:noFill/>
          </a:ln>
        </p:spPr>
      </p:pic>
      <p:pic>
        <p:nvPicPr>
          <p:cNvPr id="18" name="Picture 17" descr="flag on staff"/>
          <p:cNvPicPr/>
          <p:nvPr/>
        </p:nvPicPr>
        <p:blipFill>
          <a:blip r:embed="rId6">
            <a:extLst>
              <a:ext uri="{28A0092B-C50C-407E-A947-70E740481C1C}">
                <a14:useLocalDpi xmlns:a14="http://schemas.microsoft.com/office/drawing/2010/main" val="0"/>
              </a:ext>
            </a:extLst>
          </a:blip>
          <a:srcRect/>
          <a:stretch>
            <a:fillRect/>
          </a:stretch>
        </p:blipFill>
        <p:spPr bwMode="auto">
          <a:xfrm>
            <a:off x="7391400" y="4267201"/>
            <a:ext cx="1066800" cy="1085010"/>
          </a:xfrm>
          <a:prstGeom prst="rect">
            <a:avLst/>
          </a:prstGeom>
          <a:noFill/>
          <a:ln>
            <a:noFill/>
          </a:ln>
        </p:spPr>
      </p:pic>
      <p:sp>
        <p:nvSpPr>
          <p:cNvPr id="2" name="Slide Number Placeholder 1"/>
          <p:cNvSpPr>
            <a:spLocks noGrp="1"/>
          </p:cNvSpPr>
          <p:nvPr>
            <p:ph type="sldNum" sz="quarter" idx="12"/>
          </p:nvPr>
        </p:nvSpPr>
        <p:spPr/>
        <p:txBody>
          <a:bodyPr/>
          <a:lstStyle/>
          <a:p>
            <a:fld id="{3BB922A6-BECB-4119-8154-D8AC50F3DE65}" type="slidenum">
              <a:rPr lang="en-US" smtClean="0"/>
              <a:t>11</a:t>
            </a:fld>
            <a:endParaRPr lang="en-US" dirty="0"/>
          </a:p>
        </p:txBody>
      </p:sp>
    </p:spTree>
    <p:extLst>
      <p:ext uri="{BB962C8B-B14F-4D97-AF65-F5344CB8AC3E}">
        <p14:creationId xmlns:p14="http://schemas.microsoft.com/office/powerpoint/2010/main" val="220066029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500"/>
                                        <p:tgtEl>
                                          <p:spTgt spid="14"/>
                                        </p:tgtEl>
                                      </p:cBhvr>
                                    </p:animEffect>
                                  </p:childTnLst>
                                </p:cTn>
                              </p:par>
                              <p:par>
                                <p:cTn id="8" presetID="43"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100"/>
                                        <p:tgtEl>
                                          <p:spTgt spid="17"/>
                                        </p:tgtEl>
                                      </p:cBhvr>
                                    </p:animEffect>
                                    <p:anim calcmode="lin" valueType="num">
                                      <p:cBhvr>
                                        <p:cTn id="11" dur="400" fill="hold"/>
                                        <p:tgtEl>
                                          <p:spTgt spid="17"/>
                                        </p:tgtEl>
                                        <p:attrNameLst>
                                          <p:attrName>ppt_x</p:attrName>
                                        </p:attrNameLst>
                                      </p:cBhvr>
                                      <p:tavLst>
                                        <p:tav tm="0">
                                          <p:val>
                                            <p:strVal val="#ppt_x"/>
                                          </p:val>
                                        </p:tav>
                                        <p:tav tm="100000">
                                          <p:val>
                                            <p:strVal val="#ppt_x"/>
                                          </p:val>
                                        </p:tav>
                                      </p:tavLst>
                                    </p:anim>
                                    <p:anim calcmode="lin" valueType="num">
                                      <p:cBhvr>
                                        <p:cTn id="12" dur="400" fill="hold"/>
                                        <p:tgtEl>
                                          <p:spTgt spid="17"/>
                                        </p:tgtEl>
                                        <p:attrNameLst>
                                          <p:attrName>ppt_y</p:attrName>
                                        </p:attrNameLst>
                                      </p:cBhvr>
                                      <p:tavLst>
                                        <p:tav tm="0">
                                          <p:val>
                                            <p:strVal val="#ppt_y+0.31"/>
                                          </p:val>
                                        </p:tav>
                                        <p:tav tm="100000">
                                          <p:val>
                                            <p:strVal val="#ppt_y+0.31"/>
                                          </p:val>
                                        </p:tav>
                                      </p:tavLst>
                                    </p:anim>
                                    <p:anim calcmode="lin" valueType="num">
                                      <p:cBhvr>
                                        <p:cTn id="13" dur="600" decel="50000" fill="hold">
                                          <p:stCondLst>
                                            <p:cond delay="400"/>
                                          </p:stCondLst>
                                        </p:cTn>
                                        <p:tgtEl>
                                          <p:spTgt spid="1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4" dur="600" decel="50000" fill="hold">
                                          <p:stCondLst>
                                            <p:cond delay="400"/>
                                          </p:stCondLst>
                                        </p:cTn>
                                        <p:tgtEl>
                                          <p:spTgt spid="1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randombar(horizontal)">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43"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
                                        <p:tgtEl>
                                          <p:spTgt spid="8"/>
                                        </p:tgtEl>
                                      </p:cBhvr>
                                    </p:animEffect>
                                    <p:anim calcmode="lin" valueType="num">
                                      <p:cBhvr>
                                        <p:cTn id="25" dur="400" fill="hold"/>
                                        <p:tgtEl>
                                          <p:spTgt spid="8"/>
                                        </p:tgtEl>
                                        <p:attrNameLst>
                                          <p:attrName>ppt_x</p:attrName>
                                        </p:attrNameLst>
                                      </p:cBhvr>
                                      <p:tavLst>
                                        <p:tav tm="0">
                                          <p:val>
                                            <p:strVal val="#ppt_x"/>
                                          </p:val>
                                        </p:tav>
                                        <p:tav tm="100000">
                                          <p:val>
                                            <p:strVal val="#ppt_x"/>
                                          </p:val>
                                        </p:tav>
                                      </p:tavLst>
                                    </p:anim>
                                    <p:anim calcmode="lin" valueType="num">
                                      <p:cBhvr>
                                        <p:cTn id="26" dur="400" fill="hold"/>
                                        <p:tgtEl>
                                          <p:spTgt spid="8"/>
                                        </p:tgtEl>
                                        <p:attrNameLst>
                                          <p:attrName>ppt_y</p:attrName>
                                        </p:attrNameLst>
                                      </p:cBhvr>
                                      <p:tavLst>
                                        <p:tav tm="0">
                                          <p:val>
                                            <p:strVal val="#ppt_y+0.31"/>
                                          </p:val>
                                        </p:tav>
                                        <p:tav tm="100000">
                                          <p:val>
                                            <p:strVal val="#ppt_y+0.31"/>
                                          </p:val>
                                        </p:tav>
                                      </p:tavLst>
                                    </p:anim>
                                    <p:anim calcmode="lin" valueType="num">
                                      <p:cBhvr>
                                        <p:cTn id="27"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8"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9" presetID="16" presetClass="entr" presetSubtype="21"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barn(inVertical)">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2000"/>
                                        <p:tgtEl>
                                          <p:spTgt spid="11"/>
                                        </p:tgtEl>
                                      </p:cBhvr>
                                    </p:animEffect>
                                    <p:anim calcmode="lin" valueType="num">
                                      <p:cBhvr>
                                        <p:cTn id="37" dur="2000" fill="hold"/>
                                        <p:tgtEl>
                                          <p:spTgt spid="11"/>
                                        </p:tgtEl>
                                        <p:attrNameLst>
                                          <p:attrName>ppt_w</p:attrName>
                                        </p:attrNameLst>
                                      </p:cBhvr>
                                      <p:tavLst>
                                        <p:tav tm="0" fmla="#ppt_w*sin(2.5*pi*$)">
                                          <p:val>
                                            <p:fltVal val="0"/>
                                          </p:val>
                                        </p:tav>
                                        <p:tav tm="100000">
                                          <p:val>
                                            <p:fltVal val="1"/>
                                          </p:val>
                                        </p:tav>
                                      </p:tavLst>
                                    </p:anim>
                                    <p:anim calcmode="lin" valueType="num">
                                      <p:cBhvr>
                                        <p:cTn id="38"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P spid="3"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2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Displaying the Flag</a:t>
            </a:r>
            <a:endParaRPr lang="en-US" sz="2800" dirty="0">
              <a:solidFill>
                <a:srgbClr val="664FF3"/>
              </a:solidFill>
              <a:latin typeface="Times New Roman" pitchFamily="18" charset="0"/>
              <a:cs typeface="Times New Roman" pitchFamily="18" charset="0"/>
            </a:endParaRPr>
          </a:p>
        </p:txBody>
      </p:sp>
      <p:sp>
        <p:nvSpPr>
          <p:cNvPr id="14" name="TextBox 13"/>
          <p:cNvSpPr txBox="1"/>
          <p:nvPr/>
        </p:nvSpPr>
        <p:spPr>
          <a:xfrm>
            <a:off x="457200" y="1752600"/>
            <a:ext cx="6477000" cy="400110"/>
          </a:xfrm>
          <a:prstGeom prst="rect">
            <a:avLst/>
          </a:prstGeom>
          <a:noFill/>
        </p:spPr>
        <p:txBody>
          <a:bodyPr wrap="square" rtlCol="0">
            <a:spAutoFit/>
          </a:bodyPr>
          <a:lstStyle/>
          <a:p>
            <a:r>
              <a:rPr lang="en-US" sz="2000" b="1" dirty="0">
                <a:latin typeface="Times New Roman" pitchFamily="18" charset="0"/>
                <a:cs typeface="Times New Roman" pitchFamily="18" charset="0"/>
              </a:rPr>
              <a:t>When the flag is used to cover a casket-</a:t>
            </a:r>
          </a:p>
        </p:txBody>
      </p:sp>
      <p:sp>
        <p:nvSpPr>
          <p:cNvPr id="8" name="TextBox 7"/>
          <p:cNvSpPr txBox="1"/>
          <p:nvPr/>
        </p:nvSpPr>
        <p:spPr>
          <a:xfrm>
            <a:off x="457200" y="3810000"/>
            <a:ext cx="6629400" cy="707886"/>
          </a:xfrm>
          <a:prstGeom prst="rect">
            <a:avLst/>
          </a:prstGeom>
          <a:noFill/>
        </p:spPr>
        <p:txBody>
          <a:bodyPr wrap="square" rtlCol="0">
            <a:spAutoFit/>
          </a:bodyPr>
          <a:lstStyle/>
          <a:p>
            <a:r>
              <a:rPr lang="en-US" sz="2000" b="1" dirty="0">
                <a:latin typeface="Times New Roman" pitchFamily="18" charset="0"/>
                <a:cs typeface="Times New Roman" pitchFamily="18" charset="0"/>
              </a:rPr>
              <a:t>When the flag is displayed in a manner other than by being 	flown from a staff.</a:t>
            </a:r>
          </a:p>
        </p:txBody>
      </p:sp>
      <p:sp>
        <p:nvSpPr>
          <p:cNvPr id="3" name="TextBox 2"/>
          <p:cNvSpPr txBox="1"/>
          <p:nvPr/>
        </p:nvSpPr>
        <p:spPr>
          <a:xfrm>
            <a:off x="990600" y="2209800"/>
            <a:ext cx="5791200" cy="707886"/>
          </a:xfrm>
          <a:prstGeom prst="rect">
            <a:avLst/>
          </a:prstGeom>
          <a:noFill/>
        </p:spPr>
        <p:txBody>
          <a:bodyPr wrap="square" rtlCol="0">
            <a:spAutoFit/>
          </a:bodyPr>
          <a:lstStyle/>
          <a:p>
            <a:r>
              <a:rPr lang="en-US" sz="2000" dirty="0">
                <a:latin typeface="Times New Roman" pitchFamily="18" charset="0"/>
                <a:cs typeface="Times New Roman" pitchFamily="18" charset="0"/>
              </a:rPr>
              <a:t>-  it should be so placed that the union is at the head 	and over the left shoulder.  </a:t>
            </a:r>
          </a:p>
        </p:txBody>
      </p:sp>
      <p:sp>
        <p:nvSpPr>
          <p:cNvPr id="11" name="TextBox 10"/>
          <p:cNvSpPr txBox="1"/>
          <p:nvPr/>
        </p:nvSpPr>
        <p:spPr>
          <a:xfrm>
            <a:off x="990600" y="4781490"/>
            <a:ext cx="6019800" cy="400110"/>
          </a:xfrm>
          <a:prstGeom prst="rect">
            <a:avLst/>
          </a:prstGeom>
          <a:noFill/>
        </p:spPr>
        <p:txBody>
          <a:bodyPr wrap="square" rtlCol="0">
            <a:spAutoFit/>
          </a:bodyPr>
          <a:lstStyle/>
          <a:p>
            <a:r>
              <a:rPr lang="en-US" sz="2000" dirty="0">
                <a:latin typeface="Times New Roman" pitchFamily="18" charset="0"/>
                <a:cs typeface="Times New Roman" pitchFamily="18" charset="0"/>
              </a:rPr>
              <a:t>- it should be displayed flat, whether indoors or out. </a:t>
            </a:r>
          </a:p>
        </p:txBody>
      </p:sp>
      <p:pic>
        <p:nvPicPr>
          <p:cNvPr id="12" name="Picture 11" descr="flag draping casket"/>
          <p:cNvPicPr/>
          <p:nvPr/>
        </p:nvPicPr>
        <p:blipFill>
          <a:blip r:embed="rId5">
            <a:extLst>
              <a:ext uri="{28A0092B-C50C-407E-A947-70E740481C1C}">
                <a14:useLocalDpi xmlns:a14="http://schemas.microsoft.com/office/drawing/2010/main" val="0"/>
              </a:ext>
            </a:extLst>
          </a:blip>
          <a:srcRect/>
          <a:stretch>
            <a:fillRect/>
          </a:stretch>
        </p:blipFill>
        <p:spPr bwMode="auto">
          <a:xfrm>
            <a:off x="7086600" y="2438400"/>
            <a:ext cx="1592263" cy="838200"/>
          </a:xfrm>
          <a:prstGeom prst="rect">
            <a:avLst/>
          </a:prstGeom>
          <a:noFill/>
          <a:ln>
            <a:noFill/>
          </a:ln>
        </p:spPr>
      </p:pic>
      <p:sp>
        <p:nvSpPr>
          <p:cNvPr id="2" name="TextBox 1"/>
          <p:cNvSpPr txBox="1"/>
          <p:nvPr/>
        </p:nvSpPr>
        <p:spPr>
          <a:xfrm>
            <a:off x="990600" y="2971800"/>
            <a:ext cx="5334000" cy="707886"/>
          </a:xfrm>
          <a:prstGeom prst="rect">
            <a:avLst/>
          </a:prstGeom>
          <a:noFill/>
        </p:spPr>
        <p:txBody>
          <a:bodyPr wrap="square" rtlCol="0">
            <a:spAutoFit/>
          </a:bodyPr>
          <a:lstStyle/>
          <a:p>
            <a:r>
              <a:rPr lang="en-US" dirty="0"/>
              <a:t>- </a:t>
            </a:r>
            <a:r>
              <a:rPr lang="en-US" sz="2000" dirty="0">
                <a:latin typeface="Times New Roman" pitchFamily="18" charset="0"/>
                <a:cs typeface="Times New Roman" pitchFamily="18" charset="0"/>
              </a:rPr>
              <a:t>The flag should not be lowered into the grave or 	allowed to touch the ground</a:t>
            </a:r>
          </a:p>
        </p:txBody>
      </p:sp>
      <p:sp>
        <p:nvSpPr>
          <p:cNvPr id="9" name="TextBox 8"/>
          <p:cNvSpPr txBox="1"/>
          <p:nvPr/>
        </p:nvSpPr>
        <p:spPr>
          <a:xfrm>
            <a:off x="990600" y="5257800"/>
            <a:ext cx="6248400" cy="1015663"/>
          </a:xfrm>
          <a:prstGeom prst="rect">
            <a:avLst/>
          </a:prstGeom>
          <a:noFill/>
        </p:spPr>
        <p:txBody>
          <a:bodyPr wrap="square" rtlCol="0">
            <a:spAutoFit/>
          </a:bodyPr>
          <a:lstStyle/>
          <a:p>
            <a:r>
              <a:rPr lang="en-US" sz="2000" dirty="0">
                <a:latin typeface="Times New Roman" pitchFamily="18" charset="0"/>
                <a:cs typeface="Times New Roman" pitchFamily="18" charset="0"/>
              </a:rPr>
              <a:t>- When displayed either horizontally or vertically against a 	wall, the union should be uppermost and to the 	flag's own right, </a:t>
            </a:r>
          </a:p>
        </p:txBody>
      </p:sp>
      <p:pic>
        <p:nvPicPr>
          <p:cNvPr id="15" name="Picture 14" descr="flag other than being flown from staff"/>
          <p:cNvPicPr/>
          <p:nvPr/>
        </p:nvPicPr>
        <p:blipFill>
          <a:blip r:embed="rId6">
            <a:extLst>
              <a:ext uri="{28A0092B-C50C-407E-A947-70E740481C1C}">
                <a14:useLocalDpi xmlns:a14="http://schemas.microsoft.com/office/drawing/2010/main" val="0"/>
              </a:ext>
            </a:extLst>
          </a:blip>
          <a:srcRect/>
          <a:stretch>
            <a:fillRect/>
          </a:stretch>
        </p:blipFill>
        <p:spPr bwMode="auto">
          <a:xfrm>
            <a:off x="7086600" y="4267200"/>
            <a:ext cx="1592263" cy="1004887"/>
          </a:xfrm>
          <a:prstGeom prst="rect">
            <a:avLst/>
          </a:prstGeom>
          <a:noFill/>
          <a:ln>
            <a:noFill/>
          </a:ln>
        </p:spPr>
      </p:pic>
      <p:sp>
        <p:nvSpPr>
          <p:cNvPr id="10" name="Slide Number Placeholder 9"/>
          <p:cNvSpPr>
            <a:spLocks noGrp="1"/>
          </p:cNvSpPr>
          <p:nvPr>
            <p:ph type="sldNum" sz="quarter" idx="12"/>
          </p:nvPr>
        </p:nvSpPr>
        <p:spPr/>
        <p:txBody>
          <a:bodyPr/>
          <a:lstStyle/>
          <a:p>
            <a:fld id="{3BB922A6-BECB-4119-8154-D8AC50F3DE65}" type="slidenum">
              <a:rPr lang="en-US" smtClean="0"/>
              <a:t>12</a:t>
            </a:fld>
            <a:endParaRPr lang="en-US" dirty="0"/>
          </a:p>
        </p:txBody>
      </p:sp>
    </p:spTree>
    <p:extLst>
      <p:ext uri="{BB962C8B-B14F-4D97-AF65-F5344CB8AC3E}">
        <p14:creationId xmlns:p14="http://schemas.microsoft.com/office/powerpoint/2010/main" val="9768564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4" presetClass="entr" presetSubtype="16"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ox(in)">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randombar(horizont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heel(1)">
                                      <p:cBhvr>
                                        <p:cTn id="20" dur="20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par>
                                <p:cTn id="27" presetID="12" presetClass="entr" presetSubtype="4"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p:tgtEl>
                                          <p:spTgt spid="15"/>
                                        </p:tgtEl>
                                        <p:attrNameLst>
                                          <p:attrName>ppt_y</p:attrName>
                                        </p:attrNameLst>
                                      </p:cBhvr>
                                      <p:tavLst>
                                        <p:tav tm="0">
                                          <p:val>
                                            <p:strVal val="#ppt_y+#ppt_h*1.125000"/>
                                          </p:val>
                                        </p:tav>
                                        <p:tav tm="100000">
                                          <p:val>
                                            <p:strVal val="#ppt_y"/>
                                          </p:val>
                                        </p:tav>
                                      </p:tavLst>
                                    </p:anim>
                                    <p:animEffect transition="in" filter="wipe(up)">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strips(downLeft)">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down)">
                                      <p:cBhvr>
                                        <p:cTn id="40" dur="580">
                                          <p:stCondLst>
                                            <p:cond delay="0"/>
                                          </p:stCondLst>
                                        </p:cTn>
                                        <p:tgtEl>
                                          <p:spTgt spid="9"/>
                                        </p:tgtEl>
                                      </p:cBhvr>
                                    </p:animEffect>
                                    <p:anim calcmode="lin" valueType="num">
                                      <p:cBhvr>
                                        <p:cTn id="41"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6" dur="26">
                                          <p:stCondLst>
                                            <p:cond delay="650"/>
                                          </p:stCondLst>
                                        </p:cTn>
                                        <p:tgtEl>
                                          <p:spTgt spid="9"/>
                                        </p:tgtEl>
                                      </p:cBhvr>
                                      <p:to x="100000" y="60000"/>
                                    </p:animScale>
                                    <p:animScale>
                                      <p:cBhvr>
                                        <p:cTn id="47" dur="166" decel="50000">
                                          <p:stCondLst>
                                            <p:cond delay="676"/>
                                          </p:stCondLst>
                                        </p:cTn>
                                        <p:tgtEl>
                                          <p:spTgt spid="9"/>
                                        </p:tgtEl>
                                      </p:cBhvr>
                                      <p:to x="100000" y="100000"/>
                                    </p:animScale>
                                    <p:animScale>
                                      <p:cBhvr>
                                        <p:cTn id="48" dur="26">
                                          <p:stCondLst>
                                            <p:cond delay="1312"/>
                                          </p:stCondLst>
                                        </p:cTn>
                                        <p:tgtEl>
                                          <p:spTgt spid="9"/>
                                        </p:tgtEl>
                                      </p:cBhvr>
                                      <p:to x="100000" y="80000"/>
                                    </p:animScale>
                                    <p:animScale>
                                      <p:cBhvr>
                                        <p:cTn id="49" dur="166" decel="50000">
                                          <p:stCondLst>
                                            <p:cond delay="1338"/>
                                          </p:stCondLst>
                                        </p:cTn>
                                        <p:tgtEl>
                                          <p:spTgt spid="9"/>
                                        </p:tgtEl>
                                      </p:cBhvr>
                                      <p:to x="100000" y="100000"/>
                                    </p:animScale>
                                    <p:animScale>
                                      <p:cBhvr>
                                        <p:cTn id="50" dur="26">
                                          <p:stCondLst>
                                            <p:cond delay="1642"/>
                                          </p:stCondLst>
                                        </p:cTn>
                                        <p:tgtEl>
                                          <p:spTgt spid="9"/>
                                        </p:tgtEl>
                                      </p:cBhvr>
                                      <p:to x="100000" y="90000"/>
                                    </p:animScale>
                                    <p:animScale>
                                      <p:cBhvr>
                                        <p:cTn id="51" dur="166" decel="50000">
                                          <p:stCondLst>
                                            <p:cond delay="1668"/>
                                          </p:stCondLst>
                                        </p:cTn>
                                        <p:tgtEl>
                                          <p:spTgt spid="9"/>
                                        </p:tgtEl>
                                      </p:cBhvr>
                                      <p:to x="100000" y="100000"/>
                                    </p:animScale>
                                    <p:animScale>
                                      <p:cBhvr>
                                        <p:cTn id="52" dur="26">
                                          <p:stCondLst>
                                            <p:cond delay="1808"/>
                                          </p:stCondLst>
                                        </p:cTn>
                                        <p:tgtEl>
                                          <p:spTgt spid="9"/>
                                        </p:tgtEl>
                                      </p:cBhvr>
                                      <p:to x="100000" y="95000"/>
                                    </p:animScale>
                                    <p:animScale>
                                      <p:cBhvr>
                                        <p:cTn id="53"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P spid="3" grpId="0"/>
      <p:bldP spid="11" grpId="0"/>
      <p:bldP spid="2"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2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Displaying the Flag</a:t>
            </a:r>
            <a:endParaRPr lang="en-US" sz="2800" dirty="0">
              <a:solidFill>
                <a:srgbClr val="664FF3"/>
              </a:solidFill>
              <a:latin typeface="Times New Roman" pitchFamily="18" charset="0"/>
              <a:cs typeface="Times New Roman" pitchFamily="18" charset="0"/>
            </a:endParaRPr>
          </a:p>
        </p:txBody>
      </p:sp>
      <p:sp>
        <p:nvSpPr>
          <p:cNvPr id="8" name="TextBox 7"/>
          <p:cNvSpPr txBox="1"/>
          <p:nvPr/>
        </p:nvSpPr>
        <p:spPr>
          <a:xfrm>
            <a:off x="457200" y="1905000"/>
            <a:ext cx="6629400" cy="707886"/>
          </a:xfrm>
          <a:prstGeom prst="rect">
            <a:avLst/>
          </a:prstGeom>
          <a:noFill/>
        </p:spPr>
        <p:txBody>
          <a:bodyPr wrap="square" rtlCol="0">
            <a:spAutoFit/>
          </a:bodyPr>
          <a:lstStyle/>
          <a:p>
            <a:r>
              <a:rPr lang="en-US" sz="2000" b="1" dirty="0">
                <a:latin typeface="Times New Roman" pitchFamily="18" charset="0"/>
                <a:cs typeface="Times New Roman" pitchFamily="18" charset="0"/>
              </a:rPr>
              <a:t>When the flag is displayed in a manner other than by being 	flown from a staff.</a:t>
            </a:r>
          </a:p>
        </p:txBody>
      </p:sp>
      <p:sp>
        <p:nvSpPr>
          <p:cNvPr id="11" name="TextBox 10"/>
          <p:cNvSpPr txBox="1"/>
          <p:nvPr/>
        </p:nvSpPr>
        <p:spPr>
          <a:xfrm>
            <a:off x="598226" y="2743200"/>
            <a:ext cx="6031174" cy="707886"/>
          </a:xfrm>
          <a:prstGeom prst="rect">
            <a:avLst/>
          </a:prstGeom>
          <a:noFill/>
        </p:spPr>
        <p:txBody>
          <a:bodyPr wrap="square" rtlCol="0">
            <a:spAutoFit/>
          </a:bodyPr>
          <a:lstStyle/>
          <a:p>
            <a:r>
              <a:rPr lang="en-US" sz="2000" dirty="0">
                <a:latin typeface="Times New Roman" pitchFamily="18" charset="0"/>
                <a:cs typeface="Times New Roman" pitchFamily="18" charset="0"/>
              </a:rPr>
              <a:t>- When displayed in a window it should be displayed in 	the same way. </a:t>
            </a:r>
          </a:p>
        </p:txBody>
      </p:sp>
      <p:sp>
        <p:nvSpPr>
          <p:cNvPr id="9" name="TextBox 8"/>
          <p:cNvSpPr txBox="1"/>
          <p:nvPr/>
        </p:nvSpPr>
        <p:spPr>
          <a:xfrm>
            <a:off x="598226" y="3429000"/>
            <a:ext cx="6724911" cy="707886"/>
          </a:xfrm>
          <a:prstGeom prst="rect">
            <a:avLst/>
          </a:prstGeom>
          <a:noFill/>
        </p:spPr>
        <p:txBody>
          <a:bodyPr wrap="square" rtlCol="0">
            <a:spAutoFit/>
          </a:bodyPr>
          <a:lstStyle/>
          <a:p>
            <a:r>
              <a:rPr lang="en-US" sz="2000" dirty="0">
                <a:latin typeface="Times New Roman" pitchFamily="18" charset="0"/>
                <a:cs typeface="Times New Roman" pitchFamily="18" charset="0"/>
              </a:rPr>
              <a:t>- If you want to make festoons, rosettes or drapings of red, 	white and blue, use bunting and </a:t>
            </a:r>
            <a:r>
              <a:rPr lang="en-US" sz="2000" u="sng" dirty="0">
                <a:latin typeface="Times New Roman" pitchFamily="18" charset="0"/>
                <a:cs typeface="Times New Roman" pitchFamily="18" charset="0"/>
              </a:rPr>
              <a:t>not</a:t>
            </a:r>
            <a:r>
              <a:rPr lang="en-US" sz="2000" dirty="0">
                <a:latin typeface="Times New Roman" pitchFamily="18" charset="0"/>
                <a:cs typeface="Times New Roman" pitchFamily="18" charset="0"/>
              </a:rPr>
              <a:t> the flag.</a:t>
            </a:r>
          </a:p>
        </p:txBody>
      </p:sp>
      <p:pic>
        <p:nvPicPr>
          <p:cNvPr id="15" name="Picture 14" descr="flag other than being flown from staff"/>
          <p:cNvPicPr/>
          <p:nvPr/>
        </p:nvPicPr>
        <p:blipFill>
          <a:blip r:embed="rId5">
            <a:extLst>
              <a:ext uri="{28A0092B-C50C-407E-A947-70E740481C1C}">
                <a14:useLocalDpi xmlns:a14="http://schemas.microsoft.com/office/drawing/2010/main" val="0"/>
              </a:ext>
            </a:extLst>
          </a:blip>
          <a:srcRect/>
          <a:stretch>
            <a:fillRect/>
          </a:stretch>
        </p:blipFill>
        <p:spPr bwMode="auto">
          <a:xfrm>
            <a:off x="7323137" y="2133600"/>
            <a:ext cx="1592263" cy="1004887"/>
          </a:xfrm>
          <a:prstGeom prst="rect">
            <a:avLst/>
          </a:prstGeom>
          <a:noFill/>
          <a:ln>
            <a:noFill/>
          </a:ln>
        </p:spPr>
      </p:pic>
      <p:sp>
        <p:nvSpPr>
          <p:cNvPr id="10" name="TextBox 9"/>
          <p:cNvSpPr txBox="1"/>
          <p:nvPr/>
        </p:nvSpPr>
        <p:spPr>
          <a:xfrm>
            <a:off x="457200" y="4343400"/>
            <a:ext cx="6865936" cy="400110"/>
          </a:xfrm>
          <a:prstGeom prst="rect">
            <a:avLst/>
          </a:prstGeom>
          <a:noFill/>
        </p:spPr>
        <p:txBody>
          <a:bodyPr wrap="square" rtlCol="0">
            <a:spAutoFit/>
          </a:bodyPr>
          <a:lstStyle/>
          <a:p>
            <a:r>
              <a:rPr lang="en-US" sz="2000" b="1" dirty="0">
                <a:latin typeface="Times New Roman" pitchFamily="18" charset="0"/>
                <a:cs typeface="Times New Roman" pitchFamily="18" charset="0"/>
              </a:rPr>
              <a:t>If the flag is carried in a procession with another flag, or flags </a:t>
            </a:r>
          </a:p>
        </p:txBody>
      </p:sp>
      <p:pic>
        <p:nvPicPr>
          <p:cNvPr id="16" name="Picture 15" descr="flag carried in a procession"/>
          <p:cNvPicPr/>
          <p:nvPr/>
        </p:nvPicPr>
        <p:blipFill>
          <a:blip r:embed="rId6">
            <a:extLst>
              <a:ext uri="{28A0092B-C50C-407E-A947-70E740481C1C}">
                <a14:useLocalDpi xmlns:a14="http://schemas.microsoft.com/office/drawing/2010/main" val="0"/>
              </a:ext>
            </a:extLst>
          </a:blip>
          <a:srcRect/>
          <a:stretch>
            <a:fillRect/>
          </a:stretch>
        </p:blipFill>
        <p:spPr bwMode="auto">
          <a:xfrm>
            <a:off x="6781801" y="5257800"/>
            <a:ext cx="2133600" cy="1047750"/>
          </a:xfrm>
          <a:prstGeom prst="rect">
            <a:avLst/>
          </a:prstGeom>
          <a:noFill/>
          <a:ln>
            <a:noFill/>
          </a:ln>
        </p:spPr>
      </p:pic>
      <p:sp>
        <p:nvSpPr>
          <p:cNvPr id="13" name="TextBox 12"/>
          <p:cNvSpPr txBox="1"/>
          <p:nvPr/>
        </p:nvSpPr>
        <p:spPr>
          <a:xfrm>
            <a:off x="598226" y="4876800"/>
            <a:ext cx="6031174" cy="707886"/>
          </a:xfrm>
          <a:prstGeom prst="rect">
            <a:avLst/>
          </a:prstGeom>
          <a:noFill/>
        </p:spPr>
        <p:txBody>
          <a:bodyPr wrap="square" rtlCol="0">
            <a:spAutoFit/>
          </a:bodyPr>
          <a:lstStyle/>
          <a:p>
            <a:r>
              <a:rPr lang="en-US" dirty="0"/>
              <a:t>- </a:t>
            </a:r>
            <a:r>
              <a:rPr lang="en-US" sz="2000" dirty="0">
                <a:latin typeface="Times New Roman" pitchFamily="18" charset="0"/>
                <a:cs typeface="Times New Roman" pitchFamily="18" charset="0"/>
              </a:rPr>
              <a:t>It should be either on the marching right (the flag's own 	right)</a:t>
            </a:r>
          </a:p>
        </p:txBody>
      </p:sp>
      <p:sp>
        <p:nvSpPr>
          <p:cNvPr id="17" name="TextBox 16"/>
          <p:cNvSpPr txBox="1"/>
          <p:nvPr/>
        </p:nvSpPr>
        <p:spPr>
          <a:xfrm>
            <a:off x="598226" y="5638800"/>
            <a:ext cx="6183574" cy="707886"/>
          </a:xfrm>
          <a:prstGeom prst="rect">
            <a:avLst/>
          </a:prstGeom>
          <a:noFill/>
        </p:spPr>
        <p:txBody>
          <a:bodyPr wrap="square" rtlCol="0">
            <a:spAutoFit/>
          </a:bodyPr>
          <a:lstStyle/>
          <a:p>
            <a:r>
              <a:rPr lang="en-US" sz="2000" dirty="0">
                <a:latin typeface="Times New Roman" pitchFamily="18" charset="0"/>
                <a:cs typeface="Times New Roman" pitchFamily="18" charset="0"/>
              </a:rPr>
              <a:t>- or, if there is a line of other flags, in front of the </a:t>
            </a:r>
          </a:p>
          <a:p>
            <a:r>
              <a:rPr lang="en-US" sz="2000" dirty="0">
                <a:latin typeface="Times New Roman" pitchFamily="18" charset="0"/>
                <a:cs typeface="Times New Roman" pitchFamily="18" charset="0"/>
              </a:rPr>
              <a:t>	center of that line. </a:t>
            </a:r>
          </a:p>
        </p:txBody>
      </p:sp>
      <p:sp>
        <p:nvSpPr>
          <p:cNvPr id="2" name="Slide Number Placeholder 1"/>
          <p:cNvSpPr>
            <a:spLocks noGrp="1"/>
          </p:cNvSpPr>
          <p:nvPr>
            <p:ph type="sldNum" sz="quarter" idx="12"/>
          </p:nvPr>
        </p:nvSpPr>
        <p:spPr/>
        <p:txBody>
          <a:bodyPr/>
          <a:lstStyle/>
          <a:p>
            <a:fld id="{3BB922A6-BECB-4119-8154-D8AC50F3DE65}" type="slidenum">
              <a:rPr lang="en-US" smtClean="0"/>
              <a:t>13</a:t>
            </a:fld>
            <a:endParaRPr lang="en-US" dirty="0"/>
          </a:p>
        </p:txBody>
      </p:sp>
    </p:spTree>
    <p:extLst>
      <p:ext uri="{BB962C8B-B14F-4D97-AF65-F5344CB8AC3E}">
        <p14:creationId xmlns:p14="http://schemas.microsoft.com/office/powerpoint/2010/main" val="42477466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
                                        <p:tgtEl>
                                          <p:spTgt spid="8"/>
                                        </p:tgtEl>
                                      </p:cBhvr>
                                    </p:animEffect>
                                    <p:anim calcmode="lin" valueType="num">
                                      <p:cBhvr>
                                        <p:cTn id="8" dur="400" fill="hold"/>
                                        <p:tgtEl>
                                          <p:spTgt spid="8"/>
                                        </p:tgtEl>
                                        <p:attrNameLst>
                                          <p:attrName>ppt_x</p:attrName>
                                        </p:attrNameLst>
                                      </p:cBhvr>
                                      <p:tavLst>
                                        <p:tav tm="0">
                                          <p:val>
                                            <p:strVal val="#ppt_x"/>
                                          </p:val>
                                        </p:tav>
                                        <p:tav tm="100000">
                                          <p:val>
                                            <p:strVal val="#ppt_x"/>
                                          </p:val>
                                        </p:tav>
                                      </p:tavLst>
                                    </p:anim>
                                    <p:anim calcmode="lin" valueType="num">
                                      <p:cBhvr>
                                        <p:cTn id="9" dur="400" fill="hold"/>
                                        <p:tgtEl>
                                          <p:spTgt spid="8"/>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6" presetClass="entr" presetSubtype="16" fill="hold"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circle(in)">
                                      <p:cBhvr>
                                        <p:cTn id="14" dur="75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2000"/>
                                        <p:tgtEl>
                                          <p:spTgt spid="11"/>
                                        </p:tgtEl>
                                      </p:cBhvr>
                                    </p:animEffect>
                                    <p:anim calcmode="lin" valueType="num">
                                      <p:cBhvr>
                                        <p:cTn id="20" dur="2000" fill="hold"/>
                                        <p:tgtEl>
                                          <p:spTgt spid="11"/>
                                        </p:tgtEl>
                                        <p:attrNameLst>
                                          <p:attrName>ppt_w</p:attrName>
                                        </p:attrNameLst>
                                      </p:cBhvr>
                                      <p:tavLst>
                                        <p:tav tm="0" fmla="#ppt_w*sin(2.5*pi*$)">
                                          <p:val>
                                            <p:fltVal val="0"/>
                                          </p:val>
                                        </p:tav>
                                        <p:tav tm="100000">
                                          <p:val>
                                            <p:fltVal val="1"/>
                                          </p:val>
                                        </p:tav>
                                      </p:tavLst>
                                    </p:anim>
                                    <p:anim calcmode="lin" valueType="num">
                                      <p:cBhvr>
                                        <p:cTn id="21" dur="2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fltVal val="0"/>
                                          </p:val>
                                        </p:tav>
                                        <p:tav tm="100000">
                                          <p:val>
                                            <p:strVal val="#ppt_w"/>
                                          </p:val>
                                        </p:tav>
                                      </p:tavLst>
                                    </p:anim>
                                    <p:anim calcmode="lin" valueType="num">
                                      <p:cBhvr>
                                        <p:cTn id="27" dur="500" fill="hold"/>
                                        <p:tgtEl>
                                          <p:spTgt spid="9"/>
                                        </p:tgtEl>
                                        <p:attrNameLst>
                                          <p:attrName>ppt_h</p:attrName>
                                        </p:attrNameLst>
                                      </p:cBhvr>
                                      <p:tavLst>
                                        <p:tav tm="0">
                                          <p:val>
                                            <p:fltVal val="0"/>
                                          </p:val>
                                        </p:tav>
                                        <p:tav tm="100000">
                                          <p:val>
                                            <p:strVal val="#ppt_h"/>
                                          </p:val>
                                        </p:tav>
                                      </p:tavLst>
                                    </p:anim>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heel(1)">
                                      <p:cBhvr>
                                        <p:cTn id="33" dur="2000"/>
                                        <p:tgtEl>
                                          <p:spTgt spid="10"/>
                                        </p:tgtEl>
                                      </p:cBhvr>
                                    </p:animEffect>
                                  </p:childTnLst>
                                </p:cTn>
                              </p:par>
                              <p:par>
                                <p:cTn id="34" presetID="14" presetClass="entr" presetSubtype="10" fill="hold"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randombar(horizontal)">
                                      <p:cBhvr>
                                        <p:cTn id="36" dur="10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childTnLst>
                    </p:cTn>
                  </p:par>
                  <p:par>
                    <p:cTn id="44" fill="hold">
                      <p:stCondLst>
                        <p:cond delay="indefinite"/>
                      </p:stCondLst>
                      <p:childTnLst>
                        <p:par>
                          <p:cTn id="45" fill="hold">
                            <p:stCondLst>
                              <p:cond delay="0"/>
                            </p:stCondLst>
                            <p:childTnLst>
                              <p:par>
                                <p:cTn id="46" presetID="55"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p:cTn id="48" dur="1000" fill="hold"/>
                                        <p:tgtEl>
                                          <p:spTgt spid="17"/>
                                        </p:tgtEl>
                                        <p:attrNameLst>
                                          <p:attrName>ppt_w</p:attrName>
                                        </p:attrNameLst>
                                      </p:cBhvr>
                                      <p:tavLst>
                                        <p:tav tm="0">
                                          <p:val>
                                            <p:strVal val="#ppt_w*0.70"/>
                                          </p:val>
                                        </p:tav>
                                        <p:tav tm="100000">
                                          <p:val>
                                            <p:strVal val="#ppt_w"/>
                                          </p:val>
                                        </p:tav>
                                      </p:tavLst>
                                    </p:anim>
                                    <p:anim calcmode="lin" valueType="num">
                                      <p:cBhvr>
                                        <p:cTn id="49" dur="1000" fill="hold"/>
                                        <p:tgtEl>
                                          <p:spTgt spid="17"/>
                                        </p:tgtEl>
                                        <p:attrNameLst>
                                          <p:attrName>ppt_h</p:attrName>
                                        </p:attrNameLst>
                                      </p:cBhvr>
                                      <p:tavLst>
                                        <p:tav tm="0">
                                          <p:val>
                                            <p:strVal val="#ppt_h"/>
                                          </p:val>
                                        </p:tav>
                                        <p:tav tm="100000">
                                          <p:val>
                                            <p:strVal val="#ppt_h"/>
                                          </p:val>
                                        </p:tav>
                                      </p:tavLst>
                                    </p:anim>
                                    <p:animEffect transition="in" filter="fade">
                                      <p:cBhvr>
                                        <p:cTn id="5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9" grpId="0"/>
      <p:bldP spid="10" grpId="0"/>
      <p:bldP spid="13"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2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Displaying the Flag</a:t>
            </a:r>
            <a:endParaRPr lang="en-US" sz="2800" dirty="0">
              <a:solidFill>
                <a:srgbClr val="664FF3"/>
              </a:solidFill>
              <a:latin typeface="Times New Roman" pitchFamily="18" charset="0"/>
              <a:cs typeface="Times New Roman" pitchFamily="18" charset="0"/>
            </a:endParaRPr>
          </a:p>
        </p:txBody>
      </p:sp>
      <p:sp>
        <p:nvSpPr>
          <p:cNvPr id="8" name="TextBox 7"/>
          <p:cNvSpPr txBox="1"/>
          <p:nvPr/>
        </p:nvSpPr>
        <p:spPr>
          <a:xfrm>
            <a:off x="457200" y="1905000"/>
            <a:ext cx="6629400" cy="707886"/>
          </a:xfrm>
          <a:prstGeom prst="rect">
            <a:avLst/>
          </a:prstGeom>
          <a:noFill/>
        </p:spPr>
        <p:txBody>
          <a:bodyPr wrap="square" rtlCol="0">
            <a:spAutoFit/>
          </a:bodyPr>
          <a:lstStyle/>
          <a:p>
            <a:r>
              <a:rPr lang="en-US" sz="2000" b="1" dirty="0">
                <a:latin typeface="Times New Roman" pitchFamily="18" charset="0"/>
                <a:cs typeface="Times New Roman" pitchFamily="18" charset="0"/>
              </a:rPr>
              <a:t>When a number of flags of States or localities or pennants of societies are grouped and displayed from staffs. </a:t>
            </a:r>
          </a:p>
        </p:txBody>
      </p:sp>
      <p:sp>
        <p:nvSpPr>
          <p:cNvPr id="11" name="TextBox 10"/>
          <p:cNvSpPr txBox="1"/>
          <p:nvPr/>
        </p:nvSpPr>
        <p:spPr>
          <a:xfrm>
            <a:off x="598225" y="2743200"/>
            <a:ext cx="6183575" cy="707886"/>
          </a:xfrm>
          <a:prstGeom prst="rect">
            <a:avLst/>
          </a:prstGeom>
          <a:noFill/>
        </p:spPr>
        <p:txBody>
          <a:bodyPr wrap="square" rtlCol="0">
            <a:spAutoFit/>
          </a:bodyPr>
          <a:lstStyle/>
          <a:p>
            <a:r>
              <a:rPr lang="en-US" sz="2000" dirty="0">
                <a:latin typeface="Times New Roman" pitchFamily="18" charset="0"/>
                <a:cs typeface="Times New Roman" pitchFamily="18" charset="0"/>
              </a:rPr>
              <a:t>- The flag of the United States of America should be at the 	center and at the highest point of the group </a:t>
            </a:r>
          </a:p>
        </p:txBody>
      </p:sp>
      <p:sp>
        <p:nvSpPr>
          <p:cNvPr id="10" name="TextBox 9"/>
          <p:cNvSpPr txBox="1"/>
          <p:nvPr/>
        </p:nvSpPr>
        <p:spPr>
          <a:xfrm>
            <a:off x="457200" y="3638490"/>
            <a:ext cx="6865936" cy="400110"/>
          </a:xfrm>
          <a:prstGeom prst="rect">
            <a:avLst/>
          </a:prstGeom>
          <a:noFill/>
        </p:spPr>
        <p:txBody>
          <a:bodyPr wrap="square" rtlCol="0">
            <a:spAutoFit/>
          </a:bodyPr>
          <a:lstStyle/>
          <a:p>
            <a:r>
              <a:rPr lang="en-US" sz="2000" b="1" dirty="0">
                <a:latin typeface="Times New Roman" pitchFamily="18" charset="0"/>
                <a:cs typeface="Times New Roman" pitchFamily="18" charset="0"/>
              </a:rPr>
              <a:t>When flags of two or more nations are displayed</a:t>
            </a:r>
            <a:r>
              <a:rPr lang="en-US" sz="2000" b="1" dirty="0"/>
              <a:t>.</a:t>
            </a:r>
            <a:endParaRPr lang="en-US" sz="2000" b="1" dirty="0">
              <a:latin typeface="Times New Roman" pitchFamily="18" charset="0"/>
              <a:cs typeface="Times New Roman" pitchFamily="18" charset="0"/>
            </a:endParaRPr>
          </a:p>
        </p:txBody>
      </p:sp>
      <p:sp>
        <p:nvSpPr>
          <p:cNvPr id="13" name="TextBox 12"/>
          <p:cNvSpPr txBox="1"/>
          <p:nvPr/>
        </p:nvSpPr>
        <p:spPr>
          <a:xfrm>
            <a:off x="598226" y="4267200"/>
            <a:ext cx="6031174" cy="707886"/>
          </a:xfrm>
          <a:prstGeom prst="rect">
            <a:avLst/>
          </a:prstGeom>
          <a:noFill/>
        </p:spPr>
        <p:txBody>
          <a:bodyPr wrap="square" rtlCol="0">
            <a:spAutoFit/>
          </a:bodyPr>
          <a:lstStyle/>
          <a:p>
            <a:r>
              <a:rPr lang="en-US" dirty="0"/>
              <a:t>- </a:t>
            </a:r>
            <a:r>
              <a:rPr lang="en-US" sz="2000" dirty="0">
                <a:latin typeface="Times New Roman" pitchFamily="18" charset="0"/>
                <a:cs typeface="Times New Roman" pitchFamily="18" charset="0"/>
              </a:rPr>
              <a:t>They are to be flown from separate staffs of the same 	height. </a:t>
            </a:r>
          </a:p>
        </p:txBody>
      </p:sp>
      <p:sp>
        <p:nvSpPr>
          <p:cNvPr id="17" name="TextBox 16"/>
          <p:cNvSpPr txBox="1"/>
          <p:nvPr/>
        </p:nvSpPr>
        <p:spPr>
          <a:xfrm>
            <a:off x="598226" y="5086290"/>
            <a:ext cx="6183574" cy="400110"/>
          </a:xfrm>
          <a:prstGeom prst="rect">
            <a:avLst/>
          </a:prstGeom>
          <a:noFill/>
        </p:spPr>
        <p:txBody>
          <a:bodyPr wrap="square" rtlCol="0">
            <a:spAutoFit/>
          </a:bodyPr>
          <a:lstStyle/>
          <a:p>
            <a:r>
              <a:rPr lang="en-US" sz="2000" dirty="0">
                <a:latin typeface="Times New Roman" pitchFamily="18" charset="0"/>
                <a:cs typeface="Times New Roman" pitchFamily="18" charset="0"/>
              </a:rPr>
              <a:t>- The flags should be of approximately equal size</a:t>
            </a:r>
            <a:r>
              <a:rPr lang="en-US" sz="2000" dirty="0"/>
              <a:t>.</a:t>
            </a:r>
            <a:endParaRPr lang="en-US" sz="2000" dirty="0">
              <a:latin typeface="Times New Roman" pitchFamily="18" charset="0"/>
              <a:cs typeface="Times New Roman" pitchFamily="18" charset="0"/>
            </a:endParaRPr>
          </a:p>
        </p:txBody>
      </p:sp>
      <p:pic>
        <p:nvPicPr>
          <p:cNvPr id="14" name="Picture 13" descr="flags in a group of flags"/>
          <p:cNvPicPr/>
          <p:nvPr/>
        </p:nvPicPr>
        <p:blipFill>
          <a:blip r:embed="rId5">
            <a:extLst>
              <a:ext uri="{28A0092B-C50C-407E-A947-70E740481C1C}">
                <a14:useLocalDpi xmlns:a14="http://schemas.microsoft.com/office/drawing/2010/main" val="0"/>
              </a:ext>
            </a:extLst>
          </a:blip>
          <a:srcRect/>
          <a:stretch>
            <a:fillRect/>
          </a:stretch>
        </p:blipFill>
        <p:spPr bwMode="auto">
          <a:xfrm>
            <a:off x="7678582" y="1937133"/>
            <a:ext cx="1000281" cy="1430269"/>
          </a:xfrm>
          <a:prstGeom prst="rect">
            <a:avLst/>
          </a:prstGeom>
          <a:noFill/>
          <a:ln>
            <a:noFill/>
          </a:ln>
        </p:spPr>
      </p:pic>
      <p:pic>
        <p:nvPicPr>
          <p:cNvPr id="18" name="Picture 17" descr="US flag with foreign flags"/>
          <p:cNvPicPr/>
          <p:nvPr/>
        </p:nvPicPr>
        <p:blipFill>
          <a:blip r:embed="rId6">
            <a:extLst>
              <a:ext uri="{28A0092B-C50C-407E-A947-70E740481C1C}">
                <a14:useLocalDpi xmlns:a14="http://schemas.microsoft.com/office/drawing/2010/main" val="0"/>
              </a:ext>
            </a:extLst>
          </a:blip>
          <a:srcRect/>
          <a:stretch>
            <a:fillRect/>
          </a:stretch>
        </p:blipFill>
        <p:spPr bwMode="auto">
          <a:xfrm>
            <a:off x="7391400" y="4191000"/>
            <a:ext cx="1311347" cy="1133475"/>
          </a:xfrm>
          <a:prstGeom prst="rect">
            <a:avLst/>
          </a:prstGeom>
          <a:noFill/>
          <a:ln>
            <a:noFill/>
          </a:ln>
        </p:spPr>
      </p:pic>
      <p:sp>
        <p:nvSpPr>
          <p:cNvPr id="2" name="TextBox 1"/>
          <p:cNvSpPr txBox="1"/>
          <p:nvPr/>
        </p:nvSpPr>
        <p:spPr>
          <a:xfrm>
            <a:off x="598226" y="5616714"/>
            <a:ext cx="7080356" cy="707886"/>
          </a:xfrm>
          <a:prstGeom prst="rect">
            <a:avLst/>
          </a:prstGeom>
          <a:noFill/>
        </p:spPr>
        <p:txBody>
          <a:bodyPr wrap="square" rtlCol="0">
            <a:spAutoFit/>
          </a:bodyPr>
          <a:lstStyle/>
          <a:p>
            <a:r>
              <a:rPr lang="en-US" sz="2000" dirty="0">
                <a:latin typeface="Times New Roman" pitchFamily="18" charset="0"/>
                <a:cs typeface="Times New Roman" pitchFamily="18" charset="0"/>
              </a:rPr>
              <a:t>- International usage forbids the display of the flag of one nation 	above that of another nation in time of peace. </a:t>
            </a:r>
          </a:p>
        </p:txBody>
      </p:sp>
      <p:sp>
        <p:nvSpPr>
          <p:cNvPr id="3" name="Slide Number Placeholder 2"/>
          <p:cNvSpPr>
            <a:spLocks noGrp="1"/>
          </p:cNvSpPr>
          <p:nvPr>
            <p:ph type="sldNum" sz="quarter" idx="12"/>
          </p:nvPr>
        </p:nvSpPr>
        <p:spPr/>
        <p:txBody>
          <a:bodyPr/>
          <a:lstStyle/>
          <a:p>
            <a:fld id="{3BB922A6-BECB-4119-8154-D8AC50F3DE65}" type="slidenum">
              <a:rPr lang="en-US" smtClean="0"/>
              <a:t>14</a:t>
            </a:fld>
            <a:endParaRPr lang="en-US" dirty="0"/>
          </a:p>
        </p:txBody>
      </p:sp>
    </p:spTree>
    <p:extLst>
      <p:ext uri="{BB962C8B-B14F-4D97-AF65-F5344CB8AC3E}">
        <p14:creationId xmlns:p14="http://schemas.microsoft.com/office/powerpoint/2010/main" val="29922984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
                                        <p:tgtEl>
                                          <p:spTgt spid="8"/>
                                        </p:tgtEl>
                                      </p:cBhvr>
                                    </p:animEffect>
                                    <p:anim calcmode="lin" valueType="num">
                                      <p:cBhvr>
                                        <p:cTn id="8" dur="400" fill="hold"/>
                                        <p:tgtEl>
                                          <p:spTgt spid="8"/>
                                        </p:tgtEl>
                                        <p:attrNameLst>
                                          <p:attrName>ppt_x</p:attrName>
                                        </p:attrNameLst>
                                      </p:cBhvr>
                                      <p:tavLst>
                                        <p:tav tm="0">
                                          <p:val>
                                            <p:strVal val="#ppt_x"/>
                                          </p:val>
                                        </p:tav>
                                        <p:tav tm="100000">
                                          <p:val>
                                            <p:strVal val="#ppt_x"/>
                                          </p:val>
                                        </p:tav>
                                      </p:tavLst>
                                    </p:anim>
                                    <p:anim calcmode="lin" valueType="num">
                                      <p:cBhvr>
                                        <p:cTn id="9" dur="400" fill="hold"/>
                                        <p:tgtEl>
                                          <p:spTgt spid="8"/>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16" presetClass="entr" presetSubtype="21" fill="hold"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arn(inVertical)">
                                      <p:cBhvr>
                                        <p:cTn id="14" dur="500"/>
                                        <p:tgtEl>
                                          <p:spTgt spid="14"/>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2000"/>
                                        <p:tgtEl>
                                          <p:spTgt spid="11"/>
                                        </p:tgtEl>
                                      </p:cBhvr>
                                    </p:animEffect>
                                    <p:anim calcmode="lin" valueType="num">
                                      <p:cBhvr>
                                        <p:cTn id="20" dur="2000" fill="hold"/>
                                        <p:tgtEl>
                                          <p:spTgt spid="11"/>
                                        </p:tgtEl>
                                        <p:attrNameLst>
                                          <p:attrName>ppt_w</p:attrName>
                                        </p:attrNameLst>
                                      </p:cBhvr>
                                      <p:tavLst>
                                        <p:tav tm="0" fmla="#ppt_w*sin(2.5*pi*$)">
                                          <p:val>
                                            <p:fltVal val="0"/>
                                          </p:val>
                                        </p:tav>
                                        <p:tav tm="100000">
                                          <p:val>
                                            <p:fltVal val="1"/>
                                          </p:val>
                                        </p:tav>
                                      </p:tavLst>
                                    </p:anim>
                                    <p:anim calcmode="lin" valueType="num">
                                      <p:cBhvr>
                                        <p:cTn id="21" dur="2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randombar(horizontal)">
                                      <p:cBhvr>
                                        <p:cTn id="26" dur="500"/>
                                        <p:tgtEl>
                                          <p:spTgt spid="10"/>
                                        </p:tgtEl>
                                      </p:cBhvr>
                                    </p:animEffect>
                                  </p:childTnLst>
                                </p:cTn>
                              </p:par>
                              <p:par>
                                <p:cTn id="27" presetID="3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750" fill="hold"/>
                                        <p:tgtEl>
                                          <p:spTgt spid="18"/>
                                        </p:tgtEl>
                                        <p:attrNameLst>
                                          <p:attrName>ppt_w</p:attrName>
                                        </p:attrNameLst>
                                      </p:cBhvr>
                                      <p:tavLst>
                                        <p:tav tm="0">
                                          <p:val>
                                            <p:fltVal val="0"/>
                                          </p:val>
                                        </p:tav>
                                        <p:tav tm="100000">
                                          <p:val>
                                            <p:strVal val="#ppt_w"/>
                                          </p:val>
                                        </p:tav>
                                      </p:tavLst>
                                    </p:anim>
                                    <p:anim calcmode="lin" valueType="num">
                                      <p:cBhvr>
                                        <p:cTn id="30" dur="750" fill="hold"/>
                                        <p:tgtEl>
                                          <p:spTgt spid="18"/>
                                        </p:tgtEl>
                                        <p:attrNameLst>
                                          <p:attrName>ppt_h</p:attrName>
                                        </p:attrNameLst>
                                      </p:cBhvr>
                                      <p:tavLst>
                                        <p:tav tm="0">
                                          <p:val>
                                            <p:fltVal val="0"/>
                                          </p:val>
                                        </p:tav>
                                        <p:tav tm="100000">
                                          <p:val>
                                            <p:strVal val="#ppt_h"/>
                                          </p:val>
                                        </p:tav>
                                      </p:tavLst>
                                    </p:anim>
                                    <p:anim calcmode="lin" valueType="num">
                                      <p:cBhvr>
                                        <p:cTn id="31" dur="750" fill="hold"/>
                                        <p:tgtEl>
                                          <p:spTgt spid="18"/>
                                        </p:tgtEl>
                                        <p:attrNameLst>
                                          <p:attrName>style.rotation</p:attrName>
                                        </p:attrNameLst>
                                      </p:cBhvr>
                                      <p:tavLst>
                                        <p:tav tm="0">
                                          <p:val>
                                            <p:fltVal val="90"/>
                                          </p:val>
                                        </p:tav>
                                        <p:tav tm="100000">
                                          <p:val>
                                            <p:fltVal val="0"/>
                                          </p:val>
                                        </p:tav>
                                      </p:tavLst>
                                    </p:anim>
                                    <p:animEffect transition="in" filter="fade">
                                      <p:cBhvr>
                                        <p:cTn id="32" dur="75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ircle(in)">
                                      <p:cBhvr>
                                        <p:cTn id="37" dur="75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diamond(in)">
                                      <p:cBhvr>
                                        <p:cTn id="42" dur="10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74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0" grpId="0"/>
      <p:bldP spid="13" grpId="0"/>
      <p:bldP spid="17"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2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Displaying the Flag</a:t>
            </a:r>
            <a:endParaRPr lang="en-US" sz="2800" dirty="0">
              <a:solidFill>
                <a:srgbClr val="664FF3"/>
              </a:solidFill>
              <a:latin typeface="Times New Roman" pitchFamily="18" charset="0"/>
              <a:cs typeface="Times New Roman" pitchFamily="18" charset="0"/>
            </a:endParaRPr>
          </a:p>
        </p:txBody>
      </p:sp>
      <p:sp>
        <p:nvSpPr>
          <p:cNvPr id="8" name="TextBox 7"/>
          <p:cNvSpPr txBox="1"/>
          <p:nvPr/>
        </p:nvSpPr>
        <p:spPr>
          <a:xfrm>
            <a:off x="457200" y="1905000"/>
            <a:ext cx="6629400" cy="707886"/>
          </a:xfrm>
          <a:prstGeom prst="rect">
            <a:avLst/>
          </a:prstGeom>
          <a:noFill/>
        </p:spPr>
        <p:txBody>
          <a:bodyPr wrap="square" rtlCol="0">
            <a:spAutoFit/>
          </a:bodyPr>
          <a:lstStyle/>
          <a:p>
            <a:r>
              <a:rPr lang="en-US" sz="2000" dirty="0"/>
              <a:t> </a:t>
            </a:r>
            <a:r>
              <a:rPr lang="en-US" sz="2000" b="1" dirty="0">
                <a:latin typeface="Times New Roman" pitchFamily="18" charset="0"/>
                <a:cs typeface="Times New Roman" pitchFamily="18" charset="0"/>
              </a:rPr>
              <a:t>When displayed from a staff in a church or public 	auditorium on or off a podium</a:t>
            </a:r>
          </a:p>
        </p:txBody>
      </p:sp>
      <p:sp>
        <p:nvSpPr>
          <p:cNvPr id="11" name="TextBox 10"/>
          <p:cNvSpPr txBox="1"/>
          <p:nvPr/>
        </p:nvSpPr>
        <p:spPr>
          <a:xfrm>
            <a:off x="598225" y="2743200"/>
            <a:ext cx="6183575" cy="707886"/>
          </a:xfrm>
          <a:prstGeom prst="rect">
            <a:avLst/>
          </a:prstGeom>
          <a:noFill/>
        </p:spPr>
        <p:txBody>
          <a:bodyPr wrap="square" rtlCol="0">
            <a:spAutoFit/>
          </a:bodyPr>
          <a:lstStyle/>
          <a:p>
            <a:r>
              <a:rPr lang="en-US" sz="2000" dirty="0">
                <a:latin typeface="Times New Roman" pitchFamily="18" charset="0"/>
                <a:cs typeface="Times New Roman" pitchFamily="18" charset="0"/>
              </a:rPr>
              <a:t>- The flag of the United States of America should hold the 	position of superior prominence</a:t>
            </a:r>
          </a:p>
        </p:txBody>
      </p:sp>
      <p:sp>
        <p:nvSpPr>
          <p:cNvPr id="10" name="TextBox 9"/>
          <p:cNvSpPr txBox="1"/>
          <p:nvPr/>
        </p:nvSpPr>
        <p:spPr>
          <a:xfrm>
            <a:off x="598224" y="3505200"/>
            <a:ext cx="6183575" cy="707886"/>
          </a:xfrm>
          <a:prstGeom prst="rect">
            <a:avLst/>
          </a:prstGeom>
          <a:noFill/>
        </p:spPr>
        <p:txBody>
          <a:bodyPr wrap="square" rtlCol="0">
            <a:spAutoFit/>
          </a:bodyPr>
          <a:lstStyle/>
          <a:p>
            <a:r>
              <a:rPr lang="en-US" sz="2000" dirty="0">
                <a:latin typeface="Times New Roman" pitchFamily="18" charset="0"/>
                <a:cs typeface="Times New Roman" pitchFamily="18" charset="0"/>
              </a:rPr>
              <a:t>- In the position of honor at the clergyman's or speaker's 	right as he faces the audience.</a:t>
            </a:r>
          </a:p>
        </p:txBody>
      </p:sp>
      <p:sp>
        <p:nvSpPr>
          <p:cNvPr id="13" name="TextBox 12"/>
          <p:cNvSpPr txBox="1"/>
          <p:nvPr/>
        </p:nvSpPr>
        <p:spPr>
          <a:xfrm>
            <a:off x="598226" y="4267200"/>
            <a:ext cx="6031174" cy="707886"/>
          </a:xfrm>
          <a:prstGeom prst="rect">
            <a:avLst/>
          </a:prstGeom>
          <a:noFill/>
        </p:spPr>
        <p:txBody>
          <a:bodyPr wrap="square" rtlCol="0">
            <a:spAutoFit/>
          </a:bodyPr>
          <a:lstStyle/>
          <a:p>
            <a:r>
              <a:rPr lang="en-US" dirty="0"/>
              <a:t>- </a:t>
            </a:r>
            <a:r>
              <a:rPr lang="en-US" sz="2000" dirty="0">
                <a:latin typeface="Times New Roman" pitchFamily="18" charset="0"/>
                <a:cs typeface="Times New Roman" pitchFamily="18" charset="0"/>
              </a:rPr>
              <a:t>Any other flag so displayed should be placed on the left 	of the clergyman or speaker </a:t>
            </a:r>
          </a:p>
        </p:txBody>
      </p:sp>
      <p:pic>
        <p:nvPicPr>
          <p:cNvPr id="15" name="Picture 14" descr="flag in church or auditorium"/>
          <p:cNvPicPr/>
          <p:nvPr/>
        </p:nvPicPr>
        <p:blipFill>
          <a:blip r:embed="rId5">
            <a:extLst>
              <a:ext uri="{28A0092B-C50C-407E-A947-70E740481C1C}">
                <a14:useLocalDpi xmlns:a14="http://schemas.microsoft.com/office/drawing/2010/main" val="0"/>
              </a:ext>
            </a:extLst>
          </a:blip>
          <a:srcRect/>
          <a:stretch>
            <a:fillRect/>
          </a:stretch>
        </p:blipFill>
        <p:spPr bwMode="auto">
          <a:xfrm>
            <a:off x="7162800" y="2438400"/>
            <a:ext cx="1516063" cy="1200090"/>
          </a:xfrm>
          <a:prstGeom prst="rect">
            <a:avLst/>
          </a:prstGeom>
          <a:noFill/>
          <a:ln>
            <a:noFill/>
          </a:ln>
        </p:spPr>
      </p:pic>
      <p:sp>
        <p:nvSpPr>
          <p:cNvPr id="2" name="TextBox 1"/>
          <p:cNvSpPr txBox="1"/>
          <p:nvPr/>
        </p:nvSpPr>
        <p:spPr>
          <a:xfrm>
            <a:off x="598226" y="5105400"/>
            <a:ext cx="6183574" cy="400110"/>
          </a:xfrm>
          <a:prstGeom prst="rect">
            <a:avLst/>
          </a:prstGeom>
          <a:noFill/>
        </p:spPr>
        <p:txBody>
          <a:bodyPr wrap="square" rtlCol="0">
            <a:spAutoFit/>
          </a:bodyPr>
          <a:lstStyle/>
          <a:p>
            <a:r>
              <a:rPr lang="en-US" sz="2000" b="1" dirty="0">
                <a:latin typeface="Times New Roman" pitchFamily="18" charset="0"/>
                <a:cs typeface="Times New Roman" pitchFamily="18" charset="0"/>
              </a:rPr>
              <a:t>When the flag is displayed on a car</a:t>
            </a:r>
          </a:p>
        </p:txBody>
      </p:sp>
      <p:pic>
        <p:nvPicPr>
          <p:cNvPr id="12" name="Picture 11" descr="flag on car"/>
          <p:cNvPicPr/>
          <p:nvPr/>
        </p:nvPicPr>
        <p:blipFill>
          <a:blip r:embed="rId6">
            <a:extLst>
              <a:ext uri="{28A0092B-C50C-407E-A947-70E740481C1C}">
                <a14:useLocalDpi xmlns:a14="http://schemas.microsoft.com/office/drawing/2010/main" val="0"/>
              </a:ext>
            </a:extLst>
          </a:blip>
          <a:srcRect/>
          <a:stretch>
            <a:fillRect/>
          </a:stretch>
        </p:blipFill>
        <p:spPr bwMode="auto">
          <a:xfrm>
            <a:off x="7162799" y="4975086"/>
            <a:ext cx="1516063" cy="968514"/>
          </a:xfrm>
          <a:prstGeom prst="rect">
            <a:avLst/>
          </a:prstGeom>
          <a:noFill/>
          <a:ln>
            <a:noFill/>
          </a:ln>
        </p:spPr>
      </p:pic>
      <p:sp>
        <p:nvSpPr>
          <p:cNvPr id="3" name="TextBox 2"/>
          <p:cNvSpPr txBox="1"/>
          <p:nvPr/>
        </p:nvSpPr>
        <p:spPr>
          <a:xfrm>
            <a:off x="598224" y="5638800"/>
            <a:ext cx="6031176" cy="707886"/>
          </a:xfrm>
          <a:prstGeom prst="rect">
            <a:avLst/>
          </a:prstGeom>
          <a:noFill/>
        </p:spPr>
        <p:txBody>
          <a:bodyPr wrap="square" rtlCol="0">
            <a:spAutoFit/>
          </a:bodyPr>
          <a:lstStyle/>
          <a:p>
            <a:r>
              <a:rPr lang="en-US" dirty="0"/>
              <a:t>- </a:t>
            </a:r>
            <a:r>
              <a:rPr lang="en-US" sz="2000" dirty="0">
                <a:latin typeface="Times New Roman" pitchFamily="18" charset="0"/>
                <a:cs typeface="Times New Roman" pitchFamily="18" charset="0"/>
              </a:rPr>
              <a:t>The staff shall be fixed firmly to the chassis or clamped 	to the right fender. </a:t>
            </a:r>
          </a:p>
        </p:txBody>
      </p:sp>
      <p:sp>
        <p:nvSpPr>
          <p:cNvPr id="9" name="Slide Number Placeholder 8"/>
          <p:cNvSpPr>
            <a:spLocks noGrp="1"/>
          </p:cNvSpPr>
          <p:nvPr>
            <p:ph type="sldNum" sz="quarter" idx="12"/>
          </p:nvPr>
        </p:nvSpPr>
        <p:spPr/>
        <p:txBody>
          <a:bodyPr/>
          <a:lstStyle/>
          <a:p>
            <a:fld id="{3BB922A6-BECB-4119-8154-D8AC50F3DE65}" type="slidenum">
              <a:rPr lang="en-US" smtClean="0"/>
              <a:t>15</a:t>
            </a:fld>
            <a:endParaRPr lang="en-US" dirty="0"/>
          </a:p>
        </p:txBody>
      </p:sp>
    </p:spTree>
    <p:extLst>
      <p:ext uri="{BB962C8B-B14F-4D97-AF65-F5344CB8AC3E}">
        <p14:creationId xmlns:p14="http://schemas.microsoft.com/office/powerpoint/2010/main" val="289395888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
                                        <p:tgtEl>
                                          <p:spTgt spid="8"/>
                                        </p:tgtEl>
                                      </p:cBhvr>
                                    </p:animEffect>
                                    <p:anim calcmode="lin" valueType="num">
                                      <p:cBhvr>
                                        <p:cTn id="8" dur="300" fill="hold"/>
                                        <p:tgtEl>
                                          <p:spTgt spid="8"/>
                                        </p:tgtEl>
                                        <p:attrNameLst>
                                          <p:attrName>ppt_x</p:attrName>
                                        </p:attrNameLst>
                                      </p:cBhvr>
                                      <p:tavLst>
                                        <p:tav tm="0">
                                          <p:val>
                                            <p:strVal val="#ppt_x"/>
                                          </p:val>
                                        </p:tav>
                                        <p:tav tm="100000">
                                          <p:val>
                                            <p:strVal val="#ppt_x"/>
                                          </p:val>
                                        </p:tav>
                                      </p:tavLst>
                                    </p:anim>
                                    <p:anim calcmode="lin" valueType="num">
                                      <p:cBhvr>
                                        <p:cTn id="9" dur="300" fill="hold"/>
                                        <p:tgtEl>
                                          <p:spTgt spid="8"/>
                                        </p:tgtEl>
                                        <p:attrNameLst>
                                          <p:attrName>ppt_y</p:attrName>
                                        </p:attrNameLst>
                                      </p:cBhvr>
                                      <p:tavLst>
                                        <p:tav tm="0">
                                          <p:val>
                                            <p:strVal val="#ppt_y+0.31"/>
                                          </p:val>
                                        </p:tav>
                                        <p:tav tm="100000">
                                          <p:val>
                                            <p:strVal val="#ppt_y+0.31"/>
                                          </p:val>
                                        </p:tav>
                                      </p:tavLst>
                                    </p:anim>
                                    <p:anim calcmode="lin" valueType="num">
                                      <p:cBhvr>
                                        <p:cTn id="10" dur="450" decel="50000" fill="hold">
                                          <p:stCondLst>
                                            <p:cond delay="3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450" decel="50000" fill="hold">
                                          <p:stCondLst>
                                            <p:cond delay="3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14" presetClass="entr" presetSubtype="10" fill="hold"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randombar(horizontal)">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edge">
                                      <p:cBhvr>
                                        <p:cTn id="19" dur="75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down)">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3" presetClass="entr" presetSubtype="16"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plus(in)">
                                      <p:cBhvr>
                                        <p:cTn id="29" dur="75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75"/>
                                        <p:tgtEl>
                                          <p:spTgt spid="2"/>
                                        </p:tgtEl>
                                      </p:cBhvr>
                                    </p:animEffect>
                                    <p:anim calcmode="lin" valueType="num">
                                      <p:cBhvr>
                                        <p:cTn id="35" dur="300" fill="hold"/>
                                        <p:tgtEl>
                                          <p:spTgt spid="2"/>
                                        </p:tgtEl>
                                        <p:attrNameLst>
                                          <p:attrName>ppt_x</p:attrName>
                                        </p:attrNameLst>
                                      </p:cBhvr>
                                      <p:tavLst>
                                        <p:tav tm="0">
                                          <p:val>
                                            <p:strVal val="#ppt_x"/>
                                          </p:val>
                                        </p:tav>
                                        <p:tav tm="100000">
                                          <p:val>
                                            <p:strVal val="#ppt_x"/>
                                          </p:val>
                                        </p:tav>
                                      </p:tavLst>
                                    </p:anim>
                                    <p:anim calcmode="lin" valueType="num">
                                      <p:cBhvr>
                                        <p:cTn id="36" dur="300" fill="hold"/>
                                        <p:tgtEl>
                                          <p:spTgt spid="2"/>
                                        </p:tgtEl>
                                        <p:attrNameLst>
                                          <p:attrName>ppt_y</p:attrName>
                                        </p:attrNameLst>
                                      </p:cBhvr>
                                      <p:tavLst>
                                        <p:tav tm="0">
                                          <p:val>
                                            <p:strVal val="#ppt_y+0.31"/>
                                          </p:val>
                                        </p:tav>
                                        <p:tav tm="100000">
                                          <p:val>
                                            <p:strVal val="#ppt_y+0.31"/>
                                          </p:val>
                                        </p:tav>
                                      </p:tavLst>
                                    </p:anim>
                                    <p:anim calcmode="lin" valueType="num">
                                      <p:cBhvr>
                                        <p:cTn id="37" dur="450" decel="50000" fill="hold">
                                          <p:stCondLst>
                                            <p:cond delay="3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450" decel="50000" fill="hold">
                                          <p:stCondLst>
                                            <p:cond delay="3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9" presetID="16" presetClass="entr" presetSubtype="21"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down)">
                                      <p:cBhvr>
                                        <p:cTn id="4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0" grpId="0"/>
      <p:bldP spid="13" grpId="0"/>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2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Displaying the Flag</a:t>
            </a:r>
            <a:endParaRPr lang="en-US" sz="2800" dirty="0">
              <a:solidFill>
                <a:srgbClr val="664FF3"/>
              </a:solidFill>
              <a:latin typeface="Times New Roman" pitchFamily="18" charset="0"/>
              <a:cs typeface="Times New Roman" pitchFamily="18" charset="0"/>
            </a:endParaRPr>
          </a:p>
        </p:txBody>
      </p:sp>
      <p:sp>
        <p:nvSpPr>
          <p:cNvPr id="8" name="TextBox 7"/>
          <p:cNvSpPr txBox="1"/>
          <p:nvPr/>
        </p:nvSpPr>
        <p:spPr>
          <a:xfrm>
            <a:off x="457199" y="1905000"/>
            <a:ext cx="6705599" cy="400110"/>
          </a:xfrm>
          <a:prstGeom prst="rect">
            <a:avLst/>
          </a:prstGeom>
          <a:noFill/>
        </p:spPr>
        <p:txBody>
          <a:bodyPr wrap="square" rtlCol="0">
            <a:spAutoFit/>
          </a:bodyPr>
          <a:lstStyle/>
          <a:p>
            <a:r>
              <a:rPr lang="en-US" sz="2000" dirty="0"/>
              <a:t> </a:t>
            </a:r>
            <a:r>
              <a:rPr lang="en-US" sz="2000" b="1" dirty="0">
                <a:latin typeface="Times New Roman" pitchFamily="18" charset="0"/>
                <a:cs typeface="Times New Roman" pitchFamily="18" charset="0"/>
              </a:rPr>
              <a:t>When hung in a window where it is viewed from the street -</a:t>
            </a:r>
          </a:p>
        </p:txBody>
      </p:sp>
      <p:sp>
        <p:nvSpPr>
          <p:cNvPr id="11" name="TextBox 10"/>
          <p:cNvSpPr txBox="1"/>
          <p:nvPr/>
        </p:nvSpPr>
        <p:spPr>
          <a:xfrm>
            <a:off x="598225" y="2438400"/>
            <a:ext cx="6183575" cy="400110"/>
          </a:xfrm>
          <a:prstGeom prst="rect">
            <a:avLst/>
          </a:prstGeom>
          <a:noFill/>
        </p:spPr>
        <p:txBody>
          <a:bodyPr wrap="square" rtlCol="0">
            <a:spAutoFit/>
          </a:bodyPr>
          <a:lstStyle/>
          <a:p>
            <a:r>
              <a:rPr lang="en-US" sz="2000" dirty="0">
                <a:latin typeface="Times New Roman" pitchFamily="18" charset="0"/>
                <a:cs typeface="Times New Roman" pitchFamily="18" charset="0"/>
              </a:rPr>
              <a:t>- Place the union at the head and over the left shoulder. </a:t>
            </a:r>
          </a:p>
        </p:txBody>
      </p:sp>
      <p:pic>
        <p:nvPicPr>
          <p:cNvPr id="14" name="Picture 13" descr="flag hanging from window"/>
          <p:cNvPicPr/>
          <p:nvPr/>
        </p:nvPicPr>
        <p:blipFill>
          <a:blip r:embed="rId6">
            <a:extLst>
              <a:ext uri="{28A0092B-C50C-407E-A947-70E740481C1C}">
                <a14:useLocalDpi xmlns:a14="http://schemas.microsoft.com/office/drawing/2010/main" val="0"/>
              </a:ext>
            </a:extLst>
          </a:blip>
          <a:srcRect/>
          <a:stretch>
            <a:fillRect/>
          </a:stretch>
        </p:blipFill>
        <p:spPr bwMode="auto">
          <a:xfrm>
            <a:off x="7377752" y="2286000"/>
            <a:ext cx="1461448" cy="1157029"/>
          </a:xfrm>
          <a:prstGeom prst="rect">
            <a:avLst/>
          </a:prstGeom>
          <a:noFill/>
          <a:ln>
            <a:noFill/>
          </a:ln>
        </p:spPr>
      </p:pic>
      <p:sp>
        <p:nvSpPr>
          <p:cNvPr id="2" name="Slide Number Placeholder 1"/>
          <p:cNvSpPr>
            <a:spLocks noGrp="1"/>
          </p:cNvSpPr>
          <p:nvPr>
            <p:ph type="sldNum" sz="quarter" idx="12"/>
          </p:nvPr>
        </p:nvSpPr>
        <p:spPr/>
        <p:txBody>
          <a:bodyPr/>
          <a:lstStyle/>
          <a:p>
            <a:fld id="{3BB922A6-BECB-4119-8154-D8AC50F3DE65}" type="slidenum">
              <a:rPr lang="en-US" smtClean="0"/>
              <a:t>16</a:t>
            </a:fld>
            <a:endParaRPr lang="en-US" dirty="0"/>
          </a:p>
        </p:txBody>
      </p:sp>
    </p:spTree>
    <p:extLst>
      <p:ext uri="{BB962C8B-B14F-4D97-AF65-F5344CB8AC3E}">
        <p14:creationId xmlns:p14="http://schemas.microsoft.com/office/powerpoint/2010/main" val="92798614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750"/>
                                        <p:tgtEl>
                                          <p:spTgt spid="8"/>
                                        </p:tgtEl>
                                      </p:cBhvr>
                                    </p:animEffect>
                                  </p:childTnLst>
                                </p:cTn>
                              </p:par>
                              <p:par>
                                <p:cTn id="8" presetID="23" presetClass="entr" presetSubtype="16"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p:cTn id="10" dur="500" fill="hold"/>
                                        <p:tgtEl>
                                          <p:spTgt spid="14"/>
                                        </p:tgtEl>
                                        <p:attrNameLst>
                                          <p:attrName>ppt_w</p:attrName>
                                        </p:attrNameLst>
                                      </p:cBhvr>
                                      <p:tavLst>
                                        <p:tav tm="0">
                                          <p:val>
                                            <p:fltVal val="0"/>
                                          </p:val>
                                        </p:tav>
                                        <p:tav tm="100000">
                                          <p:val>
                                            <p:strVal val="#ppt_w"/>
                                          </p:val>
                                        </p:tav>
                                      </p:tavLst>
                                    </p:anim>
                                    <p:anim calcmode="lin" valueType="num">
                                      <p:cBhvr>
                                        <p:cTn id="11"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circle(in)">
                                      <p:cBhvr>
                                        <p:cTn id="16"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855"/>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Disposing of Worn Flags</a:t>
            </a:r>
            <a:endParaRPr lang="en-US" sz="2800" dirty="0">
              <a:solidFill>
                <a:srgbClr val="664FF3"/>
              </a:solidFill>
              <a:latin typeface="Times New Roman" pitchFamily="18" charset="0"/>
              <a:cs typeface="Times New Roman" pitchFamily="18" charset="0"/>
            </a:endParaRPr>
          </a:p>
        </p:txBody>
      </p:sp>
      <p:sp>
        <p:nvSpPr>
          <p:cNvPr id="8" name="TextBox 7"/>
          <p:cNvSpPr txBox="1"/>
          <p:nvPr/>
        </p:nvSpPr>
        <p:spPr>
          <a:xfrm>
            <a:off x="457199" y="1905000"/>
            <a:ext cx="6705599" cy="1015663"/>
          </a:xfrm>
          <a:prstGeom prst="rect">
            <a:avLst/>
          </a:prstGeom>
          <a:noFill/>
        </p:spPr>
        <p:txBody>
          <a:bodyPr wrap="square" rtlCol="0">
            <a:spAutoFit/>
          </a:bodyPr>
          <a:lstStyle/>
          <a:p>
            <a:r>
              <a:rPr lang="en-US" sz="2000" b="1" dirty="0">
                <a:latin typeface="Times New Roman" pitchFamily="18" charset="0"/>
                <a:cs typeface="Times New Roman" pitchFamily="18" charset="0"/>
              </a:rPr>
              <a:t>When a flag is no longer a fitting emblem for display, it 	should be destroyed privately in a dignified 	manner.</a:t>
            </a:r>
          </a:p>
        </p:txBody>
      </p:sp>
      <p:sp>
        <p:nvSpPr>
          <p:cNvPr id="11" name="TextBox 10"/>
          <p:cNvSpPr txBox="1"/>
          <p:nvPr/>
        </p:nvSpPr>
        <p:spPr>
          <a:xfrm>
            <a:off x="674425" y="3429000"/>
            <a:ext cx="6488373" cy="707886"/>
          </a:xfrm>
          <a:prstGeom prst="rect">
            <a:avLst/>
          </a:prstGeom>
          <a:noFill/>
        </p:spPr>
        <p:txBody>
          <a:bodyPr wrap="square" rtlCol="0">
            <a:spAutoFit/>
          </a:bodyPr>
          <a:lstStyle/>
          <a:p>
            <a:r>
              <a:rPr lang="en-US" sz="2000" dirty="0">
                <a:latin typeface="Times New Roman" pitchFamily="18" charset="0"/>
                <a:cs typeface="Times New Roman" pitchFamily="18" charset="0"/>
              </a:rPr>
              <a:t>- The best method of destruction is by burning. 	Burning 	represents cleansing and rebirth</a:t>
            </a:r>
          </a:p>
        </p:txBody>
      </p:sp>
      <p:sp>
        <p:nvSpPr>
          <p:cNvPr id="2" name="TextBox 1"/>
          <p:cNvSpPr txBox="1"/>
          <p:nvPr/>
        </p:nvSpPr>
        <p:spPr>
          <a:xfrm>
            <a:off x="674425" y="4191000"/>
            <a:ext cx="7097975" cy="1015663"/>
          </a:xfrm>
          <a:prstGeom prst="rect">
            <a:avLst/>
          </a:prstGeom>
          <a:noFill/>
        </p:spPr>
        <p:txBody>
          <a:bodyPr wrap="square" rtlCol="0">
            <a:spAutoFit/>
          </a:bodyPr>
          <a:lstStyle/>
          <a:p>
            <a:r>
              <a:rPr lang="en-US" dirty="0"/>
              <a:t>- </a:t>
            </a:r>
            <a:r>
              <a:rPr lang="en-US" sz="2000" dirty="0">
                <a:latin typeface="Times New Roman" pitchFamily="18" charset="0"/>
                <a:cs typeface="Times New Roman" pitchFamily="18" charset="0"/>
              </a:rPr>
              <a:t>If you do not feel comfortable disposing of the worn American 	flag by burning it yourself, there are patriotic 	organizations that will do it for you.</a:t>
            </a:r>
          </a:p>
        </p:txBody>
      </p:sp>
      <p:sp>
        <p:nvSpPr>
          <p:cNvPr id="3" name="TextBox 2"/>
          <p:cNvSpPr txBox="1"/>
          <p:nvPr/>
        </p:nvSpPr>
        <p:spPr>
          <a:xfrm>
            <a:off x="674425" y="5257800"/>
            <a:ext cx="7250375" cy="1015663"/>
          </a:xfrm>
          <a:prstGeom prst="rect">
            <a:avLst/>
          </a:prstGeom>
          <a:noFill/>
        </p:spPr>
        <p:txBody>
          <a:bodyPr wrap="square" rtlCol="0">
            <a:spAutoFit/>
          </a:bodyPr>
          <a:lstStyle/>
          <a:p>
            <a:r>
              <a:rPr lang="en-US" sz="2000" dirty="0">
                <a:latin typeface="Times New Roman" pitchFamily="18" charset="0"/>
                <a:cs typeface="Times New Roman" pitchFamily="18" charset="0"/>
              </a:rPr>
              <a:t>- Organizations such as; Girls Scouts of America, Boy Scouts of 	America, American Legion Post, or Veterans of Foreign 	Wars.</a:t>
            </a:r>
            <a:endParaRPr lang="en-US" dirty="0"/>
          </a:p>
        </p:txBody>
      </p:sp>
      <p:sp>
        <p:nvSpPr>
          <p:cNvPr id="9" name="TextBox 8"/>
          <p:cNvSpPr txBox="1"/>
          <p:nvPr/>
        </p:nvSpPr>
        <p:spPr>
          <a:xfrm>
            <a:off x="674425" y="2971800"/>
            <a:ext cx="5497775" cy="400110"/>
          </a:xfrm>
          <a:prstGeom prst="rect">
            <a:avLst/>
          </a:prstGeom>
          <a:noFill/>
        </p:spPr>
        <p:txBody>
          <a:bodyPr wrap="square" rtlCol="0">
            <a:spAutoFit/>
          </a:bodyPr>
          <a:lstStyle/>
          <a:p>
            <a:r>
              <a:rPr lang="en-US" sz="2000" dirty="0">
                <a:latin typeface="Times New Roman" pitchFamily="18" charset="0"/>
                <a:cs typeface="Times New Roman" pitchFamily="18" charset="0"/>
              </a:rPr>
              <a:t>- This must be done with honor</a:t>
            </a:r>
            <a:endParaRPr lang="en-US" dirty="0"/>
          </a:p>
        </p:txBody>
      </p:sp>
      <p:sp>
        <p:nvSpPr>
          <p:cNvPr id="10" name="Slide Number Placeholder 9"/>
          <p:cNvSpPr>
            <a:spLocks noGrp="1"/>
          </p:cNvSpPr>
          <p:nvPr>
            <p:ph type="sldNum" sz="quarter" idx="12"/>
          </p:nvPr>
        </p:nvSpPr>
        <p:spPr/>
        <p:txBody>
          <a:bodyPr/>
          <a:lstStyle/>
          <a:p>
            <a:fld id="{3BB922A6-BECB-4119-8154-D8AC50F3DE65}" type="slidenum">
              <a:rPr lang="en-US" smtClean="0"/>
              <a:t>17</a:t>
            </a:fld>
            <a:endParaRPr lang="en-US" dirty="0"/>
          </a:p>
        </p:txBody>
      </p:sp>
    </p:spTree>
    <p:extLst>
      <p:ext uri="{BB962C8B-B14F-4D97-AF65-F5344CB8AC3E}">
        <p14:creationId xmlns:p14="http://schemas.microsoft.com/office/powerpoint/2010/main" val="1413384679"/>
      </p:ext>
    </p:extLst>
  </p:cSld>
  <p:clrMapOvr>
    <a:masterClrMapping/>
  </p:clrMapOvr>
  <mc:AlternateContent xmlns:mc="http://schemas.openxmlformats.org/markup-compatibility/2006" xmlns:p14="http://schemas.microsoft.com/office/powerpoint/2010/main">
    <mc:Choice Requires="p14">
      <p:transition spd="med">
        <p14:honeycomb/>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anim calcmode="lin" valueType="num">
                                      <p:cBhvr>
                                        <p:cTn id="13" dur="2000" fill="hold"/>
                                        <p:tgtEl>
                                          <p:spTgt spid="9"/>
                                        </p:tgtEl>
                                        <p:attrNameLst>
                                          <p:attrName>ppt_w</p:attrName>
                                        </p:attrNameLst>
                                      </p:cBhvr>
                                      <p:tavLst>
                                        <p:tav tm="0" fmla="#ppt_w*sin(2.5*pi*$)">
                                          <p:val>
                                            <p:fltVal val="0"/>
                                          </p:val>
                                        </p:tav>
                                        <p:tav tm="100000">
                                          <p:val>
                                            <p:fltVal val="1"/>
                                          </p:val>
                                        </p:tav>
                                      </p:tavLst>
                                    </p:anim>
                                    <p:anim calcmode="lin" valueType="num">
                                      <p:cBhvr>
                                        <p:cTn id="14"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80">
                                          <p:stCondLst>
                                            <p:cond delay="0"/>
                                          </p:stCondLst>
                                        </p:cTn>
                                        <p:tgtEl>
                                          <p:spTgt spid="11"/>
                                        </p:tgtEl>
                                      </p:cBhvr>
                                    </p:animEffect>
                                    <p:anim calcmode="lin" valueType="num">
                                      <p:cBhvr>
                                        <p:cTn id="2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5" dur="26">
                                          <p:stCondLst>
                                            <p:cond delay="650"/>
                                          </p:stCondLst>
                                        </p:cTn>
                                        <p:tgtEl>
                                          <p:spTgt spid="11"/>
                                        </p:tgtEl>
                                      </p:cBhvr>
                                      <p:to x="100000" y="60000"/>
                                    </p:animScale>
                                    <p:animScale>
                                      <p:cBhvr>
                                        <p:cTn id="26" dur="166" decel="50000">
                                          <p:stCondLst>
                                            <p:cond delay="676"/>
                                          </p:stCondLst>
                                        </p:cTn>
                                        <p:tgtEl>
                                          <p:spTgt spid="11"/>
                                        </p:tgtEl>
                                      </p:cBhvr>
                                      <p:to x="100000" y="100000"/>
                                    </p:animScale>
                                    <p:animScale>
                                      <p:cBhvr>
                                        <p:cTn id="27" dur="26">
                                          <p:stCondLst>
                                            <p:cond delay="1312"/>
                                          </p:stCondLst>
                                        </p:cTn>
                                        <p:tgtEl>
                                          <p:spTgt spid="11"/>
                                        </p:tgtEl>
                                      </p:cBhvr>
                                      <p:to x="100000" y="80000"/>
                                    </p:animScale>
                                    <p:animScale>
                                      <p:cBhvr>
                                        <p:cTn id="28" dur="166" decel="50000">
                                          <p:stCondLst>
                                            <p:cond delay="1338"/>
                                          </p:stCondLst>
                                        </p:cTn>
                                        <p:tgtEl>
                                          <p:spTgt spid="11"/>
                                        </p:tgtEl>
                                      </p:cBhvr>
                                      <p:to x="100000" y="100000"/>
                                    </p:animScale>
                                    <p:animScale>
                                      <p:cBhvr>
                                        <p:cTn id="29" dur="26">
                                          <p:stCondLst>
                                            <p:cond delay="1642"/>
                                          </p:stCondLst>
                                        </p:cTn>
                                        <p:tgtEl>
                                          <p:spTgt spid="11"/>
                                        </p:tgtEl>
                                      </p:cBhvr>
                                      <p:to x="100000" y="90000"/>
                                    </p:animScale>
                                    <p:animScale>
                                      <p:cBhvr>
                                        <p:cTn id="30" dur="166" decel="50000">
                                          <p:stCondLst>
                                            <p:cond delay="1668"/>
                                          </p:stCondLst>
                                        </p:cTn>
                                        <p:tgtEl>
                                          <p:spTgt spid="11"/>
                                        </p:tgtEl>
                                      </p:cBhvr>
                                      <p:to x="100000" y="100000"/>
                                    </p:animScale>
                                    <p:animScale>
                                      <p:cBhvr>
                                        <p:cTn id="31" dur="26">
                                          <p:stCondLst>
                                            <p:cond delay="1808"/>
                                          </p:stCondLst>
                                        </p:cTn>
                                        <p:tgtEl>
                                          <p:spTgt spid="11"/>
                                        </p:tgtEl>
                                      </p:cBhvr>
                                      <p:to x="100000" y="95000"/>
                                    </p:animScale>
                                    <p:animScale>
                                      <p:cBhvr>
                                        <p:cTn id="32" dur="166" decel="50000">
                                          <p:stCondLst>
                                            <p:cond delay="1834"/>
                                          </p:stCondLst>
                                        </p:cTn>
                                        <p:tgtEl>
                                          <p:spTgt spid="11"/>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heel(1)">
                                      <p:cBhvr>
                                        <p:cTn id="37" dur="20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checkerboard(across)">
                                      <p:cBhvr>
                                        <p:cTn id="4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2" grpId="0"/>
      <p:bldP spid="3"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855"/>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Flag Etiquette</a:t>
            </a:r>
          </a:p>
        </p:txBody>
      </p:sp>
      <p:sp>
        <p:nvSpPr>
          <p:cNvPr id="8" name="TextBox 7"/>
          <p:cNvSpPr txBox="1"/>
          <p:nvPr/>
        </p:nvSpPr>
        <p:spPr>
          <a:xfrm>
            <a:off x="457199" y="1752600"/>
            <a:ext cx="6705599" cy="707886"/>
          </a:xfrm>
          <a:prstGeom prst="rect">
            <a:avLst/>
          </a:prstGeom>
          <a:noFill/>
        </p:spPr>
        <p:txBody>
          <a:bodyPr wrap="square" rtlCol="0">
            <a:spAutoFit/>
          </a:bodyPr>
          <a:lstStyle/>
          <a:p>
            <a:pPr lvl="0"/>
            <a:r>
              <a:rPr lang="en-US" sz="2000" dirty="0">
                <a:latin typeface="Times New Roman" pitchFamily="18" charset="0"/>
                <a:cs typeface="Times New Roman" pitchFamily="18" charset="0"/>
              </a:rPr>
              <a:t>The flag should never be </a:t>
            </a:r>
            <a:r>
              <a:rPr lang="en-US" sz="2000" dirty="0">
                <a:solidFill>
                  <a:srgbClr val="FF0000"/>
                </a:solidFill>
                <a:latin typeface="Times New Roman" pitchFamily="18" charset="0"/>
                <a:cs typeface="Times New Roman" pitchFamily="18" charset="0"/>
              </a:rPr>
              <a:t>dipped to any person or thing</a:t>
            </a:r>
            <a:r>
              <a:rPr lang="en-US" sz="2000" dirty="0">
                <a:latin typeface="Times New Roman" pitchFamily="18" charset="0"/>
                <a:cs typeface="Times New Roman" pitchFamily="18" charset="0"/>
              </a:rPr>
              <a:t>. It is 	flown upside down only as a distress signal. </a:t>
            </a:r>
          </a:p>
        </p:txBody>
      </p:sp>
      <p:sp>
        <p:nvSpPr>
          <p:cNvPr id="2" name="TextBox 1"/>
          <p:cNvSpPr txBox="1"/>
          <p:nvPr/>
        </p:nvSpPr>
        <p:spPr>
          <a:xfrm>
            <a:off x="457199" y="3810000"/>
            <a:ext cx="8221664" cy="1631216"/>
          </a:xfrm>
          <a:prstGeom prst="rect">
            <a:avLst/>
          </a:prstGeom>
          <a:noFill/>
        </p:spPr>
        <p:txBody>
          <a:bodyPr wrap="square" rtlCol="0">
            <a:spAutoFit/>
          </a:bodyPr>
          <a:lstStyle/>
          <a:p>
            <a:pPr lvl="0"/>
            <a:r>
              <a:rPr lang="en-US" sz="2000" dirty="0">
                <a:latin typeface="Times New Roman" pitchFamily="18" charset="0"/>
                <a:cs typeface="Times New Roman" pitchFamily="18" charset="0"/>
              </a:rPr>
              <a:t>The flag </a:t>
            </a:r>
            <a:r>
              <a:rPr lang="en-US" sz="2000" dirty="0">
                <a:solidFill>
                  <a:srgbClr val="FF0000"/>
                </a:solidFill>
                <a:latin typeface="Times New Roman" pitchFamily="18" charset="0"/>
                <a:cs typeface="Times New Roman" pitchFamily="18" charset="0"/>
              </a:rPr>
              <a:t>should never be used for any advertising purpose</a:t>
            </a:r>
            <a:r>
              <a:rPr lang="en-US" sz="2000" dirty="0">
                <a:latin typeface="Times New Roman" pitchFamily="18" charset="0"/>
                <a:cs typeface="Times New Roman" pitchFamily="18" charset="0"/>
              </a:rPr>
              <a:t>. It should not be 	embroidered, printed or otherwise impressed on such articles as 	cushions, handkerchiefs, napkins, boxes, or anything intended to be 	discarded after temporary use. Advertising signs should not be 	attached to the staff or halyard </a:t>
            </a:r>
          </a:p>
        </p:txBody>
      </p:sp>
      <p:sp>
        <p:nvSpPr>
          <p:cNvPr id="3" name="TextBox 2"/>
          <p:cNvSpPr txBox="1"/>
          <p:nvPr/>
        </p:nvSpPr>
        <p:spPr>
          <a:xfrm>
            <a:off x="609600" y="5458361"/>
            <a:ext cx="7924800" cy="1015663"/>
          </a:xfrm>
          <a:prstGeom prst="rect">
            <a:avLst/>
          </a:prstGeom>
          <a:noFill/>
        </p:spPr>
        <p:txBody>
          <a:bodyPr wrap="square" rtlCol="0">
            <a:spAutoFit/>
          </a:bodyPr>
          <a:lstStyle/>
          <a:p>
            <a:pPr lvl="0"/>
            <a:r>
              <a:rPr lang="en-US" sz="2000" dirty="0">
                <a:latin typeface="Times New Roman" pitchFamily="18" charset="0"/>
                <a:cs typeface="Times New Roman" pitchFamily="18" charset="0"/>
              </a:rPr>
              <a:t>The flag </a:t>
            </a:r>
            <a:r>
              <a:rPr lang="en-US" sz="2000" dirty="0">
                <a:solidFill>
                  <a:srgbClr val="FF0000"/>
                </a:solidFill>
                <a:latin typeface="Times New Roman" pitchFamily="18" charset="0"/>
                <a:cs typeface="Times New Roman" pitchFamily="18" charset="0"/>
              </a:rPr>
              <a:t>should not be used as part of a costume or athletic uniform</a:t>
            </a:r>
            <a:r>
              <a:rPr lang="en-US" sz="2000" dirty="0">
                <a:latin typeface="Times New Roman" pitchFamily="18" charset="0"/>
                <a:cs typeface="Times New Roman" pitchFamily="18" charset="0"/>
              </a:rPr>
              <a:t>, except 	that a flag patch may be used on the uniform of military personnel, 	fireman, policeman and members of patriotic organizations. </a:t>
            </a:r>
          </a:p>
        </p:txBody>
      </p:sp>
      <p:sp>
        <p:nvSpPr>
          <p:cNvPr id="9" name="TextBox 8"/>
          <p:cNvSpPr txBox="1"/>
          <p:nvPr/>
        </p:nvSpPr>
        <p:spPr>
          <a:xfrm>
            <a:off x="457199" y="2438400"/>
            <a:ext cx="8221664" cy="1323439"/>
          </a:xfrm>
          <a:prstGeom prst="rect">
            <a:avLst/>
          </a:prstGeom>
          <a:noFill/>
        </p:spPr>
        <p:txBody>
          <a:bodyPr wrap="square" rtlCol="0">
            <a:spAutoFit/>
          </a:bodyPr>
          <a:lstStyle/>
          <a:p>
            <a:pPr lvl="0"/>
            <a:r>
              <a:rPr lang="en-US" sz="2000" dirty="0">
                <a:latin typeface="Times New Roman" pitchFamily="18" charset="0"/>
                <a:cs typeface="Times New Roman" pitchFamily="18" charset="0"/>
              </a:rPr>
              <a:t>The flag should </a:t>
            </a:r>
            <a:r>
              <a:rPr lang="en-US" sz="2000" dirty="0">
                <a:solidFill>
                  <a:srgbClr val="FF0000"/>
                </a:solidFill>
                <a:latin typeface="Times New Roman" pitchFamily="18" charset="0"/>
                <a:cs typeface="Times New Roman" pitchFamily="18" charset="0"/>
              </a:rPr>
              <a:t>not be used as a drapery, or for covering a speakers desk, 	draping a platform, or for any decoration in general.</a:t>
            </a:r>
            <a:r>
              <a:rPr lang="en-US" sz="2000" dirty="0">
                <a:latin typeface="Times New Roman" pitchFamily="18" charset="0"/>
                <a:cs typeface="Times New Roman" pitchFamily="18" charset="0"/>
              </a:rPr>
              <a:t> Bunting of blue, 	white and red stripes is available for these purposes. The blue stripe 	of the bunting should be on the top. </a:t>
            </a:r>
          </a:p>
        </p:txBody>
      </p:sp>
      <p:sp>
        <p:nvSpPr>
          <p:cNvPr id="10" name="Slide Number Placeholder 9"/>
          <p:cNvSpPr>
            <a:spLocks noGrp="1"/>
          </p:cNvSpPr>
          <p:nvPr>
            <p:ph type="sldNum" sz="quarter" idx="12"/>
          </p:nvPr>
        </p:nvSpPr>
        <p:spPr/>
        <p:txBody>
          <a:bodyPr/>
          <a:lstStyle/>
          <a:p>
            <a:fld id="{3BB922A6-BECB-4119-8154-D8AC50F3DE65}" type="slidenum">
              <a:rPr lang="en-US" smtClean="0"/>
              <a:t>18</a:t>
            </a:fld>
            <a:endParaRPr lang="en-US" dirty="0"/>
          </a:p>
        </p:txBody>
      </p:sp>
    </p:spTree>
    <p:extLst>
      <p:ext uri="{BB962C8B-B14F-4D97-AF65-F5344CB8AC3E}">
        <p14:creationId xmlns:p14="http://schemas.microsoft.com/office/powerpoint/2010/main" val="4118539667"/>
      </p:ext>
    </p:extLst>
  </p:cSld>
  <p:clrMapOvr>
    <a:masterClrMapping/>
  </p:clrMapOvr>
  <mc:AlternateContent xmlns:mc="http://schemas.openxmlformats.org/markup-compatibility/2006" xmlns:p14="http://schemas.microsoft.com/office/powerpoint/2010/main">
    <mc:Choice Requires="p14">
      <p:transition spd="med">
        <p14:honeycomb/>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anim calcmode="lin" valueType="num">
                                      <p:cBhvr>
                                        <p:cTn id="13" dur="2000" fill="hold"/>
                                        <p:tgtEl>
                                          <p:spTgt spid="9"/>
                                        </p:tgtEl>
                                        <p:attrNameLst>
                                          <p:attrName>ppt_w</p:attrName>
                                        </p:attrNameLst>
                                      </p:cBhvr>
                                      <p:tavLst>
                                        <p:tav tm="0" fmla="#ppt_w*sin(2.5*pi*$)">
                                          <p:val>
                                            <p:fltVal val="0"/>
                                          </p:val>
                                        </p:tav>
                                        <p:tav tm="100000">
                                          <p:val>
                                            <p:fltVal val="1"/>
                                          </p:val>
                                        </p:tav>
                                      </p:tavLst>
                                    </p:anim>
                                    <p:anim calcmode="lin" valueType="num">
                                      <p:cBhvr>
                                        <p:cTn id="14"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heel(1)">
                                      <p:cBhvr>
                                        <p:cTn id="19" dur="20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checkerboard(across)">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855"/>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Flag Etiquette</a:t>
            </a:r>
          </a:p>
        </p:txBody>
      </p:sp>
      <p:sp>
        <p:nvSpPr>
          <p:cNvPr id="8" name="TextBox 7"/>
          <p:cNvSpPr txBox="1"/>
          <p:nvPr/>
        </p:nvSpPr>
        <p:spPr>
          <a:xfrm>
            <a:off x="457199" y="1959114"/>
            <a:ext cx="7315201" cy="1015663"/>
          </a:xfrm>
          <a:prstGeom prst="rect">
            <a:avLst/>
          </a:prstGeom>
          <a:noFill/>
        </p:spPr>
        <p:txBody>
          <a:bodyPr wrap="square" rtlCol="0">
            <a:spAutoFit/>
          </a:bodyPr>
          <a:lstStyle/>
          <a:p>
            <a:pPr lvl="0"/>
            <a:r>
              <a:rPr lang="en-US" sz="2000" dirty="0">
                <a:latin typeface="Times New Roman" pitchFamily="18" charset="0"/>
                <a:cs typeface="Times New Roman" pitchFamily="18" charset="0"/>
              </a:rPr>
              <a:t>The flag </a:t>
            </a:r>
            <a:r>
              <a:rPr lang="en-US" sz="2000" dirty="0">
                <a:solidFill>
                  <a:srgbClr val="FF0000"/>
                </a:solidFill>
                <a:latin typeface="Times New Roman" pitchFamily="18" charset="0"/>
                <a:cs typeface="Times New Roman" pitchFamily="18" charset="0"/>
              </a:rPr>
              <a:t>should never have placed on it, or attached to it, any mark, 	insignia, letter, word, number, figure, or drawing of any 	kind. </a:t>
            </a:r>
          </a:p>
        </p:txBody>
      </p:sp>
      <p:sp>
        <p:nvSpPr>
          <p:cNvPr id="2" name="TextBox 1"/>
          <p:cNvSpPr txBox="1"/>
          <p:nvPr/>
        </p:nvSpPr>
        <p:spPr>
          <a:xfrm>
            <a:off x="381000" y="3861137"/>
            <a:ext cx="8221664" cy="1015663"/>
          </a:xfrm>
          <a:prstGeom prst="rect">
            <a:avLst/>
          </a:prstGeom>
          <a:noFill/>
        </p:spPr>
        <p:txBody>
          <a:bodyPr wrap="square" rtlCol="0">
            <a:spAutoFit/>
          </a:bodyPr>
          <a:lstStyle/>
          <a:p>
            <a:pPr lvl="0"/>
            <a:r>
              <a:rPr lang="en-US" sz="2000" dirty="0">
                <a:solidFill>
                  <a:srgbClr val="FF0000"/>
                </a:solidFill>
                <a:latin typeface="Times New Roman" pitchFamily="18" charset="0"/>
                <a:cs typeface="Times New Roman" pitchFamily="18" charset="0"/>
              </a:rPr>
              <a:t>When the flag is lowered, no part of it should touch the ground or any other 	object</a:t>
            </a:r>
            <a:r>
              <a:rPr lang="en-US" sz="2000" dirty="0">
                <a:latin typeface="Times New Roman" pitchFamily="18" charset="0"/>
                <a:cs typeface="Times New Roman" pitchFamily="18" charset="0"/>
              </a:rPr>
              <a:t>; it should be received by waiting hands and arms. To store the 	flag it should be folded neatly and ceremoniously. </a:t>
            </a:r>
          </a:p>
        </p:txBody>
      </p:sp>
      <p:sp>
        <p:nvSpPr>
          <p:cNvPr id="3" name="TextBox 2"/>
          <p:cNvSpPr txBox="1"/>
          <p:nvPr/>
        </p:nvSpPr>
        <p:spPr>
          <a:xfrm>
            <a:off x="457199" y="5458361"/>
            <a:ext cx="7924800" cy="707886"/>
          </a:xfrm>
          <a:prstGeom prst="rect">
            <a:avLst/>
          </a:prstGeom>
          <a:noFill/>
        </p:spPr>
        <p:txBody>
          <a:bodyPr wrap="square" rtlCol="0">
            <a:spAutoFit/>
          </a:bodyPr>
          <a:lstStyle/>
          <a:p>
            <a:pPr lvl="0"/>
            <a:r>
              <a:rPr lang="en-US" sz="2000" dirty="0">
                <a:latin typeface="Times New Roman" pitchFamily="18" charset="0"/>
                <a:cs typeface="Times New Roman" pitchFamily="18" charset="0"/>
              </a:rPr>
              <a:t>When a flag is so worn it is no longer fit to serve as a symbol of our 	country, it should be destroyed by burning in a dignified manner. </a:t>
            </a:r>
          </a:p>
        </p:txBody>
      </p:sp>
      <p:sp>
        <p:nvSpPr>
          <p:cNvPr id="9" name="TextBox 8"/>
          <p:cNvSpPr txBox="1"/>
          <p:nvPr/>
        </p:nvSpPr>
        <p:spPr>
          <a:xfrm>
            <a:off x="457199" y="3025914"/>
            <a:ext cx="8221664" cy="707886"/>
          </a:xfrm>
          <a:prstGeom prst="rect">
            <a:avLst/>
          </a:prstGeom>
          <a:noFill/>
        </p:spPr>
        <p:txBody>
          <a:bodyPr wrap="square" rtlCol="0">
            <a:spAutoFit/>
          </a:bodyPr>
          <a:lstStyle/>
          <a:p>
            <a:pPr lvl="0"/>
            <a:r>
              <a:rPr lang="en-US" sz="2000" dirty="0">
                <a:latin typeface="Times New Roman" pitchFamily="18" charset="0"/>
                <a:cs typeface="Times New Roman" pitchFamily="18" charset="0"/>
              </a:rPr>
              <a:t>The flag </a:t>
            </a:r>
            <a:r>
              <a:rPr lang="en-US" sz="2000" dirty="0">
                <a:solidFill>
                  <a:srgbClr val="FF0000"/>
                </a:solidFill>
                <a:latin typeface="Times New Roman" pitchFamily="18" charset="0"/>
                <a:cs typeface="Times New Roman" pitchFamily="18" charset="0"/>
              </a:rPr>
              <a:t>should never be used as a receptacle for receiving, holding, carrying, 	or delivering anything</a:t>
            </a:r>
            <a:r>
              <a:rPr lang="en-US" sz="2000" dirty="0">
                <a:latin typeface="Times New Roman" pitchFamily="18" charset="0"/>
                <a:cs typeface="Times New Roman" pitchFamily="18" charset="0"/>
              </a:rPr>
              <a:t>.</a:t>
            </a:r>
          </a:p>
        </p:txBody>
      </p:sp>
      <p:sp>
        <p:nvSpPr>
          <p:cNvPr id="10" name="Slide Number Placeholder 9"/>
          <p:cNvSpPr>
            <a:spLocks noGrp="1"/>
          </p:cNvSpPr>
          <p:nvPr>
            <p:ph type="sldNum" sz="quarter" idx="12"/>
          </p:nvPr>
        </p:nvSpPr>
        <p:spPr/>
        <p:txBody>
          <a:bodyPr/>
          <a:lstStyle/>
          <a:p>
            <a:fld id="{3BB922A6-BECB-4119-8154-D8AC50F3DE65}" type="slidenum">
              <a:rPr lang="en-US" smtClean="0"/>
              <a:t>19</a:t>
            </a:fld>
            <a:endParaRPr lang="en-US" dirty="0"/>
          </a:p>
        </p:txBody>
      </p:sp>
      <p:sp>
        <p:nvSpPr>
          <p:cNvPr id="11" name="TextBox 10"/>
          <p:cNvSpPr txBox="1"/>
          <p:nvPr/>
        </p:nvSpPr>
        <p:spPr>
          <a:xfrm>
            <a:off x="457199" y="5010090"/>
            <a:ext cx="8077201" cy="400110"/>
          </a:xfrm>
          <a:prstGeom prst="rect">
            <a:avLst/>
          </a:prstGeom>
          <a:noFill/>
        </p:spPr>
        <p:txBody>
          <a:bodyPr wrap="square" rtlCol="0">
            <a:spAutoFit/>
          </a:bodyPr>
          <a:lstStyle/>
          <a:p>
            <a:pPr lvl="0"/>
            <a:r>
              <a:rPr lang="en-US" sz="2000" dirty="0">
                <a:latin typeface="Times New Roman" pitchFamily="18" charset="0"/>
                <a:cs typeface="Times New Roman" pitchFamily="18" charset="0"/>
              </a:rPr>
              <a:t>The flag </a:t>
            </a:r>
            <a:r>
              <a:rPr lang="en-US" sz="2000" dirty="0">
                <a:solidFill>
                  <a:srgbClr val="FF0000"/>
                </a:solidFill>
                <a:latin typeface="Times New Roman" pitchFamily="18" charset="0"/>
                <a:cs typeface="Times New Roman" pitchFamily="18" charset="0"/>
              </a:rPr>
              <a:t>should be cleaned and mended </a:t>
            </a:r>
            <a:r>
              <a:rPr lang="en-US" sz="2000" dirty="0">
                <a:latin typeface="Times New Roman" pitchFamily="18" charset="0"/>
                <a:cs typeface="Times New Roman" pitchFamily="18" charset="0"/>
              </a:rPr>
              <a:t>when necessary. </a:t>
            </a:r>
          </a:p>
        </p:txBody>
      </p:sp>
    </p:spTree>
    <p:extLst>
      <p:ext uri="{BB962C8B-B14F-4D97-AF65-F5344CB8AC3E}">
        <p14:creationId xmlns:p14="http://schemas.microsoft.com/office/powerpoint/2010/main" val="1846608546"/>
      </p:ext>
    </p:extLst>
  </p:cSld>
  <p:clrMapOvr>
    <a:masterClrMapping/>
  </p:clrMapOvr>
  <mc:AlternateContent xmlns:mc="http://schemas.openxmlformats.org/markup-compatibility/2006" xmlns:p14="http://schemas.microsoft.com/office/powerpoint/2010/main">
    <mc:Choice Requires="p14">
      <p:transition spd="med">
        <p14:honeycomb/>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anim calcmode="lin" valueType="num">
                                      <p:cBhvr>
                                        <p:cTn id="13" dur="2000" fill="hold"/>
                                        <p:tgtEl>
                                          <p:spTgt spid="9"/>
                                        </p:tgtEl>
                                        <p:attrNameLst>
                                          <p:attrName>ppt_w</p:attrName>
                                        </p:attrNameLst>
                                      </p:cBhvr>
                                      <p:tavLst>
                                        <p:tav tm="0" fmla="#ppt_w*sin(2.5*pi*$)">
                                          <p:val>
                                            <p:fltVal val="0"/>
                                          </p:val>
                                        </p:tav>
                                        <p:tav tm="100000">
                                          <p:val>
                                            <p:fltVal val="1"/>
                                          </p:val>
                                        </p:tav>
                                      </p:tavLst>
                                    </p:anim>
                                    <p:anim calcmode="lin" valueType="num">
                                      <p:cBhvr>
                                        <p:cTn id="14"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heel(1)">
                                      <p:cBhvr>
                                        <p:cTn id="19" dur="20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checkerboard(across)">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2057400" y="1991380"/>
            <a:ext cx="4876800"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Saluting the Flag</a:t>
            </a:r>
            <a:endParaRPr lang="en-US" sz="2800" dirty="0">
              <a:latin typeface="Times New Roman" pitchFamily="18" charset="0"/>
              <a:cs typeface="Times New Roman" pitchFamily="18" charset="0"/>
            </a:endParaRPr>
          </a:p>
        </p:txBody>
      </p:sp>
      <p:sp>
        <p:nvSpPr>
          <p:cNvPr id="2" name="TextBox 1"/>
          <p:cNvSpPr txBox="1"/>
          <p:nvPr/>
        </p:nvSpPr>
        <p:spPr>
          <a:xfrm>
            <a:off x="1295400" y="5193268"/>
            <a:ext cx="6739731"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Disposing of Worn Flags</a:t>
            </a:r>
            <a:endParaRPr lang="en-US" sz="2800" dirty="0">
              <a:latin typeface="Times New Roman" pitchFamily="18" charset="0"/>
              <a:cs typeface="Times New Roman" pitchFamily="18" charset="0"/>
            </a:endParaRPr>
          </a:p>
        </p:txBody>
      </p:sp>
      <p:sp>
        <p:nvSpPr>
          <p:cNvPr id="3" name="TextBox 2"/>
          <p:cNvSpPr txBox="1"/>
          <p:nvPr/>
        </p:nvSpPr>
        <p:spPr>
          <a:xfrm>
            <a:off x="2057400" y="4419600"/>
            <a:ext cx="5334000" cy="800219"/>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Displaying the Flag</a:t>
            </a:r>
            <a:endParaRPr lang="en-US" sz="2800" dirty="0">
              <a:latin typeface="Times New Roman" pitchFamily="18" charset="0"/>
              <a:cs typeface="Times New Roman" pitchFamily="18" charset="0"/>
            </a:endParaRPr>
          </a:p>
          <a:p>
            <a:endParaRPr lang="en-US" dirty="0"/>
          </a:p>
        </p:txBody>
      </p:sp>
      <p:sp>
        <p:nvSpPr>
          <p:cNvPr id="8" name="TextBox 7"/>
          <p:cNvSpPr txBox="1"/>
          <p:nvPr/>
        </p:nvSpPr>
        <p:spPr>
          <a:xfrm>
            <a:off x="2286000" y="3543419"/>
            <a:ext cx="4419600" cy="523220"/>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Flag Etiquette</a:t>
            </a:r>
          </a:p>
        </p:txBody>
      </p:sp>
      <p:sp>
        <p:nvSpPr>
          <p:cNvPr id="9" name="TextBox 8"/>
          <p:cNvSpPr txBox="1"/>
          <p:nvPr/>
        </p:nvSpPr>
        <p:spPr>
          <a:xfrm>
            <a:off x="1044622" y="2743200"/>
            <a:ext cx="7688263" cy="800219"/>
          </a:xfrm>
          <a:prstGeom prst="rect">
            <a:avLst/>
          </a:prstGeom>
          <a:noFill/>
        </p:spPr>
        <p:txBody>
          <a:bodyPr wrap="square" rtlCol="0">
            <a:spAutoFit/>
          </a:bodyPr>
          <a:lstStyle/>
          <a:p>
            <a:r>
              <a:rPr lang="en-US" sz="2800" b="1" dirty="0">
                <a:latin typeface="Times New Roman" pitchFamily="18" charset="0"/>
                <a:cs typeface="Times New Roman" pitchFamily="18" charset="0"/>
              </a:rPr>
              <a:t>The Pledge of Allegiance and National Anthem</a:t>
            </a:r>
            <a:endParaRPr lang="en-US" sz="2800" dirty="0">
              <a:latin typeface="Times New Roman" pitchFamily="18" charset="0"/>
              <a:cs typeface="Times New Roman" pitchFamily="18" charset="0"/>
            </a:endParaRPr>
          </a:p>
          <a:p>
            <a:endParaRPr lang="en-US" dirty="0"/>
          </a:p>
        </p:txBody>
      </p:sp>
      <p:sp>
        <p:nvSpPr>
          <p:cNvPr id="10" name="Slide Number Placeholder 9"/>
          <p:cNvSpPr>
            <a:spLocks noGrp="1"/>
          </p:cNvSpPr>
          <p:nvPr>
            <p:ph type="sldNum" sz="quarter" idx="12"/>
          </p:nvPr>
        </p:nvSpPr>
        <p:spPr/>
        <p:txBody>
          <a:bodyPr/>
          <a:lstStyle/>
          <a:p>
            <a:fld id="{3BB922A6-BECB-4119-8154-D8AC50F3DE65}" type="slidenum">
              <a:rPr lang="en-US" smtClean="0"/>
              <a:t>2</a:t>
            </a:fld>
            <a:endParaRPr lang="en-US" dirty="0"/>
          </a:p>
        </p:txBody>
      </p:sp>
    </p:spTree>
    <p:extLst>
      <p:ext uri="{BB962C8B-B14F-4D97-AF65-F5344CB8AC3E}">
        <p14:creationId xmlns:p14="http://schemas.microsoft.com/office/powerpoint/2010/main" val="174355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7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750" fill="hold"/>
                                        <p:tgtEl>
                                          <p:spTgt spid="8"/>
                                        </p:tgtEl>
                                        <p:attrNameLst>
                                          <p:attrName>ppt_w</p:attrName>
                                        </p:attrNameLst>
                                      </p:cBhvr>
                                      <p:tavLst>
                                        <p:tav tm="0">
                                          <p:val>
                                            <p:fltVal val="0"/>
                                          </p:val>
                                        </p:tav>
                                        <p:tav tm="100000">
                                          <p:val>
                                            <p:strVal val="#ppt_w"/>
                                          </p:val>
                                        </p:tav>
                                      </p:tavLst>
                                    </p:anim>
                                    <p:anim calcmode="lin" valueType="num">
                                      <p:cBhvr>
                                        <p:cTn id="13" dur="750" fill="hold"/>
                                        <p:tgtEl>
                                          <p:spTgt spid="8"/>
                                        </p:tgtEl>
                                        <p:attrNameLst>
                                          <p:attrName>ppt_h</p:attrName>
                                        </p:attrNameLst>
                                      </p:cBhvr>
                                      <p:tavLst>
                                        <p:tav tm="0">
                                          <p:val>
                                            <p:fltVal val="0"/>
                                          </p:val>
                                        </p:tav>
                                        <p:tav tm="100000">
                                          <p:val>
                                            <p:strVal val="#ppt_h"/>
                                          </p:val>
                                        </p:tav>
                                      </p:tavLst>
                                    </p:anim>
                                    <p:anim calcmode="lin" valueType="num">
                                      <p:cBhvr>
                                        <p:cTn id="14" dur="750" fill="hold"/>
                                        <p:tgtEl>
                                          <p:spTgt spid="8"/>
                                        </p:tgtEl>
                                        <p:attrNameLst>
                                          <p:attrName>style.rotation</p:attrName>
                                        </p:attrNameLst>
                                      </p:cBhvr>
                                      <p:tavLst>
                                        <p:tav tm="0">
                                          <p:val>
                                            <p:fltVal val="90"/>
                                          </p:val>
                                        </p:tav>
                                        <p:tav tm="100000">
                                          <p:val>
                                            <p:fltVal val="0"/>
                                          </p:val>
                                        </p:tav>
                                      </p:tavLst>
                                    </p:anim>
                                    <p:animEffect transition="in" filter="fade">
                                      <p:cBhvr>
                                        <p:cTn id="15" dur="75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750"/>
                                        <p:tgtEl>
                                          <p:spTgt spid="3"/>
                                        </p:tgtEl>
                                      </p:cBhvr>
                                    </p:animEffect>
                                    <p:anim calcmode="lin" valueType="num">
                                      <p:cBhvr>
                                        <p:cTn id="21" dur="750" fill="hold"/>
                                        <p:tgtEl>
                                          <p:spTgt spid="3"/>
                                        </p:tgtEl>
                                        <p:attrNameLst>
                                          <p:attrName>ppt_w</p:attrName>
                                        </p:attrNameLst>
                                      </p:cBhvr>
                                      <p:tavLst>
                                        <p:tav tm="0" fmla="#ppt_w*sin(2.5*pi*$)">
                                          <p:val>
                                            <p:fltVal val="0"/>
                                          </p:val>
                                        </p:tav>
                                        <p:tav tm="100000">
                                          <p:val>
                                            <p:fltVal val="1"/>
                                          </p:val>
                                        </p:tav>
                                      </p:tavLst>
                                    </p:anim>
                                    <p:anim calcmode="lin" valueType="num">
                                      <p:cBhvr>
                                        <p:cTn id="22" dur="75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arn(inVertic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2057400" y="11430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Saluting the Flag</a:t>
            </a:r>
            <a:endParaRPr lang="en-US" sz="2800" dirty="0">
              <a:solidFill>
                <a:srgbClr val="664FF3"/>
              </a:solidFill>
              <a:latin typeface="Times New Roman" pitchFamily="18" charset="0"/>
              <a:cs typeface="Times New Roman" pitchFamily="18" charset="0"/>
            </a:endParaRPr>
          </a:p>
        </p:txBody>
      </p:sp>
      <p:sp>
        <p:nvSpPr>
          <p:cNvPr id="9" name="TextBox 8"/>
          <p:cNvSpPr txBox="1"/>
          <p:nvPr/>
        </p:nvSpPr>
        <p:spPr>
          <a:xfrm>
            <a:off x="457200" y="1899679"/>
            <a:ext cx="7688263" cy="400110"/>
          </a:xfrm>
          <a:prstGeom prst="rect">
            <a:avLst/>
          </a:prstGeom>
          <a:noFill/>
        </p:spPr>
        <p:txBody>
          <a:bodyPr wrap="square" rtlCol="0">
            <a:spAutoFit/>
          </a:bodyPr>
          <a:lstStyle/>
          <a:p>
            <a:pPr marL="342900" indent="-342900">
              <a:buFont typeface="Arial" pitchFamily="34" charset="0"/>
              <a:buChar char="•"/>
            </a:pPr>
            <a:r>
              <a:rPr lang="en-US" sz="2000" b="1" dirty="0">
                <a:latin typeface="Times New Roman" pitchFamily="18" charset="0"/>
                <a:cs typeface="Times New Roman" pitchFamily="18" charset="0"/>
              </a:rPr>
              <a:t>Face the flag and stand at attention. </a:t>
            </a:r>
            <a:endParaRPr lang="en-US" sz="2000" dirty="0">
              <a:latin typeface="Times New Roman" pitchFamily="18" charset="0"/>
              <a:cs typeface="Times New Roman" pitchFamily="18" charset="0"/>
            </a:endParaRPr>
          </a:p>
        </p:txBody>
      </p:sp>
      <p:sp>
        <p:nvSpPr>
          <p:cNvPr id="10" name="TextBox 9"/>
          <p:cNvSpPr txBox="1"/>
          <p:nvPr/>
        </p:nvSpPr>
        <p:spPr>
          <a:xfrm>
            <a:off x="457200" y="2459529"/>
            <a:ext cx="6923964" cy="400110"/>
          </a:xfrm>
          <a:prstGeom prst="rect">
            <a:avLst/>
          </a:prstGeom>
          <a:noFill/>
        </p:spPr>
        <p:txBody>
          <a:bodyPr wrap="squar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Place your right hand over your heart.</a:t>
            </a:r>
            <a:endParaRPr lang="en-US" sz="2000" dirty="0">
              <a:latin typeface="Times New Roman" pitchFamily="18" charset="0"/>
              <a:cs typeface="Times New Roman" pitchFamily="18" charset="0"/>
            </a:endParaRPr>
          </a:p>
        </p:txBody>
      </p:sp>
      <p:sp>
        <p:nvSpPr>
          <p:cNvPr id="11" name="TextBox 10"/>
          <p:cNvSpPr txBox="1"/>
          <p:nvPr/>
        </p:nvSpPr>
        <p:spPr>
          <a:xfrm>
            <a:off x="457199" y="2971800"/>
            <a:ext cx="6412909" cy="1015663"/>
          </a:xfrm>
          <a:prstGeom prst="rect">
            <a:avLst/>
          </a:prstGeom>
          <a:noFill/>
        </p:spPr>
        <p:txBody>
          <a:bodyPr wrap="non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Men and boys who are wearing a hat or cap remove it</a:t>
            </a:r>
            <a:br>
              <a:rPr lang="en-US" sz="2000" b="1" dirty="0">
                <a:latin typeface="Times New Roman" pitchFamily="18" charset="0"/>
                <a:cs typeface="Times New Roman" pitchFamily="18" charset="0"/>
              </a:rPr>
            </a:br>
            <a:r>
              <a:rPr lang="en-US" sz="2000" b="1" dirty="0">
                <a:latin typeface="Times New Roman" pitchFamily="18" charset="0"/>
                <a:cs typeface="Times New Roman" pitchFamily="18" charset="0"/>
              </a:rPr>
              <a:t>	with your right hand and hold it at your left </a:t>
            </a:r>
          </a:p>
          <a:p>
            <a:r>
              <a:rPr lang="en-US" sz="2000" b="1" dirty="0">
                <a:latin typeface="Times New Roman" pitchFamily="18" charset="0"/>
                <a:cs typeface="Times New Roman" pitchFamily="18" charset="0"/>
              </a:rPr>
              <a:t>	shoulder, so that your hand is over your heart. </a:t>
            </a:r>
            <a:endParaRPr lang="en-US" sz="2000" dirty="0">
              <a:latin typeface="Times New Roman" pitchFamily="18" charset="0"/>
              <a:cs typeface="Times New Roman" pitchFamily="18" charset="0"/>
            </a:endParaRPr>
          </a:p>
        </p:txBody>
      </p:sp>
      <p:sp>
        <p:nvSpPr>
          <p:cNvPr id="12" name="TextBox 11"/>
          <p:cNvSpPr txBox="1"/>
          <p:nvPr/>
        </p:nvSpPr>
        <p:spPr>
          <a:xfrm>
            <a:off x="457200" y="4775271"/>
            <a:ext cx="7688263" cy="707886"/>
          </a:xfrm>
          <a:prstGeom prst="rect">
            <a:avLst/>
          </a:prstGeom>
          <a:noFill/>
        </p:spPr>
        <p:txBody>
          <a:bodyPr wrap="squar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People in uniform should give the military salute.</a:t>
            </a:r>
          </a:p>
          <a:p>
            <a:r>
              <a:rPr lang="en-US" sz="2000" b="1" dirty="0">
                <a:latin typeface="Times New Roman" pitchFamily="18" charset="0"/>
                <a:cs typeface="Times New Roman" pitchFamily="18" charset="0"/>
              </a:rPr>
              <a:t>          soldiers, policemen, firemen, scouts, security people.</a:t>
            </a:r>
            <a:endParaRPr lang="en-US" sz="2000" dirty="0">
              <a:latin typeface="Times New Roman" pitchFamily="18" charset="0"/>
              <a:cs typeface="Times New Roman" pitchFamily="18" charset="0"/>
            </a:endParaRPr>
          </a:p>
        </p:txBody>
      </p:sp>
      <p:sp>
        <p:nvSpPr>
          <p:cNvPr id="13" name="TextBox 12"/>
          <p:cNvSpPr txBox="1"/>
          <p:nvPr/>
        </p:nvSpPr>
        <p:spPr>
          <a:xfrm>
            <a:off x="457200" y="6000690"/>
            <a:ext cx="6477000" cy="707886"/>
          </a:xfrm>
          <a:prstGeom prst="rect">
            <a:avLst/>
          </a:prstGeom>
          <a:noFill/>
        </p:spPr>
        <p:txBody>
          <a:bodyPr wrap="squar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Citizens of other countries should stand at attention</a:t>
            </a:r>
            <a:r>
              <a:rPr lang="en-US" sz="2000" b="1">
                <a:latin typeface="Times New Roman" pitchFamily="18" charset="0"/>
                <a:cs typeface="Times New Roman" pitchFamily="18" charset="0"/>
              </a:rPr>
              <a:t>. 	Men remove their hats</a:t>
            </a:r>
            <a:endParaRPr lang="en-US" sz="2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7182" y="1884742"/>
            <a:ext cx="1096382" cy="1315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0400" y="4724400"/>
            <a:ext cx="1524000"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3BB922A6-BECB-4119-8154-D8AC50F3DE65}" type="slidenum">
              <a:rPr lang="en-US" smtClean="0"/>
              <a:t>3</a:t>
            </a:fld>
            <a:endParaRPr lang="en-US" dirty="0"/>
          </a:p>
        </p:txBody>
      </p:sp>
      <p:sp>
        <p:nvSpPr>
          <p:cNvPr id="3" name="TextBox 2"/>
          <p:cNvSpPr txBox="1"/>
          <p:nvPr/>
        </p:nvSpPr>
        <p:spPr>
          <a:xfrm>
            <a:off x="457200" y="4067385"/>
            <a:ext cx="6172200" cy="707886"/>
          </a:xfrm>
          <a:prstGeom prst="rect">
            <a:avLst/>
          </a:prstGeom>
          <a:noFill/>
        </p:spPr>
        <p:txBody>
          <a:bodyPr wrap="square" rtlCol="0">
            <a:spAutoFit/>
          </a:bodyPr>
          <a:lstStyle/>
          <a:p>
            <a:pPr marL="342900" indent="-342900">
              <a:buFont typeface="Arial" pitchFamily="34" charset="0"/>
              <a:buChar char="•"/>
            </a:pPr>
            <a:r>
              <a:rPr lang="en-US" sz="2000" b="1" dirty="0">
                <a:latin typeface="Times New Roman" pitchFamily="18" charset="0"/>
                <a:cs typeface="Times New Roman" pitchFamily="18" charset="0"/>
              </a:rPr>
              <a:t>Women and girls do not need to remove their hats or caps.</a:t>
            </a:r>
          </a:p>
        </p:txBody>
      </p:sp>
      <p:sp>
        <p:nvSpPr>
          <p:cNvPr id="8" name="TextBox 7"/>
          <p:cNvSpPr txBox="1"/>
          <p:nvPr/>
        </p:nvSpPr>
        <p:spPr>
          <a:xfrm>
            <a:off x="413017" y="5549384"/>
            <a:ext cx="6501272" cy="400110"/>
          </a:xfrm>
          <a:prstGeom prst="rect">
            <a:avLst/>
          </a:prstGeom>
          <a:noFill/>
        </p:spPr>
        <p:txBody>
          <a:bodyPr wrap="square" rtlCol="0">
            <a:spAutoFit/>
          </a:bodyPr>
          <a:lstStyle/>
          <a:p>
            <a:pPr marL="285750" indent="-28575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Veterans may give the hand salute if they choose.</a:t>
            </a:r>
          </a:p>
        </p:txBody>
      </p:sp>
    </p:spTree>
    <p:extLst>
      <p:ext uri="{BB962C8B-B14F-4D97-AF65-F5344CB8AC3E}">
        <p14:creationId xmlns:p14="http://schemas.microsoft.com/office/powerpoint/2010/main" val="14503295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217">
                                          <p:stCondLst>
                                            <p:cond delay="0"/>
                                          </p:stCondLst>
                                        </p:cTn>
                                        <p:tgtEl>
                                          <p:spTgt spid="10"/>
                                        </p:tgtEl>
                                      </p:cBhvr>
                                    </p:animEffect>
                                    <p:anim calcmode="lin" valueType="num">
                                      <p:cBhvr>
                                        <p:cTn id="14" dur="683"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5" dur="249"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6" dur="249" tmFilter="0, 0; 0.125,0.2665; 0.25,0.4; 0.375,0.465; 0.5,0.5;  0.625,0.535; 0.75,0.6; 0.875,0.7335; 1,1">
                                          <p:stCondLst>
                                            <p:cond delay="249"/>
                                          </p:stCondLst>
                                        </p:cTn>
                                        <p:tgtEl>
                                          <p:spTgt spid="10"/>
                                        </p:tgtEl>
                                        <p:attrNameLst>
                                          <p:attrName>ppt_y</p:attrName>
                                        </p:attrNameLst>
                                      </p:cBhvr>
                                      <p:tavLst>
                                        <p:tav tm="0" fmla="#ppt_y-sin(pi*$)/9">
                                          <p:val>
                                            <p:fltVal val="0"/>
                                          </p:val>
                                        </p:tav>
                                        <p:tav tm="100000">
                                          <p:val>
                                            <p:fltVal val="1"/>
                                          </p:val>
                                        </p:tav>
                                      </p:tavLst>
                                    </p:anim>
                                    <p:anim calcmode="lin" valueType="num">
                                      <p:cBhvr>
                                        <p:cTn id="17" dur="124" tmFilter="0, 0; 0.125,0.2665; 0.25,0.4; 0.375,0.465; 0.5,0.5;  0.625,0.535; 0.75,0.6; 0.875,0.7335; 1,1">
                                          <p:stCondLst>
                                            <p:cond delay="497"/>
                                          </p:stCondLst>
                                        </p:cTn>
                                        <p:tgtEl>
                                          <p:spTgt spid="10"/>
                                        </p:tgtEl>
                                        <p:attrNameLst>
                                          <p:attrName>ppt_y</p:attrName>
                                        </p:attrNameLst>
                                      </p:cBhvr>
                                      <p:tavLst>
                                        <p:tav tm="0" fmla="#ppt_y-sin(pi*$)/27">
                                          <p:val>
                                            <p:fltVal val="0"/>
                                          </p:val>
                                        </p:tav>
                                        <p:tav tm="100000">
                                          <p:val>
                                            <p:fltVal val="1"/>
                                          </p:val>
                                        </p:tav>
                                      </p:tavLst>
                                    </p:anim>
                                    <p:anim calcmode="lin" valueType="num">
                                      <p:cBhvr>
                                        <p:cTn id="18" dur="62" tmFilter="0, 0; 0.125,0.2665; 0.25,0.4; 0.375,0.465; 0.5,0.5;  0.625,0.535; 0.75,0.6; 0.875,0.7335; 1,1">
                                          <p:stCondLst>
                                            <p:cond delay="621"/>
                                          </p:stCondLst>
                                        </p:cTn>
                                        <p:tgtEl>
                                          <p:spTgt spid="10"/>
                                        </p:tgtEl>
                                        <p:attrNameLst>
                                          <p:attrName>ppt_y</p:attrName>
                                        </p:attrNameLst>
                                      </p:cBhvr>
                                      <p:tavLst>
                                        <p:tav tm="0" fmla="#ppt_y-sin(pi*$)/81">
                                          <p:val>
                                            <p:fltVal val="0"/>
                                          </p:val>
                                        </p:tav>
                                        <p:tav tm="100000">
                                          <p:val>
                                            <p:fltVal val="1"/>
                                          </p:val>
                                        </p:tav>
                                      </p:tavLst>
                                    </p:anim>
                                    <p:animScale>
                                      <p:cBhvr>
                                        <p:cTn id="19" dur="10">
                                          <p:stCondLst>
                                            <p:cond delay="244"/>
                                          </p:stCondLst>
                                        </p:cTn>
                                        <p:tgtEl>
                                          <p:spTgt spid="10"/>
                                        </p:tgtEl>
                                      </p:cBhvr>
                                      <p:to x="100000" y="60000"/>
                                    </p:animScale>
                                    <p:animScale>
                                      <p:cBhvr>
                                        <p:cTn id="20" dur="62" decel="50000">
                                          <p:stCondLst>
                                            <p:cond delay="254"/>
                                          </p:stCondLst>
                                        </p:cTn>
                                        <p:tgtEl>
                                          <p:spTgt spid="10"/>
                                        </p:tgtEl>
                                      </p:cBhvr>
                                      <p:to x="100000" y="100000"/>
                                    </p:animScale>
                                    <p:animScale>
                                      <p:cBhvr>
                                        <p:cTn id="21" dur="10">
                                          <p:stCondLst>
                                            <p:cond delay="492"/>
                                          </p:stCondLst>
                                        </p:cTn>
                                        <p:tgtEl>
                                          <p:spTgt spid="10"/>
                                        </p:tgtEl>
                                      </p:cBhvr>
                                      <p:to x="100000" y="80000"/>
                                    </p:animScale>
                                    <p:animScale>
                                      <p:cBhvr>
                                        <p:cTn id="22" dur="62" decel="50000">
                                          <p:stCondLst>
                                            <p:cond delay="502"/>
                                          </p:stCondLst>
                                        </p:cTn>
                                        <p:tgtEl>
                                          <p:spTgt spid="10"/>
                                        </p:tgtEl>
                                      </p:cBhvr>
                                      <p:to x="100000" y="100000"/>
                                    </p:animScale>
                                    <p:animScale>
                                      <p:cBhvr>
                                        <p:cTn id="23" dur="10">
                                          <p:stCondLst>
                                            <p:cond delay="616"/>
                                          </p:stCondLst>
                                        </p:cTn>
                                        <p:tgtEl>
                                          <p:spTgt spid="10"/>
                                        </p:tgtEl>
                                      </p:cBhvr>
                                      <p:to x="100000" y="90000"/>
                                    </p:animScale>
                                    <p:animScale>
                                      <p:cBhvr>
                                        <p:cTn id="24" dur="62" decel="50000">
                                          <p:stCondLst>
                                            <p:cond delay="625"/>
                                          </p:stCondLst>
                                        </p:cTn>
                                        <p:tgtEl>
                                          <p:spTgt spid="10"/>
                                        </p:tgtEl>
                                      </p:cBhvr>
                                      <p:to x="100000" y="100000"/>
                                    </p:animScale>
                                    <p:animScale>
                                      <p:cBhvr>
                                        <p:cTn id="25" dur="10">
                                          <p:stCondLst>
                                            <p:cond delay="678"/>
                                          </p:stCondLst>
                                        </p:cTn>
                                        <p:tgtEl>
                                          <p:spTgt spid="10"/>
                                        </p:tgtEl>
                                      </p:cBhvr>
                                      <p:to x="100000" y="95000"/>
                                    </p:animScale>
                                    <p:animScale>
                                      <p:cBhvr>
                                        <p:cTn id="26" dur="62" decel="50000">
                                          <p:stCondLst>
                                            <p:cond delay="688"/>
                                          </p:stCondLst>
                                        </p:cTn>
                                        <p:tgtEl>
                                          <p:spTgt spid="10"/>
                                        </p:tgtEl>
                                      </p:cBhvr>
                                      <p:to x="100000" y="100000"/>
                                    </p:animScale>
                                  </p:childTnLst>
                                </p:cTn>
                              </p:par>
                              <p:par>
                                <p:cTn id="27" presetID="31" presetClass="entr" presetSubtype="0" fill="hold" nodeType="withEffect">
                                  <p:stCondLst>
                                    <p:cond delay="0"/>
                                  </p:stCondLst>
                                  <p:childTnLst>
                                    <p:set>
                                      <p:cBhvr>
                                        <p:cTn id="28" dur="1" fill="hold">
                                          <p:stCondLst>
                                            <p:cond delay="0"/>
                                          </p:stCondLst>
                                        </p:cTn>
                                        <p:tgtEl>
                                          <p:spTgt spid="1026"/>
                                        </p:tgtEl>
                                        <p:attrNameLst>
                                          <p:attrName>style.visibility</p:attrName>
                                        </p:attrNameLst>
                                      </p:cBhvr>
                                      <p:to>
                                        <p:strVal val="visible"/>
                                      </p:to>
                                    </p:set>
                                    <p:anim calcmode="lin" valueType="num">
                                      <p:cBhvr>
                                        <p:cTn id="29" dur="750" fill="hold"/>
                                        <p:tgtEl>
                                          <p:spTgt spid="1026"/>
                                        </p:tgtEl>
                                        <p:attrNameLst>
                                          <p:attrName>ppt_w</p:attrName>
                                        </p:attrNameLst>
                                      </p:cBhvr>
                                      <p:tavLst>
                                        <p:tav tm="0">
                                          <p:val>
                                            <p:fltVal val="0"/>
                                          </p:val>
                                        </p:tav>
                                        <p:tav tm="100000">
                                          <p:val>
                                            <p:strVal val="#ppt_w"/>
                                          </p:val>
                                        </p:tav>
                                      </p:tavLst>
                                    </p:anim>
                                    <p:anim calcmode="lin" valueType="num">
                                      <p:cBhvr>
                                        <p:cTn id="30" dur="750" fill="hold"/>
                                        <p:tgtEl>
                                          <p:spTgt spid="1026"/>
                                        </p:tgtEl>
                                        <p:attrNameLst>
                                          <p:attrName>ppt_h</p:attrName>
                                        </p:attrNameLst>
                                      </p:cBhvr>
                                      <p:tavLst>
                                        <p:tav tm="0">
                                          <p:val>
                                            <p:fltVal val="0"/>
                                          </p:val>
                                        </p:tav>
                                        <p:tav tm="100000">
                                          <p:val>
                                            <p:strVal val="#ppt_h"/>
                                          </p:val>
                                        </p:tav>
                                      </p:tavLst>
                                    </p:anim>
                                    <p:anim calcmode="lin" valueType="num">
                                      <p:cBhvr>
                                        <p:cTn id="31" dur="750" fill="hold"/>
                                        <p:tgtEl>
                                          <p:spTgt spid="1026"/>
                                        </p:tgtEl>
                                        <p:attrNameLst>
                                          <p:attrName>style.rotation</p:attrName>
                                        </p:attrNameLst>
                                      </p:cBhvr>
                                      <p:tavLst>
                                        <p:tav tm="0">
                                          <p:val>
                                            <p:fltVal val="90"/>
                                          </p:val>
                                        </p:tav>
                                        <p:tav tm="100000">
                                          <p:val>
                                            <p:fltVal val="0"/>
                                          </p:val>
                                        </p:tav>
                                      </p:tavLst>
                                    </p:anim>
                                    <p:animEffect transition="in" filter="fade">
                                      <p:cBhvr>
                                        <p:cTn id="32" dur="750"/>
                                        <p:tgtEl>
                                          <p:spTgt spid="1026"/>
                                        </p:tgtEl>
                                      </p:cBhvr>
                                    </p:animEffect>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750"/>
                                        <p:tgtEl>
                                          <p:spTgt spid="11"/>
                                        </p:tgtEl>
                                      </p:cBhvr>
                                    </p:animEffect>
                                    <p:anim calcmode="lin" valueType="num">
                                      <p:cBhvr>
                                        <p:cTn id="38" dur="750" fill="hold"/>
                                        <p:tgtEl>
                                          <p:spTgt spid="11"/>
                                        </p:tgtEl>
                                        <p:attrNameLst>
                                          <p:attrName>ppt_w</p:attrName>
                                        </p:attrNameLst>
                                      </p:cBhvr>
                                      <p:tavLst>
                                        <p:tav tm="0" fmla="#ppt_w*sin(2.5*pi*$)">
                                          <p:val>
                                            <p:fltVal val="0"/>
                                          </p:val>
                                        </p:tav>
                                        <p:tav tm="100000">
                                          <p:val>
                                            <p:fltVal val="1"/>
                                          </p:val>
                                        </p:tav>
                                      </p:tavLst>
                                    </p:anim>
                                    <p:anim calcmode="lin" valueType="num">
                                      <p:cBhvr>
                                        <p:cTn id="39" dur="75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barn(inVertical)">
                                      <p:cBhvr>
                                        <p:cTn id="44" dur="500"/>
                                        <p:tgtEl>
                                          <p:spTgt spid="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00"/>
                                        <p:tgtEl>
                                          <p:spTgt spid="12"/>
                                        </p:tgtEl>
                                      </p:cBhvr>
                                    </p:animEffec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25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randombar(horizontal)">
                                      <p:cBhvr>
                                        <p:cTn id="5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2057400" y="11430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Saluting the Flag</a:t>
            </a:r>
            <a:endParaRPr lang="en-US" sz="2800" dirty="0">
              <a:solidFill>
                <a:srgbClr val="664FF3"/>
              </a:solidFill>
              <a:latin typeface="Times New Roman" pitchFamily="18" charset="0"/>
              <a:cs typeface="Times New Roman" pitchFamily="18" charset="0"/>
            </a:endParaRPr>
          </a:p>
        </p:txBody>
      </p:sp>
      <p:sp>
        <p:nvSpPr>
          <p:cNvPr id="9" name="TextBox 8"/>
          <p:cNvSpPr txBox="1"/>
          <p:nvPr/>
        </p:nvSpPr>
        <p:spPr>
          <a:xfrm>
            <a:off x="457200" y="2946737"/>
            <a:ext cx="6149825" cy="1015663"/>
          </a:xfrm>
          <a:prstGeom prst="rect">
            <a:avLst/>
          </a:prstGeom>
          <a:noFill/>
        </p:spPr>
        <p:txBody>
          <a:bodyPr wrap="square" rtlCol="0">
            <a:spAutoFit/>
          </a:bodyPr>
          <a:lstStyle/>
          <a:p>
            <a:pPr marL="342900" indent="-342900">
              <a:buFont typeface="Arial" pitchFamily="34" charset="0"/>
              <a:buChar char="•"/>
            </a:pPr>
            <a:r>
              <a:rPr lang="en-US" sz="2000" b="1" dirty="0">
                <a:latin typeface="Times New Roman" pitchFamily="18" charset="0"/>
                <a:cs typeface="Times New Roman" pitchFamily="18" charset="0"/>
              </a:rPr>
              <a:t>When the flag is passing in a parade or review.</a:t>
            </a:r>
          </a:p>
          <a:p>
            <a:r>
              <a:rPr lang="en-US" sz="2000" b="1" dirty="0">
                <a:latin typeface="Times New Roman" pitchFamily="18" charset="0"/>
                <a:cs typeface="Times New Roman" pitchFamily="18" charset="0"/>
              </a:rPr>
              <a:t>	If it is in a moving column, the salute should </a:t>
            </a:r>
          </a:p>
          <a:p>
            <a:r>
              <a:rPr lang="en-US" sz="2000" b="1" dirty="0">
                <a:latin typeface="Times New Roman" pitchFamily="18" charset="0"/>
                <a:cs typeface="Times New Roman" pitchFamily="18" charset="0"/>
              </a:rPr>
              <a:t>	be given at the moment the flag passes.</a:t>
            </a:r>
            <a:endParaRPr lang="en-US" sz="2000" dirty="0">
              <a:latin typeface="Times New Roman" pitchFamily="18" charset="0"/>
              <a:cs typeface="Times New Roman" pitchFamily="18" charset="0"/>
            </a:endParaRPr>
          </a:p>
        </p:txBody>
      </p:sp>
      <p:sp>
        <p:nvSpPr>
          <p:cNvPr id="11" name="TextBox 10"/>
          <p:cNvSpPr txBox="1"/>
          <p:nvPr/>
        </p:nvSpPr>
        <p:spPr>
          <a:xfrm>
            <a:off x="457200" y="4171890"/>
            <a:ext cx="6149825" cy="400110"/>
          </a:xfrm>
          <a:prstGeom prst="rect">
            <a:avLst/>
          </a:prstGeom>
          <a:noFill/>
        </p:spPr>
        <p:txBody>
          <a:bodyPr wrap="non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During the ceremony of raising or lowering the flag.</a:t>
            </a:r>
            <a:endParaRPr lang="en-US" sz="2000" dirty="0">
              <a:latin typeface="Times New Roman" pitchFamily="18" charset="0"/>
              <a:cs typeface="Times New Roman" pitchFamily="18" charset="0"/>
            </a:endParaRPr>
          </a:p>
        </p:txBody>
      </p:sp>
      <p:sp>
        <p:nvSpPr>
          <p:cNvPr id="12" name="TextBox 11"/>
          <p:cNvSpPr txBox="1"/>
          <p:nvPr/>
        </p:nvSpPr>
        <p:spPr>
          <a:xfrm>
            <a:off x="457201" y="4933890"/>
            <a:ext cx="4876800" cy="400110"/>
          </a:xfrm>
          <a:prstGeom prst="rect">
            <a:avLst/>
          </a:prstGeom>
          <a:noFill/>
        </p:spPr>
        <p:txBody>
          <a:bodyPr wrap="squar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When the National Anthem is played. </a:t>
            </a:r>
            <a:endParaRPr lang="en-US" sz="2000" dirty="0">
              <a:latin typeface="Times New Roman" pitchFamily="18" charset="0"/>
              <a:cs typeface="Times New Roman" pitchFamily="18" charset="0"/>
            </a:endParaRPr>
          </a:p>
        </p:txBody>
      </p:sp>
      <p:sp>
        <p:nvSpPr>
          <p:cNvPr id="13" name="TextBox 12"/>
          <p:cNvSpPr txBox="1"/>
          <p:nvPr/>
        </p:nvSpPr>
        <p:spPr>
          <a:xfrm>
            <a:off x="457200" y="5772090"/>
            <a:ext cx="4114800" cy="400110"/>
          </a:xfrm>
          <a:prstGeom prst="rect">
            <a:avLst/>
          </a:prstGeom>
          <a:noFill/>
        </p:spPr>
        <p:txBody>
          <a:bodyPr wrap="squar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During the Pledge of Allegiance. </a:t>
            </a:r>
            <a:endParaRPr lang="en-US" sz="2000" dirty="0">
              <a:latin typeface="Times New Roman" pitchFamily="18" charset="0"/>
              <a:cs typeface="Times New Roman" pitchFamily="18" charset="0"/>
            </a:endParaRPr>
          </a:p>
        </p:txBody>
      </p:sp>
      <p:pic>
        <p:nvPicPr>
          <p:cNvPr id="10" name="Picture 9" descr="flag carried in a procession"/>
          <p:cNvPicPr/>
          <p:nvPr/>
        </p:nvPicPr>
        <p:blipFill>
          <a:blip r:embed="rId5">
            <a:extLst>
              <a:ext uri="{28A0092B-C50C-407E-A947-70E740481C1C}">
                <a14:useLocalDpi xmlns:a14="http://schemas.microsoft.com/office/drawing/2010/main" val="0"/>
              </a:ext>
            </a:extLst>
          </a:blip>
          <a:srcRect/>
          <a:stretch>
            <a:fillRect/>
          </a:stretch>
        </p:blipFill>
        <p:spPr bwMode="auto">
          <a:xfrm>
            <a:off x="6781801" y="2489537"/>
            <a:ext cx="1915260" cy="1015663"/>
          </a:xfrm>
          <a:prstGeom prst="rect">
            <a:avLst/>
          </a:prstGeom>
          <a:noFill/>
          <a:ln>
            <a:noFill/>
          </a:ln>
        </p:spPr>
      </p:pic>
      <p:pic>
        <p:nvPicPr>
          <p:cNvPr id="14" name="Picture 13" descr="flag at half mast"/>
          <p:cNvPicPr/>
          <p:nvPr/>
        </p:nvPicPr>
        <p:blipFill>
          <a:blip r:embed="rId6">
            <a:extLst>
              <a:ext uri="{28A0092B-C50C-407E-A947-70E740481C1C}">
                <a14:useLocalDpi xmlns:a14="http://schemas.microsoft.com/office/drawing/2010/main" val="0"/>
              </a:ext>
            </a:extLst>
          </a:blip>
          <a:srcRect/>
          <a:stretch>
            <a:fillRect/>
          </a:stretch>
        </p:blipFill>
        <p:spPr bwMode="auto">
          <a:xfrm>
            <a:off x="6934199" y="3848130"/>
            <a:ext cx="1211263" cy="952470"/>
          </a:xfrm>
          <a:prstGeom prst="rect">
            <a:avLst/>
          </a:prstGeom>
          <a:noFill/>
          <a:ln>
            <a:noFill/>
          </a:ln>
        </p:spPr>
      </p:pic>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38799" y="5105400"/>
            <a:ext cx="2100631" cy="1261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04800" y="1940004"/>
            <a:ext cx="6477001" cy="1107996"/>
          </a:xfrm>
          <a:prstGeom prst="rect">
            <a:avLst/>
          </a:prstGeom>
          <a:noFill/>
        </p:spPr>
        <p:txBody>
          <a:bodyPr wrap="square" rtlCol="0">
            <a:spAutoFit/>
          </a:bodyPr>
          <a:lstStyle/>
          <a:p>
            <a:r>
              <a:rPr lang="en-US" sz="2400" b="1" dirty="0">
                <a:latin typeface="Times New Roman" pitchFamily="18" charset="0"/>
                <a:cs typeface="Times New Roman" pitchFamily="18" charset="0"/>
              </a:rPr>
              <a:t>The salute should be given on the following 	occasions:</a:t>
            </a:r>
          </a:p>
          <a:p>
            <a:endParaRPr lang="en-US" dirty="0"/>
          </a:p>
        </p:txBody>
      </p:sp>
      <p:sp>
        <p:nvSpPr>
          <p:cNvPr id="3" name="Slide Number Placeholder 2"/>
          <p:cNvSpPr>
            <a:spLocks noGrp="1"/>
          </p:cNvSpPr>
          <p:nvPr>
            <p:ph type="sldNum" sz="quarter" idx="12"/>
          </p:nvPr>
        </p:nvSpPr>
        <p:spPr/>
        <p:txBody>
          <a:bodyPr/>
          <a:lstStyle/>
          <a:p>
            <a:fld id="{3BB922A6-BECB-4119-8154-D8AC50F3DE65}" type="slidenum">
              <a:rPr lang="en-US" smtClean="0"/>
              <a:t>4</a:t>
            </a:fld>
            <a:endParaRPr lang="en-US" dirty="0"/>
          </a:p>
        </p:txBody>
      </p:sp>
    </p:spTree>
    <p:extLst>
      <p:ext uri="{BB962C8B-B14F-4D97-AF65-F5344CB8AC3E}">
        <p14:creationId xmlns:p14="http://schemas.microsoft.com/office/powerpoint/2010/main" val="37288253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6" presetClass="entr" presetSubtype="16"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ircle(in)">
                                      <p:cBhvr>
                                        <p:cTn id="11" dur="20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5"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750"/>
                                        <p:tgtEl>
                                          <p:spTgt spid="11"/>
                                        </p:tgtEl>
                                      </p:cBhvr>
                                    </p:animEffect>
                                    <p:anim calcmode="lin" valueType="num">
                                      <p:cBhvr>
                                        <p:cTn id="17" dur="750" fill="hold"/>
                                        <p:tgtEl>
                                          <p:spTgt spid="11"/>
                                        </p:tgtEl>
                                        <p:attrNameLst>
                                          <p:attrName>ppt_w</p:attrName>
                                        </p:attrNameLst>
                                      </p:cBhvr>
                                      <p:tavLst>
                                        <p:tav tm="0" fmla="#ppt_w*sin(2.5*pi*$)">
                                          <p:val>
                                            <p:fltVal val="0"/>
                                          </p:val>
                                        </p:tav>
                                        <p:tav tm="100000">
                                          <p:val>
                                            <p:fltVal val="1"/>
                                          </p:val>
                                        </p:tav>
                                      </p:tavLst>
                                    </p:anim>
                                    <p:anim calcmode="lin" valueType="num">
                                      <p:cBhvr>
                                        <p:cTn id="18" dur="750" fill="hold"/>
                                        <p:tgtEl>
                                          <p:spTgt spid="11"/>
                                        </p:tgtEl>
                                        <p:attrNameLst>
                                          <p:attrName>ppt_h</p:attrName>
                                        </p:attrNameLst>
                                      </p:cBhvr>
                                      <p:tavLst>
                                        <p:tav tm="0">
                                          <p:val>
                                            <p:strVal val="#ppt_h"/>
                                          </p:val>
                                        </p:tav>
                                        <p:tav tm="100000">
                                          <p:val>
                                            <p:strVal val="#ppt_h"/>
                                          </p:val>
                                        </p:tav>
                                      </p:tavLst>
                                    </p:anim>
                                  </p:childTnLst>
                                </p:cTn>
                              </p:par>
                              <p:par>
                                <p:cTn id="19" presetID="9"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dissolv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00"/>
                                        <p:tgtEl>
                                          <p:spTgt spid="12"/>
                                        </p:tgtEl>
                                      </p:cBhvr>
                                    </p:animEffect>
                                  </p:childTnLst>
                                </p:cTn>
                              </p:par>
                              <p:par>
                                <p:cTn id="27" presetID="21" presetClass="entr" presetSubtype="1" fill="hold" nodeType="withEffect">
                                  <p:stCondLst>
                                    <p:cond delay="0"/>
                                  </p:stCondLst>
                                  <p:childTnLst>
                                    <p:set>
                                      <p:cBhvr>
                                        <p:cTn id="28" dur="1" fill="hold">
                                          <p:stCondLst>
                                            <p:cond delay="0"/>
                                          </p:stCondLst>
                                        </p:cTn>
                                        <p:tgtEl>
                                          <p:spTgt spid="2050"/>
                                        </p:tgtEl>
                                        <p:attrNameLst>
                                          <p:attrName>style.visibility</p:attrName>
                                        </p:attrNameLst>
                                      </p:cBhvr>
                                      <p:to>
                                        <p:strVal val="visible"/>
                                      </p:to>
                                    </p:set>
                                    <p:animEffect transition="in" filter="wheel(1)">
                                      <p:cBhvr>
                                        <p:cTn id="29" dur="750"/>
                                        <p:tgtEl>
                                          <p:spTgt spid="2050"/>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randombar(horizontal)">
                                      <p:cBhvr>
                                        <p:cTn id="3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2057400" y="11430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Saluting the Flag</a:t>
            </a:r>
            <a:endParaRPr lang="en-US" sz="2800" dirty="0">
              <a:solidFill>
                <a:srgbClr val="664FF3"/>
              </a:solidFill>
              <a:latin typeface="Times New Roman" pitchFamily="18" charset="0"/>
              <a:cs typeface="Times New Roman" pitchFamily="18" charset="0"/>
            </a:endParaRPr>
          </a:p>
        </p:txBody>
      </p:sp>
      <p:sp>
        <p:nvSpPr>
          <p:cNvPr id="9" name="TextBox 8"/>
          <p:cNvSpPr txBox="1"/>
          <p:nvPr/>
        </p:nvSpPr>
        <p:spPr>
          <a:xfrm>
            <a:off x="457200" y="2438400"/>
            <a:ext cx="6149825" cy="400110"/>
          </a:xfrm>
          <a:prstGeom prst="rect">
            <a:avLst/>
          </a:prstGeom>
          <a:noFill/>
        </p:spPr>
        <p:txBody>
          <a:bodyPr wrap="square" rtlCol="0">
            <a:spAutoFit/>
          </a:bodyPr>
          <a:lstStyle/>
          <a:p>
            <a:r>
              <a:rPr lang="en-US" sz="2000" dirty="0"/>
              <a:t>- </a:t>
            </a:r>
            <a:r>
              <a:rPr lang="en-US" sz="2000" b="1" dirty="0">
                <a:latin typeface="Times New Roman" pitchFamily="18" charset="0"/>
                <a:cs typeface="Times New Roman" pitchFamily="18" charset="0"/>
              </a:rPr>
              <a:t>All persons come to attention.</a:t>
            </a:r>
          </a:p>
        </p:txBody>
      </p:sp>
      <p:sp>
        <p:nvSpPr>
          <p:cNvPr id="11" name="TextBox 10"/>
          <p:cNvSpPr txBox="1"/>
          <p:nvPr/>
        </p:nvSpPr>
        <p:spPr>
          <a:xfrm>
            <a:off x="457201" y="2876490"/>
            <a:ext cx="5829968" cy="400110"/>
          </a:xfrm>
          <a:prstGeom prst="rect">
            <a:avLst/>
          </a:prstGeom>
          <a:noFill/>
        </p:spPr>
        <p:txBody>
          <a:bodyPr wrap="square" rtlCol="0">
            <a:spAutoFit/>
          </a:bodyPr>
          <a:lstStyle/>
          <a:p>
            <a:r>
              <a:rPr lang="en-US" sz="2000" dirty="0"/>
              <a:t>- </a:t>
            </a:r>
            <a:r>
              <a:rPr lang="en-US" sz="2000" b="1" dirty="0">
                <a:latin typeface="Times New Roman" pitchFamily="18" charset="0"/>
                <a:cs typeface="Times New Roman" pitchFamily="18" charset="0"/>
              </a:rPr>
              <a:t>Those in uniform give the appropriate salute.</a:t>
            </a:r>
          </a:p>
        </p:txBody>
      </p:sp>
      <p:sp>
        <p:nvSpPr>
          <p:cNvPr id="12" name="TextBox 11"/>
          <p:cNvSpPr txBox="1"/>
          <p:nvPr/>
        </p:nvSpPr>
        <p:spPr>
          <a:xfrm>
            <a:off x="466928" y="5486400"/>
            <a:ext cx="7407884" cy="707886"/>
          </a:xfrm>
          <a:prstGeom prst="rect">
            <a:avLst/>
          </a:prstGeom>
          <a:noFill/>
        </p:spPr>
        <p:txBody>
          <a:bodyPr wrap="square" rtlCol="0">
            <a:spAutoFit/>
          </a:bodyPr>
          <a:lstStyle/>
          <a:p>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People in a formation, such as a scout group or school band, are 	to salute upon command of the person in charge.</a:t>
            </a: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14769" y="3124200"/>
            <a:ext cx="2100631" cy="1261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04800" y="1940004"/>
            <a:ext cx="6477001" cy="400110"/>
          </a:xfrm>
          <a:prstGeom prst="rect">
            <a:avLst/>
          </a:prstGeom>
          <a:noFill/>
        </p:spPr>
        <p:txBody>
          <a:bodyPr wrap="square" rtlCol="0">
            <a:spAutoFit/>
          </a:bodyPr>
          <a:lstStyle/>
          <a:p>
            <a:r>
              <a:rPr lang="en-US" sz="2000" b="1" dirty="0">
                <a:latin typeface="Times New Roman" pitchFamily="18" charset="0"/>
                <a:cs typeface="Times New Roman" pitchFamily="18" charset="0"/>
              </a:rPr>
              <a:t>To salute:</a:t>
            </a:r>
          </a:p>
        </p:txBody>
      </p:sp>
      <p:sp>
        <p:nvSpPr>
          <p:cNvPr id="3" name="TextBox 2"/>
          <p:cNvSpPr txBox="1"/>
          <p:nvPr/>
        </p:nvSpPr>
        <p:spPr>
          <a:xfrm>
            <a:off x="457201" y="3429000"/>
            <a:ext cx="6231913" cy="707886"/>
          </a:xfrm>
          <a:prstGeom prst="rect">
            <a:avLst/>
          </a:prstGeom>
          <a:noFill/>
        </p:spPr>
        <p:txBody>
          <a:bodyPr wrap="square" rtlCol="0">
            <a:spAutoFit/>
          </a:bodyPr>
          <a:lstStyle/>
          <a:p>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Citizens not in uniform salute by placing their right 	hand over the heart. </a:t>
            </a:r>
          </a:p>
        </p:txBody>
      </p:sp>
      <p:sp>
        <p:nvSpPr>
          <p:cNvPr id="8" name="TextBox 7"/>
          <p:cNvSpPr txBox="1"/>
          <p:nvPr/>
        </p:nvSpPr>
        <p:spPr>
          <a:xfrm>
            <a:off x="457200" y="4750271"/>
            <a:ext cx="6324600" cy="707886"/>
          </a:xfrm>
          <a:prstGeom prst="rect">
            <a:avLst/>
          </a:prstGeom>
          <a:noFill/>
        </p:spPr>
        <p:txBody>
          <a:bodyPr wrap="square" rtlCol="0">
            <a:spAutoFit/>
          </a:bodyPr>
          <a:lstStyle/>
          <a:p>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Men and boys with head cover should remove it and 	hold it to left shoulder, hand over the heart. </a:t>
            </a:r>
          </a:p>
        </p:txBody>
      </p:sp>
      <p:sp>
        <p:nvSpPr>
          <p:cNvPr id="10" name="Slide Number Placeholder 9"/>
          <p:cNvSpPr>
            <a:spLocks noGrp="1"/>
          </p:cNvSpPr>
          <p:nvPr>
            <p:ph type="sldNum" sz="quarter" idx="12"/>
          </p:nvPr>
        </p:nvSpPr>
        <p:spPr/>
        <p:txBody>
          <a:bodyPr/>
          <a:lstStyle/>
          <a:p>
            <a:fld id="{3BB922A6-BECB-4119-8154-D8AC50F3DE65}" type="slidenum">
              <a:rPr lang="en-US" smtClean="0"/>
              <a:t>5</a:t>
            </a:fld>
            <a:endParaRPr lang="en-US" dirty="0"/>
          </a:p>
        </p:txBody>
      </p:sp>
      <p:sp>
        <p:nvSpPr>
          <p:cNvPr id="13" name="TextBox 12"/>
          <p:cNvSpPr txBox="1"/>
          <p:nvPr/>
        </p:nvSpPr>
        <p:spPr>
          <a:xfrm>
            <a:off x="466928" y="4267200"/>
            <a:ext cx="5820241"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 Veterans may salute if they choose. </a:t>
            </a:r>
          </a:p>
        </p:txBody>
      </p:sp>
    </p:spTree>
    <p:extLst>
      <p:ext uri="{BB962C8B-B14F-4D97-AF65-F5344CB8AC3E}">
        <p14:creationId xmlns:p14="http://schemas.microsoft.com/office/powerpoint/2010/main" val="41903088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750"/>
                                        <p:tgtEl>
                                          <p:spTgt spid="11"/>
                                        </p:tgtEl>
                                      </p:cBhvr>
                                    </p:animEffect>
                                    <p:anim calcmode="lin" valueType="num">
                                      <p:cBhvr>
                                        <p:cTn id="14" dur="750" fill="hold"/>
                                        <p:tgtEl>
                                          <p:spTgt spid="11"/>
                                        </p:tgtEl>
                                        <p:attrNameLst>
                                          <p:attrName>ppt_w</p:attrName>
                                        </p:attrNameLst>
                                      </p:cBhvr>
                                      <p:tavLst>
                                        <p:tav tm="0" fmla="#ppt_w*sin(2.5*pi*$)">
                                          <p:val>
                                            <p:fltVal val="0"/>
                                          </p:val>
                                        </p:tav>
                                        <p:tav tm="100000">
                                          <p:val>
                                            <p:fltVal val="1"/>
                                          </p:val>
                                        </p:tav>
                                      </p:tavLst>
                                    </p:anim>
                                    <p:anim calcmode="lin" valueType="num">
                                      <p:cBhvr>
                                        <p:cTn id="15" dur="750" fill="hold"/>
                                        <p:tgtEl>
                                          <p:spTgt spid="11"/>
                                        </p:tgtEl>
                                        <p:attrNameLst>
                                          <p:attrName>ppt_h</p:attrName>
                                        </p:attrNameLst>
                                      </p:cBhvr>
                                      <p:tavLst>
                                        <p:tav tm="0">
                                          <p:val>
                                            <p:strVal val="#ppt_h"/>
                                          </p:val>
                                        </p:tav>
                                        <p:tav tm="100000">
                                          <p:val>
                                            <p:strVal val="#ppt_h"/>
                                          </p:val>
                                        </p:tav>
                                      </p:tavLst>
                                    </p:anim>
                                  </p:childTnLst>
                                </p:cTn>
                              </p:par>
                              <p:par>
                                <p:cTn id="16" presetID="21" presetClass="entr" presetSubtype="1" fill="hold" nodeType="withEffect">
                                  <p:stCondLst>
                                    <p:cond delay="0"/>
                                  </p:stCondLst>
                                  <p:childTnLst>
                                    <p:set>
                                      <p:cBhvr>
                                        <p:cTn id="17" dur="1" fill="hold">
                                          <p:stCondLst>
                                            <p:cond delay="0"/>
                                          </p:stCondLst>
                                        </p:cTn>
                                        <p:tgtEl>
                                          <p:spTgt spid="2050"/>
                                        </p:tgtEl>
                                        <p:attrNameLst>
                                          <p:attrName>style.visibility</p:attrName>
                                        </p:attrNameLst>
                                      </p:cBhvr>
                                      <p:to>
                                        <p:strVal val="visible"/>
                                      </p:to>
                                    </p:set>
                                    <p:animEffect transition="in" filter="wheel(1)">
                                      <p:cBhvr>
                                        <p:cTn id="18" dur="750"/>
                                        <p:tgtEl>
                                          <p:spTgt spid="2050"/>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circle(in)">
                                      <p:cBhvr>
                                        <p:cTn id="23" dur="75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randombar(horizontal)">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down)">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3"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685800" y="1447800"/>
            <a:ext cx="6705600" cy="461665"/>
          </a:xfrm>
          <a:prstGeom prst="rect">
            <a:avLst/>
          </a:prstGeom>
          <a:noFill/>
        </p:spPr>
        <p:txBody>
          <a:bodyPr wrap="square" rtlCol="0">
            <a:spAutoFit/>
          </a:bodyPr>
          <a:lstStyle/>
          <a:p>
            <a:pPr algn="ctr"/>
            <a:r>
              <a:rPr lang="en-US" sz="2400" b="1" dirty="0">
                <a:solidFill>
                  <a:srgbClr val="664FF3"/>
                </a:solidFill>
                <a:latin typeface="Times New Roman" pitchFamily="18" charset="0"/>
                <a:cs typeface="Times New Roman" pitchFamily="18" charset="0"/>
              </a:rPr>
              <a:t>The Pledge of Allegiance and National Anthem</a:t>
            </a:r>
            <a:endParaRPr lang="en-US" sz="2400" dirty="0">
              <a:solidFill>
                <a:srgbClr val="664FF3"/>
              </a:solidFill>
              <a:latin typeface="Times New Roman" pitchFamily="18" charset="0"/>
              <a:cs typeface="Times New Roman" pitchFamily="18" charset="0"/>
            </a:endParaRPr>
          </a:p>
        </p:txBody>
      </p:sp>
      <p:sp>
        <p:nvSpPr>
          <p:cNvPr id="14" name="TextBox 13"/>
          <p:cNvSpPr txBox="1"/>
          <p:nvPr/>
        </p:nvSpPr>
        <p:spPr>
          <a:xfrm>
            <a:off x="457200" y="2133600"/>
            <a:ext cx="7673472" cy="400110"/>
          </a:xfrm>
          <a:prstGeom prst="rect">
            <a:avLst/>
          </a:prstGeom>
          <a:noFill/>
        </p:spPr>
        <p:txBody>
          <a:bodyPr wrap="square" rtlCol="0">
            <a:spAutoFit/>
          </a:bodyPr>
          <a:lstStyle/>
          <a:p>
            <a:r>
              <a:rPr lang="en-US" sz="2000" b="1" u="sng" dirty="0">
                <a:latin typeface="Times New Roman" pitchFamily="18" charset="0"/>
                <a:cs typeface="Times New Roman" pitchFamily="18" charset="0"/>
              </a:rPr>
              <a:t>When the National Anthem is played and the flag is displayed:</a:t>
            </a:r>
          </a:p>
        </p:txBody>
      </p:sp>
      <p:sp>
        <p:nvSpPr>
          <p:cNvPr id="2" name="TextBox 1"/>
          <p:cNvSpPr txBox="1"/>
          <p:nvPr/>
        </p:nvSpPr>
        <p:spPr>
          <a:xfrm>
            <a:off x="457200" y="4800600"/>
            <a:ext cx="6324600" cy="1015663"/>
          </a:xfrm>
          <a:prstGeom prst="rect">
            <a:avLst/>
          </a:prstGeom>
          <a:noFill/>
        </p:spPr>
        <p:txBody>
          <a:bodyPr wrap="square" rtlCol="0">
            <a:spAutoFit/>
          </a:bodyPr>
          <a:lstStyle/>
          <a:p>
            <a:pPr marL="342900" indent="-342900">
              <a:buFont typeface="Arial" pitchFamily="34" charset="0"/>
              <a:buChar char="•"/>
            </a:pPr>
            <a:r>
              <a:rPr lang="en-US" sz="2000" b="1" dirty="0">
                <a:latin typeface="Times New Roman" pitchFamily="18" charset="0"/>
                <a:cs typeface="Times New Roman" pitchFamily="18" charset="0"/>
              </a:rPr>
              <a:t>Those in uniform should salute at the first note of the 	National Anthem and hold this position until the 	last note of the song is played. </a:t>
            </a:r>
            <a:endParaRPr lang="en-US" sz="2000" dirty="0">
              <a:latin typeface="Times New Roman" pitchFamily="18" charset="0"/>
              <a:cs typeface="Times New Roman" pitchFamily="18" charset="0"/>
            </a:endParaRPr>
          </a:p>
        </p:txBody>
      </p:sp>
      <p:sp>
        <p:nvSpPr>
          <p:cNvPr id="3" name="TextBox 2"/>
          <p:cNvSpPr txBox="1"/>
          <p:nvPr/>
        </p:nvSpPr>
        <p:spPr>
          <a:xfrm>
            <a:off x="457200" y="5943600"/>
            <a:ext cx="7239000" cy="707886"/>
          </a:xfrm>
          <a:prstGeom prst="rect">
            <a:avLst/>
          </a:prstGeom>
          <a:noFill/>
        </p:spPr>
        <p:txBody>
          <a:bodyPr wrap="square" rtlCol="0">
            <a:spAutoFit/>
          </a:bodyPr>
          <a:lstStyle/>
          <a:p>
            <a:pPr marL="342900" indent="-342900">
              <a:buFont typeface="Arial" pitchFamily="34" charset="0"/>
              <a:buChar char="•"/>
            </a:pPr>
            <a:r>
              <a:rPr lang="en-US" sz="2000" b="1" dirty="0">
                <a:latin typeface="Times New Roman" pitchFamily="18" charset="0"/>
                <a:cs typeface="Times New Roman" pitchFamily="18" charset="0"/>
              </a:rPr>
              <a:t>Citizen from other countries should stand at attention, and 	men remove their hats. </a:t>
            </a:r>
            <a:endParaRPr lang="en-US" sz="2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9000" y="4800600"/>
            <a:ext cx="1524000"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457200" y="3581400"/>
            <a:ext cx="6477030" cy="1015663"/>
          </a:xfrm>
          <a:prstGeom prst="rect">
            <a:avLst/>
          </a:prstGeom>
          <a:noFill/>
        </p:spPr>
        <p:txBody>
          <a:bodyPr wrap="non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Men and boys who are wearing a hat or cap, remove it </a:t>
            </a:r>
          </a:p>
          <a:p>
            <a:pPr lvl="1"/>
            <a:r>
              <a:rPr lang="en-US" sz="2000" b="1" dirty="0">
                <a:latin typeface="Times New Roman" pitchFamily="18" charset="0"/>
                <a:cs typeface="Times New Roman" pitchFamily="18" charset="0"/>
              </a:rPr>
              <a:t>	with your right hand and hold it at the left </a:t>
            </a:r>
          </a:p>
          <a:p>
            <a:pPr lvl="1"/>
            <a:r>
              <a:rPr lang="en-US" sz="2000" b="1" dirty="0">
                <a:latin typeface="Times New Roman" pitchFamily="18" charset="0"/>
                <a:cs typeface="Times New Roman" pitchFamily="18" charset="0"/>
              </a:rPr>
              <a:t>	shoulder, with your hand being over your heart.</a:t>
            </a:r>
            <a:endParaRPr lang="en-US" sz="2000" dirty="0"/>
          </a:p>
        </p:txBody>
      </p:sp>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82481" y="2819400"/>
            <a:ext cx="1096382" cy="1315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457200" y="2743200"/>
            <a:ext cx="6476999" cy="707886"/>
          </a:xfrm>
          <a:prstGeom prst="rect">
            <a:avLst/>
          </a:prstGeom>
          <a:noFill/>
        </p:spPr>
        <p:txBody>
          <a:bodyPr wrap="squar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You should stand at attention, face toward the flag and 	place your right hand over your heart. </a:t>
            </a:r>
            <a:endParaRPr lang="en-US" sz="2000" dirty="0"/>
          </a:p>
        </p:txBody>
      </p:sp>
      <p:sp>
        <p:nvSpPr>
          <p:cNvPr id="10" name="Slide Number Placeholder 9"/>
          <p:cNvSpPr>
            <a:spLocks noGrp="1"/>
          </p:cNvSpPr>
          <p:nvPr>
            <p:ph type="sldNum" sz="quarter" idx="12"/>
          </p:nvPr>
        </p:nvSpPr>
        <p:spPr/>
        <p:txBody>
          <a:bodyPr/>
          <a:lstStyle/>
          <a:p>
            <a:fld id="{3BB922A6-BECB-4119-8154-D8AC50F3DE65}" type="slidenum">
              <a:rPr lang="en-US" smtClean="0"/>
              <a:t>6</a:t>
            </a:fld>
            <a:endParaRPr lang="en-US" dirty="0"/>
          </a:p>
        </p:txBody>
      </p:sp>
    </p:spTree>
    <p:extLst>
      <p:ext uri="{BB962C8B-B14F-4D97-AF65-F5344CB8AC3E}">
        <p14:creationId xmlns:p14="http://schemas.microsoft.com/office/powerpoint/2010/main" val="38266616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par>
                                <p:cTn id="8" presetID="31"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 calcmode="lin" valueType="num">
                                      <p:cBhvr>
                                        <p:cTn id="10" dur="1000" fill="hold"/>
                                        <p:tgtEl>
                                          <p:spTgt spid="11"/>
                                        </p:tgtEl>
                                        <p:attrNameLst>
                                          <p:attrName>ppt_w</p:attrName>
                                        </p:attrNameLst>
                                      </p:cBhvr>
                                      <p:tavLst>
                                        <p:tav tm="0">
                                          <p:val>
                                            <p:fltVal val="0"/>
                                          </p:val>
                                        </p:tav>
                                        <p:tav tm="100000">
                                          <p:val>
                                            <p:strVal val="#ppt_w"/>
                                          </p:val>
                                        </p:tav>
                                      </p:tavLst>
                                    </p:anim>
                                    <p:anim calcmode="lin" valueType="num">
                                      <p:cBhvr>
                                        <p:cTn id="11" dur="1000" fill="hold"/>
                                        <p:tgtEl>
                                          <p:spTgt spid="11"/>
                                        </p:tgtEl>
                                        <p:attrNameLst>
                                          <p:attrName>ppt_h</p:attrName>
                                        </p:attrNameLst>
                                      </p:cBhvr>
                                      <p:tavLst>
                                        <p:tav tm="0">
                                          <p:val>
                                            <p:fltVal val="0"/>
                                          </p:val>
                                        </p:tav>
                                        <p:tav tm="100000">
                                          <p:val>
                                            <p:strVal val="#ppt_h"/>
                                          </p:val>
                                        </p:tav>
                                      </p:tavLst>
                                    </p:anim>
                                    <p:anim calcmode="lin" valueType="num">
                                      <p:cBhvr>
                                        <p:cTn id="12" dur="1000" fill="hold"/>
                                        <p:tgtEl>
                                          <p:spTgt spid="11"/>
                                        </p:tgtEl>
                                        <p:attrNameLst>
                                          <p:attrName>style.rotation</p:attrName>
                                        </p:attrNameLst>
                                      </p:cBhvr>
                                      <p:tavLst>
                                        <p:tav tm="0">
                                          <p:val>
                                            <p:fltVal val="90"/>
                                          </p:val>
                                        </p:tav>
                                        <p:tav tm="100000">
                                          <p:val>
                                            <p:fltVal val="0"/>
                                          </p:val>
                                        </p:tav>
                                      </p:tavLst>
                                    </p:anim>
                                    <p:animEffect transition="in" filter="fade">
                                      <p:cBhvr>
                                        <p:cTn id="13" dur="1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anim calcmode="lin" valueType="num">
                                      <p:cBhvr>
                                        <p:cTn id="19" dur="1000" fill="hold"/>
                                        <p:tgtEl>
                                          <p:spTgt spid="8"/>
                                        </p:tgtEl>
                                        <p:attrNameLst>
                                          <p:attrName>ppt_w</p:attrName>
                                        </p:attrNameLst>
                                      </p:cBhvr>
                                      <p:tavLst>
                                        <p:tav tm="0" fmla="#ppt_w*sin(2.5*pi*$)">
                                          <p:val>
                                            <p:fltVal val="0"/>
                                          </p:val>
                                        </p:tav>
                                        <p:tav tm="100000">
                                          <p:val>
                                            <p:fltVal val="1"/>
                                          </p:val>
                                        </p:tav>
                                      </p:tavLst>
                                    </p:anim>
                                    <p:anim calcmode="lin" valueType="num">
                                      <p:cBhvr>
                                        <p:cTn id="20" dur="1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circle(in)">
                                      <p:cBhvr>
                                        <p:cTn id="25" dur="1000"/>
                                        <p:tgtEl>
                                          <p:spTgt spid="2"/>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1026"/>
                                        </p:tgtEl>
                                        <p:attrNameLst>
                                          <p:attrName>style.visibility</p:attrName>
                                        </p:attrNameLst>
                                      </p:cBhvr>
                                      <p:to>
                                        <p:strVal val="visible"/>
                                      </p:to>
                                    </p:set>
                                    <p:animEffect transition="in" filter="fade">
                                      <p:cBhvr>
                                        <p:cTn id="29" dur="250"/>
                                        <p:tgtEl>
                                          <p:spTgt spid="1026"/>
                                        </p:tgtEl>
                                      </p:cBhvr>
                                    </p:animEffect>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p:cTn id="34" dur="1000" fill="hold"/>
                                        <p:tgtEl>
                                          <p:spTgt spid="3"/>
                                        </p:tgtEl>
                                        <p:attrNameLst>
                                          <p:attrName>ppt_w</p:attrName>
                                        </p:attrNameLst>
                                      </p:cBhvr>
                                      <p:tavLst>
                                        <p:tav tm="0">
                                          <p:val>
                                            <p:fltVal val="0"/>
                                          </p:val>
                                        </p:tav>
                                        <p:tav tm="100000">
                                          <p:val>
                                            <p:strVal val="#ppt_w"/>
                                          </p:val>
                                        </p:tav>
                                      </p:tavLst>
                                    </p:anim>
                                    <p:anim calcmode="lin" valueType="num">
                                      <p:cBhvr>
                                        <p:cTn id="35" dur="1000" fill="hold"/>
                                        <p:tgtEl>
                                          <p:spTgt spid="3"/>
                                        </p:tgtEl>
                                        <p:attrNameLst>
                                          <p:attrName>ppt_h</p:attrName>
                                        </p:attrNameLst>
                                      </p:cBhvr>
                                      <p:tavLst>
                                        <p:tav tm="0">
                                          <p:val>
                                            <p:fltVal val="0"/>
                                          </p:val>
                                        </p:tav>
                                        <p:tav tm="100000">
                                          <p:val>
                                            <p:strVal val="#ppt_h"/>
                                          </p:val>
                                        </p:tav>
                                      </p:tavLst>
                                    </p:anim>
                                    <p:anim calcmode="lin" valueType="num">
                                      <p:cBhvr>
                                        <p:cTn id="36" dur="1000" fill="hold"/>
                                        <p:tgtEl>
                                          <p:spTgt spid="3"/>
                                        </p:tgtEl>
                                        <p:attrNameLst>
                                          <p:attrName>style.rotation</p:attrName>
                                        </p:attrNameLst>
                                      </p:cBhvr>
                                      <p:tavLst>
                                        <p:tav tm="0">
                                          <p:val>
                                            <p:fltVal val="90"/>
                                          </p:val>
                                        </p:tav>
                                        <p:tav tm="100000">
                                          <p:val>
                                            <p:fltVal val="0"/>
                                          </p:val>
                                        </p:tav>
                                      </p:tavLst>
                                    </p:anim>
                                    <p:animEffect transition="in" filter="fade">
                                      <p:cBhvr>
                                        <p:cTn id="3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762000" y="1752600"/>
            <a:ext cx="7391400" cy="523220"/>
          </a:xfrm>
          <a:prstGeom prst="rect">
            <a:avLst/>
          </a:prstGeom>
          <a:noFill/>
        </p:spPr>
        <p:txBody>
          <a:bodyPr wrap="square" rtlCol="0">
            <a:spAutoFit/>
          </a:bodyPr>
          <a:lstStyle/>
          <a:p>
            <a:r>
              <a:rPr lang="en-US" sz="2800" b="1" dirty="0">
                <a:solidFill>
                  <a:srgbClr val="664FF3"/>
                </a:solidFill>
                <a:latin typeface="Times New Roman" pitchFamily="18" charset="0"/>
                <a:cs typeface="Times New Roman" pitchFamily="18" charset="0"/>
              </a:rPr>
              <a:t>The Pledge of Allegiance and National Anthem</a:t>
            </a:r>
            <a:endParaRPr lang="en-US" sz="2800" dirty="0">
              <a:solidFill>
                <a:srgbClr val="664FF3"/>
              </a:solidFill>
              <a:latin typeface="Times New Roman" pitchFamily="18" charset="0"/>
              <a:cs typeface="Times New Roman" pitchFamily="18" charset="0"/>
            </a:endParaRPr>
          </a:p>
        </p:txBody>
      </p:sp>
      <p:sp>
        <p:nvSpPr>
          <p:cNvPr id="14" name="TextBox 13"/>
          <p:cNvSpPr txBox="1"/>
          <p:nvPr/>
        </p:nvSpPr>
        <p:spPr>
          <a:xfrm>
            <a:off x="457200" y="2590800"/>
            <a:ext cx="8001000" cy="400110"/>
          </a:xfrm>
          <a:prstGeom prst="rect">
            <a:avLst/>
          </a:prstGeom>
          <a:noFill/>
        </p:spPr>
        <p:txBody>
          <a:bodyPr wrap="square" rtlCol="0">
            <a:spAutoFit/>
          </a:bodyPr>
          <a:lstStyle/>
          <a:p>
            <a:r>
              <a:rPr lang="en-US" sz="2000" b="1" u="sng" dirty="0">
                <a:latin typeface="Times New Roman" pitchFamily="18" charset="0"/>
                <a:cs typeface="Times New Roman" pitchFamily="18" charset="0"/>
              </a:rPr>
              <a:t>When the National Anthem is played and the flag is not displayed:</a:t>
            </a:r>
          </a:p>
        </p:txBody>
      </p:sp>
      <p:sp>
        <p:nvSpPr>
          <p:cNvPr id="2" name="TextBox 1"/>
          <p:cNvSpPr txBox="1"/>
          <p:nvPr/>
        </p:nvSpPr>
        <p:spPr>
          <a:xfrm>
            <a:off x="457200" y="3886200"/>
            <a:ext cx="8305800" cy="2862322"/>
          </a:xfrm>
          <a:prstGeom prst="rect">
            <a:avLst/>
          </a:prstGeom>
          <a:noFill/>
        </p:spPr>
        <p:txBody>
          <a:bodyPr wrap="square" rtlCol="0">
            <a:spAutoFit/>
          </a:bodyPr>
          <a:lstStyle/>
          <a:p>
            <a:pPr marL="342900" indent="-342900">
              <a:buFont typeface="Arial" pitchFamily="34" charset="0"/>
              <a:buChar char="•"/>
            </a:pPr>
            <a:r>
              <a:rPr lang="en-US" sz="2000" b="1" dirty="0">
                <a:latin typeface="Times New Roman" pitchFamily="18" charset="0"/>
                <a:cs typeface="Times New Roman" pitchFamily="18" charset="0"/>
              </a:rPr>
              <a:t>In other words :</a:t>
            </a:r>
          </a:p>
          <a:p>
            <a:r>
              <a:rPr lang="en-US" sz="2000" b="1" dirty="0">
                <a:latin typeface="Times New Roman" pitchFamily="18" charset="0"/>
                <a:cs typeface="Times New Roman" pitchFamily="18" charset="0"/>
              </a:rPr>
              <a:t>   	</a:t>
            </a:r>
          </a:p>
          <a:p>
            <a:r>
              <a:rPr lang="en-US" sz="2000" b="1" dirty="0">
                <a:latin typeface="Times New Roman" pitchFamily="18" charset="0"/>
                <a:cs typeface="Times New Roman" pitchFamily="18" charset="0"/>
              </a:rPr>
              <a:t>	- Stand at attention with your hand over your heart.</a:t>
            </a:r>
          </a:p>
          <a:p>
            <a:endParaRPr lang="en-US" sz="2000" b="1" dirty="0">
              <a:latin typeface="Times New Roman" pitchFamily="18" charset="0"/>
              <a:cs typeface="Times New Roman" pitchFamily="18" charset="0"/>
            </a:endParaRPr>
          </a:p>
          <a:p>
            <a:r>
              <a:rPr lang="en-US" sz="2000" b="1" dirty="0">
                <a:latin typeface="Times New Roman" pitchFamily="18" charset="0"/>
                <a:cs typeface="Times New Roman" pitchFamily="18" charset="0"/>
              </a:rPr>
              <a:t>	- If wearing hat or cap remove it and hold it over your left 			shoulder.</a:t>
            </a:r>
          </a:p>
          <a:p>
            <a:endParaRPr lang="en-US" sz="2000" b="1" dirty="0">
              <a:latin typeface="Times New Roman" pitchFamily="18" charset="0"/>
              <a:cs typeface="Times New Roman" pitchFamily="18" charset="0"/>
            </a:endParaRPr>
          </a:p>
          <a:p>
            <a:r>
              <a:rPr lang="en-US" sz="2000" b="1" dirty="0">
                <a:latin typeface="Times New Roman" pitchFamily="18" charset="0"/>
                <a:cs typeface="Times New Roman" pitchFamily="18" charset="0"/>
              </a:rPr>
              <a:t>	- People in uniform should salute.</a:t>
            </a:r>
          </a:p>
          <a:p>
            <a:r>
              <a:rPr lang="en-US" sz="2000" b="1" dirty="0">
                <a:latin typeface="Times New Roman" pitchFamily="18" charset="0"/>
                <a:cs typeface="Times New Roman" pitchFamily="18" charset="0"/>
              </a:rPr>
              <a:t>	</a:t>
            </a:r>
          </a:p>
        </p:txBody>
      </p:sp>
      <p:sp>
        <p:nvSpPr>
          <p:cNvPr id="8" name="TextBox 7"/>
          <p:cNvSpPr txBox="1"/>
          <p:nvPr/>
        </p:nvSpPr>
        <p:spPr>
          <a:xfrm>
            <a:off x="457200" y="3276600"/>
            <a:ext cx="7124066" cy="400110"/>
          </a:xfrm>
          <a:prstGeom prst="rect">
            <a:avLst/>
          </a:prstGeom>
          <a:noFill/>
        </p:spPr>
        <p:txBody>
          <a:bodyPr wrap="none" rtlCol="0">
            <a:spAutoFit/>
          </a:bodyPr>
          <a:lstStyle/>
          <a:p>
            <a:pPr marL="285750" indent="-285750">
              <a:buFont typeface="Arial" pitchFamily="34" charset="0"/>
              <a:buChar char="•"/>
            </a:pPr>
            <a:r>
              <a:rPr lang="en-US" sz="2000" b="1" dirty="0">
                <a:latin typeface="Times New Roman" pitchFamily="18" charset="0"/>
                <a:cs typeface="Times New Roman" pitchFamily="18" charset="0"/>
              </a:rPr>
              <a:t>Do the same as if the flag is displayed, except face the music.</a:t>
            </a:r>
            <a:endParaRPr lang="en-US" sz="2000" dirty="0"/>
          </a:p>
        </p:txBody>
      </p:sp>
      <p:sp>
        <p:nvSpPr>
          <p:cNvPr id="3" name="Slide Number Placeholder 2"/>
          <p:cNvSpPr>
            <a:spLocks noGrp="1"/>
          </p:cNvSpPr>
          <p:nvPr>
            <p:ph type="sldNum" sz="quarter" idx="12"/>
          </p:nvPr>
        </p:nvSpPr>
        <p:spPr/>
        <p:txBody>
          <a:bodyPr/>
          <a:lstStyle/>
          <a:p>
            <a:fld id="{3BB922A6-BECB-4119-8154-D8AC50F3DE65}" type="slidenum">
              <a:rPr lang="en-US" smtClean="0"/>
              <a:t>7</a:t>
            </a:fld>
            <a:endParaRPr lang="en-US" dirty="0"/>
          </a:p>
        </p:txBody>
      </p:sp>
    </p:spTree>
    <p:extLst>
      <p:ext uri="{BB962C8B-B14F-4D97-AF65-F5344CB8AC3E}">
        <p14:creationId xmlns:p14="http://schemas.microsoft.com/office/powerpoint/2010/main" val="741280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ppt_w</p:attrName>
                                        </p:attrNameLst>
                                      </p:cBhvr>
                                      <p:tavLst>
                                        <p:tav tm="0" fmla="#ppt_w*sin(2.5*pi*$)">
                                          <p:val>
                                            <p:fltVal val="0"/>
                                          </p:val>
                                        </p:tav>
                                        <p:tav tm="100000">
                                          <p:val>
                                            <p:fltVal val="1"/>
                                          </p:val>
                                        </p:tav>
                                      </p:tavLst>
                                    </p:anim>
                                    <p:anim calcmode="lin" valueType="num">
                                      <p:cBhvr>
                                        <p:cTn id="9" dur="1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2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Displaying the Flag</a:t>
            </a:r>
            <a:endParaRPr lang="en-US" sz="2800" dirty="0">
              <a:solidFill>
                <a:srgbClr val="664FF3"/>
              </a:solidFill>
              <a:latin typeface="Times New Roman" pitchFamily="18" charset="0"/>
              <a:cs typeface="Times New Roman" pitchFamily="18" charset="0"/>
            </a:endParaRPr>
          </a:p>
        </p:txBody>
      </p:sp>
      <p:sp>
        <p:nvSpPr>
          <p:cNvPr id="14" name="TextBox 13"/>
          <p:cNvSpPr txBox="1"/>
          <p:nvPr/>
        </p:nvSpPr>
        <p:spPr>
          <a:xfrm>
            <a:off x="457200" y="1752600"/>
            <a:ext cx="6477000" cy="1015663"/>
          </a:xfrm>
          <a:prstGeom prst="rect">
            <a:avLst/>
          </a:prstGeom>
          <a:noFill/>
        </p:spPr>
        <p:txBody>
          <a:bodyPr wrap="square" rtlCol="0">
            <a:spAutoFit/>
          </a:bodyPr>
          <a:lstStyle/>
          <a:p>
            <a:r>
              <a:rPr lang="en-US" sz="2000" b="1" dirty="0">
                <a:latin typeface="Times New Roman" pitchFamily="18" charset="0"/>
                <a:cs typeface="Times New Roman" pitchFamily="18" charset="0"/>
              </a:rPr>
              <a:t>Displayed over the middle of the street –</a:t>
            </a:r>
          </a:p>
          <a:p>
            <a:r>
              <a:rPr lang="en-US" sz="2000" dirty="0"/>
              <a:t>	</a:t>
            </a:r>
          </a:p>
          <a:p>
            <a:r>
              <a:rPr lang="en-US" sz="2000" dirty="0"/>
              <a:t>	</a:t>
            </a:r>
            <a:r>
              <a:rPr lang="en-US" sz="2000" dirty="0">
                <a:latin typeface="Times New Roman" pitchFamily="18" charset="0"/>
                <a:cs typeface="Times New Roman" pitchFamily="18" charset="0"/>
              </a:rPr>
              <a:t>-  It should be suspended vertically with the union: </a:t>
            </a:r>
          </a:p>
        </p:txBody>
      </p:sp>
      <p:sp>
        <p:nvSpPr>
          <p:cNvPr id="8" name="TextBox 7"/>
          <p:cNvSpPr txBox="1"/>
          <p:nvPr/>
        </p:nvSpPr>
        <p:spPr>
          <a:xfrm>
            <a:off x="457200" y="4114800"/>
            <a:ext cx="6324600" cy="707886"/>
          </a:xfrm>
          <a:prstGeom prst="rect">
            <a:avLst/>
          </a:prstGeom>
          <a:noFill/>
        </p:spPr>
        <p:txBody>
          <a:bodyPr wrap="square" rtlCol="0">
            <a:spAutoFit/>
          </a:bodyPr>
          <a:lstStyle/>
          <a:p>
            <a:r>
              <a:rPr lang="en-US" sz="2000" b="1" dirty="0">
                <a:latin typeface="Times New Roman" pitchFamily="18" charset="0"/>
                <a:cs typeface="Times New Roman" pitchFamily="18" charset="0"/>
              </a:rPr>
              <a:t>When it is displayed with another flag against a wall 	from crossed staffs,</a:t>
            </a:r>
          </a:p>
        </p:txBody>
      </p:sp>
      <p:pic>
        <p:nvPicPr>
          <p:cNvPr id="9" name="Picture 8" descr="flag hanging over street"/>
          <p:cNvPicPr/>
          <p:nvPr/>
        </p:nvPicPr>
        <p:blipFill>
          <a:blip r:embed="rId5">
            <a:extLst>
              <a:ext uri="{28A0092B-C50C-407E-A947-70E740481C1C}">
                <a14:useLocalDpi xmlns:a14="http://schemas.microsoft.com/office/drawing/2010/main" val="0"/>
              </a:ext>
            </a:extLst>
          </a:blip>
          <a:srcRect/>
          <a:stretch>
            <a:fillRect/>
          </a:stretch>
        </p:blipFill>
        <p:spPr bwMode="auto">
          <a:xfrm>
            <a:off x="7467599" y="2438400"/>
            <a:ext cx="1143001" cy="990600"/>
          </a:xfrm>
          <a:prstGeom prst="rect">
            <a:avLst/>
          </a:prstGeom>
          <a:noFill/>
          <a:ln>
            <a:noFill/>
          </a:ln>
        </p:spPr>
      </p:pic>
      <p:sp>
        <p:nvSpPr>
          <p:cNvPr id="3" name="TextBox 2"/>
          <p:cNvSpPr txBox="1"/>
          <p:nvPr/>
        </p:nvSpPr>
        <p:spPr>
          <a:xfrm>
            <a:off x="1371600" y="2819400"/>
            <a:ext cx="4419600" cy="400110"/>
          </a:xfrm>
          <a:prstGeom prst="rect">
            <a:avLst/>
          </a:prstGeom>
          <a:noFill/>
        </p:spPr>
        <p:txBody>
          <a:bodyPr wrap="square" rtlCol="0">
            <a:spAutoFit/>
          </a:bodyPr>
          <a:lstStyle/>
          <a:p>
            <a:r>
              <a:rPr lang="en-US" sz="2000" dirty="0">
                <a:latin typeface="Times New Roman" pitchFamily="18" charset="0"/>
                <a:cs typeface="Times New Roman" pitchFamily="18" charset="0"/>
              </a:rPr>
              <a:t>-  To the north in an east/west street.</a:t>
            </a:r>
          </a:p>
        </p:txBody>
      </p:sp>
      <p:sp>
        <p:nvSpPr>
          <p:cNvPr id="10" name="TextBox 9"/>
          <p:cNvSpPr txBox="1"/>
          <p:nvPr/>
        </p:nvSpPr>
        <p:spPr>
          <a:xfrm>
            <a:off x="1371600" y="3333690"/>
            <a:ext cx="4343400" cy="400110"/>
          </a:xfrm>
          <a:prstGeom prst="rect">
            <a:avLst/>
          </a:prstGeom>
          <a:noFill/>
        </p:spPr>
        <p:txBody>
          <a:bodyPr wrap="square" rtlCol="0">
            <a:spAutoFit/>
          </a:bodyPr>
          <a:lstStyle/>
          <a:p>
            <a:r>
              <a:rPr lang="en-US" sz="2000" dirty="0">
                <a:latin typeface="Times New Roman" pitchFamily="18" charset="0"/>
                <a:cs typeface="Times New Roman" pitchFamily="18" charset="0"/>
              </a:rPr>
              <a:t>-  To the east in a north and south street. </a:t>
            </a:r>
          </a:p>
        </p:txBody>
      </p:sp>
      <p:pic>
        <p:nvPicPr>
          <p:cNvPr id="12" name="Picture 11" descr="crossed staffs"/>
          <p:cNvPicPr/>
          <p:nvPr/>
        </p:nvPicPr>
        <p:blipFill>
          <a:blip r:embed="rId6">
            <a:extLst>
              <a:ext uri="{28A0092B-C50C-407E-A947-70E740481C1C}">
                <a14:useLocalDpi xmlns:a14="http://schemas.microsoft.com/office/drawing/2010/main" val="0"/>
              </a:ext>
            </a:extLst>
          </a:blip>
          <a:srcRect/>
          <a:stretch>
            <a:fillRect/>
          </a:stretch>
        </p:blipFill>
        <p:spPr bwMode="auto">
          <a:xfrm>
            <a:off x="7461250" y="4191000"/>
            <a:ext cx="1149350" cy="1049740"/>
          </a:xfrm>
          <a:prstGeom prst="rect">
            <a:avLst/>
          </a:prstGeom>
          <a:noFill/>
          <a:ln>
            <a:noFill/>
          </a:ln>
        </p:spPr>
      </p:pic>
      <p:sp>
        <p:nvSpPr>
          <p:cNvPr id="11" name="TextBox 10"/>
          <p:cNvSpPr txBox="1"/>
          <p:nvPr/>
        </p:nvSpPr>
        <p:spPr>
          <a:xfrm>
            <a:off x="1371600" y="4953000"/>
            <a:ext cx="5105400" cy="400110"/>
          </a:xfrm>
          <a:prstGeom prst="rect">
            <a:avLst/>
          </a:prstGeom>
          <a:noFill/>
        </p:spPr>
        <p:txBody>
          <a:bodyPr wrap="square" rtlCol="0">
            <a:spAutoFit/>
          </a:bodyPr>
          <a:lstStyle/>
          <a:p>
            <a:r>
              <a:rPr lang="en-US" sz="2000" dirty="0">
                <a:latin typeface="Times New Roman" pitchFamily="18" charset="0"/>
                <a:cs typeface="Times New Roman" pitchFamily="18" charset="0"/>
              </a:rPr>
              <a:t>- It should be on the right, the flag's own right </a:t>
            </a:r>
          </a:p>
        </p:txBody>
      </p:sp>
      <p:sp>
        <p:nvSpPr>
          <p:cNvPr id="13" name="TextBox 12"/>
          <p:cNvSpPr txBox="1"/>
          <p:nvPr/>
        </p:nvSpPr>
        <p:spPr>
          <a:xfrm>
            <a:off x="1371600" y="5486400"/>
            <a:ext cx="6400800" cy="400110"/>
          </a:xfrm>
          <a:prstGeom prst="rect">
            <a:avLst/>
          </a:prstGeom>
          <a:noFill/>
        </p:spPr>
        <p:txBody>
          <a:bodyPr wrap="square" rtlCol="0">
            <a:spAutoFit/>
          </a:bodyPr>
          <a:lstStyle/>
          <a:p>
            <a:r>
              <a:rPr lang="en-US" sz="2000"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en-US" sz="2000" dirty="0">
                <a:latin typeface="Times New Roman" pitchFamily="18" charset="0"/>
                <a:cs typeface="Times New Roman" pitchFamily="18" charset="0"/>
              </a:rPr>
              <a:t>And its staff should be in front of the staff of the other flag. </a:t>
            </a:r>
          </a:p>
        </p:txBody>
      </p:sp>
      <p:sp>
        <p:nvSpPr>
          <p:cNvPr id="2" name="Slide Number Placeholder 1"/>
          <p:cNvSpPr>
            <a:spLocks noGrp="1"/>
          </p:cNvSpPr>
          <p:nvPr>
            <p:ph type="sldNum" sz="quarter" idx="12"/>
          </p:nvPr>
        </p:nvSpPr>
        <p:spPr/>
        <p:txBody>
          <a:bodyPr/>
          <a:lstStyle/>
          <a:p>
            <a:fld id="{3BB922A6-BECB-4119-8154-D8AC50F3DE65}" type="slidenum">
              <a:rPr lang="en-US" smtClean="0"/>
              <a:t>8</a:t>
            </a:fld>
            <a:endParaRPr lang="en-US" dirty="0"/>
          </a:p>
        </p:txBody>
      </p:sp>
    </p:spTree>
    <p:extLst>
      <p:ext uri="{BB962C8B-B14F-4D97-AF65-F5344CB8AC3E}">
        <p14:creationId xmlns:p14="http://schemas.microsoft.com/office/powerpoint/2010/main" val="20982901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1000"/>
                                        <p:tgtEl>
                                          <p:spTgt spid="14"/>
                                        </p:tgtEl>
                                      </p:cBhvr>
                                    </p:animEffect>
                                  </p:childTnLst>
                                </p:cTn>
                              </p:par>
                              <p:par>
                                <p:cTn id="8" presetID="42"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750"/>
                                        <p:tgtEl>
                                          <p:spTgt spid="9"/>
                                        </p:tgtEl>
                                      </p:cBhvr>
                                    </p:animEffect>
                                    <p:anim calcmode="lin" valueType="num">
                                      <p:cBhvr>
                                        <p:cTn id="11" dur="750" fill="hold"/>
                                        <p:tgtEl>
                                          <p:spTgt spid="9"/>
                                        </p:tgtEl>
                                        <p:attrNameLst>
                                          <p:attrName>ppt_x</p:attrName>
                                        </p:attrNameLst>
                                      </p:cBhvr>
                                      <p:tavLst>
                                        <p:tav tm="0">
                                          <p:val>
                                            <p:strVal val="#ppt_x"/>
                                          </p:val>
                                        </p:tav>
                                        <p:tav tm="100000">
                                          <p:val>
                                            <p:strVal val="#ppt_x"/>
                                          </p:val>
                                        </p:tav>
                                      </p:tavLst>
                                    </p:anim>
                                    <p:anim calcmode="lin" valueType="num">
                                      <p:cBhvr>
                                        <p:cTn id="12" dur="7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290">
                                          <p:stCondLst>
                                            <p:cond delay="0"/>
                                          </p:stCondLst>
                                        </p:cTn>
                                        <p:tgtEl>
                                          <p:spTgt spid="3"/>
                                        </p:tgtEl>
                                      </p:cBhvr>
                                    </p:animEffect>
                                    <p:anim calcmode="lin" valueType="num">
                                      <p:cBhvr>
                                        <p:cTn id="1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2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2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23" dur="13">
                                          <p:stCondLst>
                                            <p:cond delay="325"/>
                                          </p:stCondLst>
                                        </p:cTn>
                                        <p:tgtEl>
                                          <p:spTgt spid="3"/>
                                        </p:tgtEl>
                                      </p:cBhvr>
                                      <p:to x="100000" y="60000"/>
                                    </p:animScale>
                                    <p:animScale>
                                      <p:cBhvr>
                                        <p:cTn id="24" dur="83" decel="50000">
                                          <p:stCondLst>
                                            <p:cond delay="338"/>
                                          </p:stCondLst>
                                        </p:cTn>
                                        <p:tgtEl>
                                          <p:spTgt spid="3"/>
                                        </p:tgtEl>
                                      </p:cBhvr>
                                      <p:to x="100000" y="100000"/>
                                    </p:animScale>
                                    <p:animScale>
                                      <p:cBhvr>
                                        <p:cTn id="25" dur="13">
                                          <p:stCondLst>
                                            <p:cond delay="656"/>
                                          </p:stCondLst>
                                        </p:cTn>
                                        <p:tgtEl>
                                          <p:spTgt spid="3"/>
                                        </p:tgtEl>
                                      </p:cBhvr>
                                      <p:to x="100000" y="80000"/>
                                    </p:animScale>
                                    <p:animScale>
                                      <p:cBhvr>
                                        <p:cTn id="26" dur="83" decel="50000">
                                          <p:stCondLst>
                                            <p:cond delay="669"/>
                                          </p:stCondLst>
                                        </p:cTn>
                                        <p:tgtEl>
                                          <p:spTgt spid="3"/>
                                        </p:tgtEl>
                                      </p:cBhvr>
                                      <p:to x="100000" y="100000"/>
                                    </p:animScale>
                                    <p:animScale>
                                      <p:cBhvr>
                                        <p:cTn id="27" dur="13">
                                          <p:stCondLst>
                                            <p:cond delay="821"/>
                                          </p:stCondLst>
                                        </p:cTn>
                                        <p:tgtEl>
                                          <p:spTgt spid="3"/>
                                        </p:tgtEl>
                                      </p:cBhvr>
                                      <p:to x="100000" y="90000"/>
                                    </p:animScale>
                                    <p:animScale>
                                      <p:cBhvr>
                                        <p:cTn id="28" dur="83" decel="50000">
                                          <p:stCondLst>
                                            <p:cond delay="834"/>
                                          </p:stCondLst>
                                        </p:cTn>
                                        <p:tgtEl>
                                          <p:spTgt spid="3"/>
                                        </p:tgtEl>
                                      </p:cBhvr>
                                      <p:to x="100000" y="100000"/>
                                    </p:animScale>
                                    <p:animScale>
                                      <p:cBhvr>
                                        <p:cTn id="29" dur="13">
                                          <p:stCondLst>
                                            <p:cond delay="904"/>
                                          </p:stCondLst>
                                        </p:cTn>
                                        <p:tgtEl>
                                          <p:spTgt spid="3"/>
                                        </p:tgtEl>
                                      </p:cBhvr>
                                      <p:to x="100000" y="95000"/>
                                    </p:animScale>
                                    <p:animScale>
                                      <p:cBhvr>
                                        <p:cTn id="30" dur="83" decel="50000">
                                          <p:stCondLst>
                                            <p:cond delay="917"/>
                                          </p:stCondLst>
                                        </p:cTn>
                                        <p:tgtEl>
                                          <p:spTgt spid="3"/>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circle(in)">
                                      <p:cBhvr>
                                        <p:cTn id="35" dur="1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linds(horizontal)">
                                      <p:cBhvr>
                                        <p:cTn id="40" dur="500"/>
                                        <p:tgtEl>
                                          <p:spTgt spid="8"/>
                                        </p:tgtEl>
                                      </p:cBhvr>
                                    </p:animEffect>
                                  </p:childTnLst>
                                </p:cTn>
                              </p:par>
                              <p:par>
                                <p:cTn id="41" presetID="16" presetClass="entr" presetSubtype="21"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barn(inVertical)">
                                      <p:cBhvr>
                                        <p:cTn id="43" dur="5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13" presetClass="entr" presetSubtype="16"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plus(in)">
                                      <p:cBhvr>
                                        <p:cTn id="48" dur="10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box(in)">
                                      <p:cBhvr>
                                        <p:cTn id="5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P spid="3" grpId="0"/>
      <p:bldP spid="10" grpId="0"/>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blip>
          <a:srcRect/>
          <a:tile tx="0" ty="0" sx="100000" sy="100000" flip="none" algn="tl"/>
        </a:blipFill>
        <a:effectLst/>
      </p:bgPr>
    </p:bg>
    <p:spTree>
      <p:nvGrpSpPr>
        <p:cNvPr id="1" name=""/>
        <p:cNvGrpSpPr/>
        <p:nvPr/>
      </p:nvGrpSpPr>
      <p:grpSpPr>
        <a:xfrm>
          <a:off x="0" y="0"/>
          <a:ext cx="0" cy="0"/>
          <a:chOff x="0" y="0"/>
          <a:chExt cx="0" cy="0"/>
        </a:xfrm>
      </p:grpSpPr>
      <p:pic>
        <p:nvPicPr>
          <p:cNvPr id="4" name="Picture 8" descr="50STA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1905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Knox-Conway Chapter, Ashburn, Georg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
            <a:ext cx="1287463"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209800" y="381000"/>
            <a:ext cx="4724400" cy="584775"/>
          </a:xfrm>
          <a:prstGeom prst="rect">
            <a:avLst/>
          </a:prstGeom>
          <a:noFill/>
        </p:spPr>
        <p:txBody>
          <a:bodyPr wrap="square" rtlCol="0">
            <a:spAutoFit/>
          </a:bodyPr>
          <a:lstStyle/>
          <a:p>
            <a:pPr algn="ctr"/>
            <a:r>
              <a:rPr lang="en-US" sz="3200" b="1" dirty="0">
                <a:solidFill>
                  <a:srgbClr val="664FF3"/>
                </a:solidFill>
                <a:latin typeface="Edwardian Script ITC" pitchFamily="66" charset="0"/>
              </a:rPr>
              <a:t>Honoring the United States Flag</a:t>
            </a:r>
          </a:p>
        </p:txBody>
      </p:sp>
      <p:sp>
        <p:nvSpPr>
          <p:cNvPr id="7" name="TextBox 6"/>
          <p:cNvSpPr txBox="1"/>
          <p:nvPr/>
        </p:nvSpPr>
        <p:spPr>
          <a:xfrm>
            <a:off x="1905000" y="1219200"/>
            <a:ext cx="4876800" cy="523220"/>
          </a:xfrm>
          <a:prstGeom prst="rect">
            <a:avLst/>
          </a:prstGeom>
          <a:noFill/>
        </p:spPr>
        <p:txBody>
          <a:bodyPr wrap="square" rtlCol="0">
            <a:spAutoFit/>
          </a:bodyPr>
          <a:lstStyle/>
          <a:p>
            <a:pPr algn="ctr"/>
            <a:r>
              <a:rPr lang="en-US" sz="2800" b="1" dirty="0">
                <a:solidFill>
                  <a:srgbClr val="664FF3"/>
                </a:solidFill>
                <a:latin typeface="Times New Roman" pitchFamily="18" charset="0"/>
                <a:cs typeface="Times New Roman" pitchFamily="18" charset="0"/>
              </a:rPr>
              <a:t>Displaying the Flag</a:t>
            </a:r>
            <a:endParaRPr lang="en-US" sz="2800" dirty="0">
              <a:solidFill>
                <a:srgbClr val="664FF3"/>
              </a:solidFill>
              <a:latin typeface="Times New Roman" pitchFamily="18" charset="0"/>
              <a:cs typeface="Times New Roman" pitchFamily="18" charset="0"/>
            </a:endParaRPr>
          </a:p>
        </p:txBody>
      </p:sp>
      <p:sp>
        <p:nvSpPr>
          <p:cNvPr id="14" name="TextBox 13"/>
          <p:cNvSpPr txBox="1"/>
          <p:nvPr/>
        </p:nvSpPr>
        <p:spPr>
          <a:xfrm>
            <a:off x="457200" y="1752600"/>
            <a:ext cx="6477000" cy="400110"/>
          </a:xfrm>
          <a:prstGeom prst="rect">
            <a:avLst/>
          </a:prstGeom>
          <a:noFill/>
        </p:spPr>
        <p:txBody>
          <a:bodyPr wrap="square" rtlCol="0">
            <a:spAutoFit/>
          </a:bodyPr>
          <a:lstStyle/>
          <a:p>
            <a:r>
              <a:rPr lang="en-US" sz="2000" b="1" dirty="0">
                <a:latin typeface="Times New Roman" pitchFamily="18" charset="0"/>
                <a:cs typeface="Times New Roman" pitchFamily="18" charset="0"/>
              </a:rPr>
              <a:t>When Flown at Half Staff –</a:t>
            </a:r>
          </a:p>
        </p:txBody>
      </p:sp>
      <p:sp>
        <p:nvSpPr>
          <p:cNvPr id="8" name="TextBox 7"/>
          <p:cNvSpPr txBox="1"/>
          <p:nvPr/>
        </p:nvSpPr>
        <p:spPr>
          <a:xfrm>
            <a:off x="457200" y="3886200"/>
            <a:ext cx="6629400" cy="707886"/>
          </a:xfrm>
          <a:prstGeom prst="rect">
            <a:avLst/>
          </a:prstGeom>
          <a:noFill/>
        </p:spPr>
        <p:txBody>
          <a:bodyPr wrap="square" rtlCol="0">
            <a:spAutoFit/>
          </a:bodyPr>
          <a:lstStyle/>
          <a:p>
            <a:r>
              <a:rPr lang="en-US" sz="2000" b="1" dirty="0">
                <a:latin typeface="Times New Roman" pitchFamily="18" charset="0"/>
                <a:cs typeface="Times New Roman" pitchFamily="18" charset="0"/>
              </a:rPr>
              <a:t>When the flag is displayed in a manner other than by being 	flown from a staff- </a:t>
            </a:r>
          </a:p>
        </p:txBody>
      </p:sp>
      <p:sp>
        <p:nvSpPr>
          <p:cNvPr id="3" name="TextBox 2"/>
          <p:cNvSpPr txBox="1"/>
          <p:nvPr/>
        </p:nvSpPr>
        <p:spPr>
          <a:xfrm>
            <a:off x="990600" y="2325469"/>
            <a:ext cx="5791200" cy="707886"/>
          </a:xfrm>
          <a:prstGeom prst="rect">
            <a:avLst/>
          </a:prstGeom>
          <a:noFill/>
        </p:spPr>
        <p:txBody>
          <a:bodyPr wrap="square" rtlCol="0">
            <a:spAutoFit/>
          </a:bodyPr>
          <a:lstStyle/>
          <a:p>
            <a:r>
              <a:rPr lang="en-US" dirty="0">
                <a:latin typeface="Times New Roman" pitchFamily="18" charset="0"/>
                <a:cs typeface="Times New Roman" pitchFamily="18" charset="0"/>
              </a:rPr>
              <a:t>-  It </a:t>
            </a:r>
            <a:r>
              <a:rPr lang="en-US" sz="2000" dirty="0">
                <a:latin typeface="Times New Roman" pitchFamily="18" charset="0"/>
                <a:cs typeface="Times New Roman" pitchFamily="18" charset="0"/>
              </a:rPr>
              <a:t>should be first hoisted to the peak for an instant 	and then lowered to the half-staff position.</a:t>
            </a:r>
          </a:p>
        </p:txBody>
      </p:sp>
      <p:sp>
        <p:nvSpPr>
          <p:cNvPr id="10" name="TextBox 9"/>
          <p:cNvSpPr txBox="1"/>
          <p:nvPr/>
        </p:nvSpPr>
        <p:spPr>
          <a:xfrm>
            <a:off x="990600" y="3048000"/>
            <a:ext cx="5791200" cy="707886"/>
          </a:xfrm>
          <a:prstGeom prst="rect">
            <a:avLst/>
          </a:prstGeom>
          <a:noFill/>
        </p:spPr>
        <p:txBody>
          <a:bodyPr wrap="square" rtlCol="0">
            <a:spAutoFit/>
          </a:bodyPr>
          <a:lstStyle/>
          <a:p>
            <a:r>
              <a:rPr lang="en-US" dirty="0"/>
              <a:t>- </a:t>
            </a:r>
            <a:r>
              <a:rPr lang="en-US" sz="2000" dirty="0">
                <a:latin typeface="Times New Roman" pitchFamily="18" charset="0"/>
                <a:cs typeface="Times New Roman" pitchFamily="18" charset="0"/>
              </a:rPr>
              <a:t>The flag should be again raised to the peak before it 	is lowered. </a:t>
            </a:r>
          </a:p>
        </p:txBody>
      </p:sp>
      <p:sp>
        <p:nvSpPr>
          <p:cNvPr id="11" name="TextBox 10"/>
          <p:cNvSpPr txBox="1"/>
          <p:nvPr/>
        </p:nvSpPr>
        <p:spPr>
          <a:xfrm>
            <a:off x="1371600" y="4953000"/>
            <a:ext cx="5105400" cy="400110"/>
          </a:xfrm>
          <a:prstGeom prst="rect">
            <a:avLst/>
          </a:prstGeom>
          <a:noFill/>
        </p:spPr>
        <p:txBody>
          <a:bodyPr wrap="square" rtlCol="0">
            <a:spAutoFit/>
          </a:bodyPr>
          <a:lstStyle/>
          <a:p>
            <a:r>
              <a:rPr lang="en-US" sz="2000" dirty="0">
                <a:latin typeface="Times New Roman" pitchFamily="18" charset="0"/>
                <a:cs typeface="Times New Roman" pitchFamily="18" charset="0"/>
              </a:rPr>
              <a:t>- It </a:t>
            </a:r>
            <a:r>
              <a:rPr lang="en-US" sz="2000" dirty="0"/>
              <a:t>should always be at the peak or top.</a:t>
            </a:r>
            <a:endParaRPr lang="en-US" sz="2000" dirty="0">
              <a:latin typeface="Times New Roman" pitchFamily="18" charset="0"/>
              <a:cs typeface="Times New Roman" pitchFamily="18" charset="0"/>
            </a:endParaRPr>
          </a:p>
        </p:txBody>
      </p:sp>
      <p:sp>
        <p:nvSpPr>
          <p:cNvPr id="13" name="TextBox 12"/>
          <p:cNvSpPr txBox="1"/>
          <p:nvPr/>
        </p:nvSpPr>
        <p:spPr>
          <a:xfrm>
            <a:off x="1371600" y="5543490"/>
            <a:ext cx="6400800" cy="1015663"/>
          </a:xfrm>
          <a:prstGeom prst="rect">
            <a:avLst/>
          </a:prstGeom>
          <a:noFill/>
        </p:spPr>
        <p:txBody>
          <a:bodyPr wrap="square" rtlCol="0">
            <a:spAutoFit/>
          </a:bodyPr>
          <a:lstStyle/>
          <a:p>
            <a:r>
              <a:rPr lang="en-US" dirty="0"/>
              <a:t>- </a:t>
            </a:r>
            <a:r>
              <a:rPr lang="en-US" sz="2000" dirty="0"/>
              <a:t>When the flags are flown from adjacent staffs, the flag of 	the United States should be hoisted first and 	lowered last.</a:t>
            </a:r>
            <a:endParaRPr lang="en-US" sz="2000" dirty="0">
              <a:latin typeface="Times New Roman" pitchFamily="18" charset="0"/>
              <a:cs typeface="Times New Roman" pitchFamily="18" charset="0"/>
            </a:endParaRPr>
          </a:p>
        </p:txBody>
      </p:sp>
      <p:pic>
        <p:nvPicPr>
          <p:cNvPr id="15" name="Picture 14" descr="flag at half mast"/>
          <p:cNvPicPr/>
          <p:nvPr/>
        </p:nvPicPr>
        <p:blipFill>
          <a:blip r:embed="rId5">
            <a:extLst>
              <a:ext uri="{28A0092B-C50C-407E-A947-70E740481C1C}">
                <a14:useLocalDpi xmlns:a14="http://schemas.microsoft.com/office/drawing/2010/main" val="0"/>
              </a:ext>
            </a:extLst>
          </a:blip>
          <a:srcRect/>
          <a:stretch>
            <a:fillRect/>
          </a:stretch>
        </p:blipFill>
        <p:spPr bwMode="auto">
          <a:xfrm>
            <a:off x="7419975" y="2387208"/>
            <a:ext cx="1038225" cy="1056002"/>
          </a:xfrm>
          <a:prstGeom prst="rect">
            <a:avLst/>
          </a:prstGeom>
          <a:noFill/>
          <a:ln>
            <a:noFill/>
          </a:ln>
        </p:spPr>
      </p:pic>
      <p:pic>
        <p:nvPicPr>
          <p:cNvPr id="16" name="Picture 15" descr="sharing staff with other flags"/>
          <p:cNvPicPr/>
          <p:nvPr/>
        </p:nvPicPr>
        <p:blipFill>
          <a:blip r:embed="rId6">
            <a:extLst>
              <a:ext uri="{28A0092B-C50C-407E-A947-70E740481C1C}">
                <a14:useLocalDpi xmlns:a14="http://schemas.microsoft.com/office/drawing/2010/main" val="0"/>
              </a:ext>
            </a:extLst>
          </a:blip>
          <a:srcRect/>
          <a:stretch>
            <a:fillRect/>
          </a:stretch>
        </p:blipFill>
        <p:spPr bwMode="auto">
          <a:xfrm>
            <a:off x="7391400" y="4267200"/>
            <a:ext cx="1066800" cy="995261"/>
          </a:xfrm>
          <a:prstGeom prst="rect">
            <a:avLst/>
          </a:prstGeom>
          <a:noFill/>
          <a:ln>
            <a:noFill/>
          </a:ln>
        </p:spPr>
      </p:pic>
      <p:sp>
        <p:nvSpPr>
          <p:cNvPr id="2" name="Slide Number Placeholder 1"/>
          <p:cNvSpPr>
            <a:spLocks noGrp="1"/>
          </p:cNvSpPr>
          <p:nvPr>
            <p:ph type="sldNum" sz="quarter" idx="12"/>
          </p:nvPr>
        </p:nvSpPr>
        <p:spPr/>
        <p:txBody>
          <a:bodyPr/>
          <a:lstStyle/>
          <a:p>
            <a:fld id="{3BB922A6-BECB-4119-8154-D8AC50F3DE65}" type="slidenum">
              <a:rPr lang="en-US" smtClean="0"/>
              <a:t>9</a:t>
            </a:fld>
            <a:endParaRPr lang="en-US" dirty="0"/>
          </a:p>
        </p:txBody>
      </p:sp>
    </p:spTree>
    <p:extLst>
      <p:ext uri="{BB962C8B-B14F-4D97-AF65-F5344CB8AC3E}">
        <p14:creationId xmlns:p14="http://schemas.microsoft.com/office/powerpoint/2010/main" val="2706731009"/>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1000"/>
                                        <p:tgtEl>
                                          <p:spTgt spid="14"/>
                                        </p:tgtEl>
                                      </p:cBhvr>
                                    </p:animEffect>
                                  </p:childTnLst>
                                </p:cTn>
                              </p:par>
                              <p:par>
                                <p:cTn id="8" presetID="18" presetClass="entr" presetSubtype="12"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290">
                                          <p:stCondLst>
                                            <p:cond delay="0"/>
                                          </p:stCondLst>
                                        </p:cTn>
                                        <p:tgtEl>
                                          <p:spTgt spid="3"/>
                                        </p:tgtEl>
                                      </p:cBhvr>
                                    </p:animEffect>
                                    <p:anim calcmode="lin" valueType="num">
                                      <p:cBhvr>
                                        <p:cTn id="16"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9"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20"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21" dur="13">
                                          <p:stCondLst>
                                            <p:cond delay="325"/>
                                          </p:stCondLst>
                                        </p:cTn>
                                        <p:tgtEl>
                                          <p:spTgt spid="3"/>
                                        </p:tgtEl>
                                      </p:cBhvr>
                                      <p:to x="100000" y="60000"/>
                                    </p:animScale>
                                    <p:animScale>
                                      <p:cBhvr>
                                        <p:cTn id="22" dur="83" decel="50000">
                                          <p:stCondLst>
                                            <p:cond delay="338"/>
                                          </p:stCondLst>
                                        </p:cTn>
                                        <p:tgtEl>
                                          <p:spTgt spid="3"/>
                                        </p:tgtEl>
                                      </p:cBhvr>
                                      <p:to x="100000" y="100000"/>
                                    </p:animScale>
                                    <p:animScale>
                                      <p:cBhvr>
                                        <p:cTn id="23" dur="13">
                                          <p:stCondLst>
                                            <p:cond delay="656"/>
                                          </p:stCondLst>
                                        </p:cTn>
                                        <p:tgtEl>
                                          <p:spTgt spid="3"/>
                                        </p:tgtEl>
                                      </p:cBhvr>
                                      <p:to x="100000" y="80000"/>
                                    </p:animScale>
                                    <p:animScale>
                                      <p:cBhvr>
                                        <p:cTn id="24" dur="83" decel="50000">
                                          <p:stCondLst>
                                            <p:cond delay="669"/>
                                          </p:stCondLst>
                                        </p:cTn>
                                        <p:tgtEl>
                                          <p:spTgt spid="3"/>
                                        </p:tgtEl>
                                      </p:cBhvr>
                                      <p:to x="100000" y="100000"/>
                                    </p:animScale>
                                    <p:animScale>
                                      <p:cBhvr>
                                        <p:cTn id="25" dur="13">
                                          <p:stCondLst>
                                            <p:cond delay="821"/>
                                          </p:stCondLst>
                                        </p:cTn>
                                        <p:tgtEl>
                                          <p:spTgt spid="3"/>
                                        </p:tgtEl>
                                      </p:cBhvr>
                                      <p:to x="100000" y="90000"/>
                                    </p:animScale>
                                    <p:animScale>
                                      <p:cBhvr>
                                        <p:cTn id="26" dur="83" decel="50000">
                                          <p:stCondLst>
                                            <p:cond delay="834"/>
                                          </p:stCondLst>
                                        </p:cTn>
                                        <p:tgtEl>
                                          <p:spTgt spid="3"/>
                                        </p:tgtEl>
                                      </p:cBhvr>
                                      <p:to x="100000" y="100000"/>
                                    </p:animScale>
                                    <p:animScale>
                                      <p:cBhvr>
                                        <p:cTn id="27" dur="13">
                                          <p:stCondLst>
                                            <p:cond delay="904"/>
                                          </p:stCondLst>
                                        </p:cTn>
                                        <p:tgtEl>
                                          <p:spTgt spid="3"/>
                                        </p:tgtEl>
                                      </p:cBhvr>
                                      <p:to x="100000" y="95000"/>
                                    </p:animScale>
                                    <p:animScale>
                                      <p:cBhvr>
                                        <p:cTn id="28" dur="83" decel="50000">
                                          <p:stCondLst>
                                            <p:cond delay="917"/>
                                          </p:stCondLst>
                                        </p:cTn>
                                        <p:tgtEl>
                                          <p:spTgt spid="3"/>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circle(in)">
                                      <p:cBhvr>
                                        <p:cTn id="33" dur="10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linds(horizontal)">
                                      <p:cBhvr>
                                        <p:cTn id="38" dur="500"/>
                                        <p:tgtEl>
                                          <p:spTgt spid="8"/>
                                        </p:tgtEl>
                                      </p:cBhvr>
                                    </p:animEffect>
                                  </p:childTnLst>
                                </p:cTn>
                              </p:par>
                              <p:par>
                                <p:cTn id="39" presetID="53" presetClass="entr" presetSubtype="16"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p:cTn id="41" dur="500" fill="hold"/>
                                        <p:tgtEl>
                                          <p:spTgt spid="16"/>
                                        </p:tgtEl>
                                        <p:attrNameLst>
                                          <p:attrName>ppt_w</p:attrName>
                                        </p:attrNameLst>
                                      </p:cBhvr>
                                      <p:tavLst>
                                        <p:tav tm="0">
                                          <p:val>
                                            <p:fltVal val="0"/>
                                          </p:val>
                                        </p:tav>
                                        <p:tav tm="100000">
                                          <p:val>
                                            <p:strVal val="#ppt_w"/>
                                          </p:val>
                                        </p:tav>
                                      </p:tavLst>
                                    </p:anim>
                                    <p:anim calcmode="lin" valueType="num">
                                      <p:cBhvr>
                                        <p:cTn id="42" dur="500" fill="hold"/>
                                        <p:tgtEl>
                                          <p:spTgt spid="16"/>
                                        </p:tgtEl>
                                        <p:attrNameLst>
                                          <p:attrName>ppt_h</p:attrName>
                                        </p:attrNameLst>
                                      </p:cBhvr>
                                      <p:tavLst>
                                        <p:tav tm="0">
                                          <p:val>
                                            <p:fltVal val="0"/>
                                          </p:val>
                                        </p:tav>
                                        <p:tav tm="100000">
                                          <p:val>
                                            <p:strVal val="#ppt_h"/>
                                          </p:val>
                                        </p:tav>
                                      </p:tavLst>
                                    </p:anim>
                                    <p:animEffect transition="in" filter="fade">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13" presetClass="entr" presetSubtype="16"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plus(in)">
                                      <p:cBhvr>
                                        <p:cTn id="48" dur="10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box(in)">
                                      <p:cBhvr>
                                        <p:cTn id="5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P spid="3" grpId="0"/>
      <p:bldP spid="10" grpId="0"/>
      <p:bldP spid="11"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1900</Words>
  <Application>Microsoft Office PowerPoint</Application>
  <PresentationFormat>On-screen Show (4:3)</PresentationFormat>
  <Paragraphs>167</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Edwardian Script ITC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dc:creator>
  <cp:lastModifiedBy>Mick Pitzer</cp:lastModifiedBy>
  <cp:revision>105</cp:revision>
  <dcterms:created xsi:type="dcterms:W3CDTF">2011-06-17T09:55:23Z</dcterms:created>
  <dcterms:modified xsi:type="dcterms:W3CDTF">2020-02-13T19:32:21Z</dcterms:modified>
</cp:coreProperties>
</file>