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3" r:id="rId2"/>
    <p:sldId id="257" r:id="rId3"/>
    <p:sldId id="282" r:id="rId4"/>
    <p:sldId id="258" r:id="rId5"/>
    <p:sldId id="266" r:id="rId6"/>
    <p:sldId id="290" r:id="rId7"/>
    <p:sldId id="291" r:id="rId8"/>
    <p:sldId id="259" r:id="rId9"/>
    <p:sldId id="296" r:id="rId10"/>
    <p:sldId id="260" r:id="rId11"/>
    <p:sldId id="295" r:id="rId12"/>
    <p:sldId id="265" r:id="rId13"/>
    <p:sldId id="262" r:id="rId14"/>
    <p:sldId id="261" r:id="rId15"/>
    <p:sldId id="263" r:id="rId16"/>
    <p:sldId id="264" r:id="rId17"/>
    <p:sldId id="284" r:id="rId18"/>
    <p:sldId id="277" r:id="rId19"/>
    <p:sldId id="271" r:id="rId20"/>
    <p:sldId id="272" r:id="rId21"/>
    <p:sldId id="285" r:id="rId22"/>
    <p:sldId id="279" r:id="rId23"/>
    <p:sldId id="297" r:id="rId24"/>
    <p:sldId id="286" r:id="rId25"/>
    <p:sldId id="293" r:id="rId26"/>
    <p:sldId id="287" r:id="rId27"/>
    <p:sldId id="288" r:id="rId28"/>
    <p:sldId id="29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FC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1449" autoAdjust="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5C7AF-3741-4457-8F41-6C63E4D42A28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7A8A7-3EE7-4126-A10B-0464173943C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0542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7A8A7-3EE7-4126-A10B-0464173943C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2127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262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539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909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070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27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648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6818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452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52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858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525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F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A9CF6-6B9D-476E-AF50-E2B722C77169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1904B-7629-4CA6-95A5-9301E45DC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965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7620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621221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621221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30480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intent of this presentation is to familiarize state and chapter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flag chairmen with the Admiral William R. Furlong Award Program.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4419600"/>
            <a:ext cx="7346883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may be presented by the state training officer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or state flag chairman to state and chapter flag chairmen at an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opportune times; such as, Board of Managers meeting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and at state conferences.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3030" y="2124170"/>
            <a:ext cx="51112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this Presentation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361386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31081" y="3048000"/>
            <a:ext cx="73913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can present a flag certificate?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6002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45078" y="40386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member of the Sons of the American Revolution,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in good standing, can present a flag certificate.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6002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0800" y="2103149"/>
            <a:ext cx="4154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</a:t>
            </a:r>
          </a:p>
        </p:txBody>
      </p:sp>
    </p:spTree>
    <p:extLst>
      <p:ext uri="{BB962C8B-B14F-4D97-AF65-F5344CB8AC3E}">
        <p14:creationId xmlns:p14="http://schemas.microsoft.com/office/powerpoint/2010/main" xmlns="" val="2937546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19200" y="3352800"/>
            <a:ext cx="73913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can present a flag certificate for a Chapter?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626476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73980" y="4356846"/>
            <a:ext cx="71080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member of the chapter, or any member presenting it 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behalf of the chapter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626476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50849" y="2123090"/>
            <a:ext cx="4154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</a:t>
            </a:r>
          </a:p>
        </p:txBody>
      </p:sp>
    </p:spTree>
    <p:extLst>
      <p:ext uri="{BB962C8B-B14F-4D97-AF65-F5344CB8AC3E}">
        <p14:creationId xmlns:p14="http://schemas.microsoft.com/office/powerpoint/2010/main" xmlns="" val="88532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19200" y="3352800"/>
            <a:ext cx="73913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can present a flag certificate for a state society?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626476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73980" y="4356846"/>
            <a:ext cx="71080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officer, committee member or appointed official of the state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society can present a certificate for the state society.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626476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50849" y="2123090"/>
            <a:ext cx="4154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</a:t>
            </a:r>
          </a:p>
        </p:txBody>
      </p:sp>
    </p:spTree>
    <p:extLst>
      <p:ext uri="{BB962C8B-B14F-4D97-AF65-F5344CB8AC3E}">
        <p14:creationId xmlns:p14="http://schemas.microsoft.com/office/powerpoint/2010/main" xmlns="" val="555980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90600" y="3363147"/>
            <a:ext cx="73151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many flag certificate can a member, chapter or state society present each year?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683" y="1600199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45720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no limit to the number of flag certificate that can be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	presented by any of these.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600199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0800" y="1930384"/>
            <a:ext cx="4154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</a:t>
            </a:r>
          </a:p>
        </p:txBody>
      </p:sp>
    </p:spTree>
    <p:extLst>
      <p:ext uri="{BB962C8B-B14F-4D97-AF65-F5344CB8AC3E}">
        <p14:creationId xmlns:p14="http://schemas.microsoft.com/office/powerpoint/2010/main" xmlns="" val="2795851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49857" y="3030493"/>
            <a:ext cx="7391400" cy="7516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time duration for presenting flag certificates?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618593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92757" y="3782309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time duration is one year. The state society determines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beginning and the ending of the year.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5309" y="5029200"/>
            <a:ext cx="7117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example; It can be from January 1 to December 31, or it can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be from April 15 to April 14 of the next year, or it can be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another fiscal year of state’s choosing.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618593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26375" y="2121542"/>
            <a:ext cx="4154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</a:t>
            </a:r>
          </a:p>
        </p:txBody>
      </p:sp>
    </p:spTree>
    <p:extLst>
      <p:ext uri="{BB962C8B-B14F-4D97-AF65-F5344CB8AC3E}">
        <p14:creationId xmlns:p14="http://schemas.microsoft.com/office/powerpoint/2010/main" xmlns="" val="2124874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79534" y="3230657"/>
            <a:ext cx="73151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can the blank certificates be obtained?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5240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76997" y="4137229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can be purchased from the National Headquarters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	Merchandise Department for $4 each. The order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number is: SKU 0418.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6997" y="5959908"/>
            <a:ext cx="6606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may be ordered on-line or by phone.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4274" y="1570256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362200" y="2073205"/>
            <a:ext cx="4154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</a:t>
            </a:r>
          </a:p>
        </p:txBody>
      </p:sp>
    </p:spTree>
    <p:extLst>
      <p:ext uri="{BB962C8B-B14F-4D97-AF65-F5344CB8AC3E}">
        <p14:creationId xmlns:p14="http://schemas.microsoft.com/office/powerpoint/2010/main" xmlns="" val="2142557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127" y="16002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2722" y="16002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800" y="3429000"/>
            <a:ext cx="2825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Display</a:t>
            </a:r>
          </a:p>
        </p:txBody>
      </p:sp>
    </p:spTree>
    <p:extLst>
      <p:ext uri="{BB962C8B-B14F-4D97-AF65-F5344CB8AC3E}">
        <p14:creationId xmlns:p14="http://schemas.microsoft.com/office/powerpoint/2010/main" xmlns="" val="1559342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32013" y="3352800"/>
            <a:ext cx="73151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meant by “properly displaying the flag”?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127" y="16002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34644" y="4188318"/>
            <a:ext cx="7627409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proper manner in which a flag of the United States is displayed is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set forth in United States Government document: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Public Law 94-344, Section 8d of United States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Code Title 4, Chapter 1. </a:t>
            </a:r>
          </a:p>
          <a:p>
            <a:r>
              <a:rPr lang="en-US" dirty="0"/>
              <a:t>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2722" y="16002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24200" y="2103149"/>
            <a:ext cx="2825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Display</a:t>
            </a:r>
          </a:p>
        </p:txBody>
      </p:sp>
    </p:spTree>
    <p:extLst>
      <p:ext uri="{BB962C8B-B14F-4D97-AF65-F5344CB8AC3E}">
        <p14:creationId xmlns:p14="http://schemas.microsoft.com/office/powerpoint/2010/main" xmlns="" val="2521806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72892" y="2134885"/>
            <a:ext cx="5861982" cy="1260247"/>
          </a:xfrm>
        </p:spPr>
        <p:txBody>
          <a:bodyPr>
            <a:no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 method to display a U. S. flag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atop a flag pole such as the one to the left.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831345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34644" y="418831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1538957"/>
            <a:ext cx="2825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Display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3903070"/>
            <a:ext cx="596131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Or, when the flag of the United States is displayed from a staff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projecting horizontally or at an angle from the 	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window sill, balcony, or front of a building-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Like the one to the right.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151532"/>
            <a:ext cx="10668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2057400" y="32766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60983" y="57150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4725" y="1530828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79956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" y="16764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5600" y="1895665"/>
            <a:ext cx="2825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Display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2892385"/>
            <a:ext cx="7268849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numerious ways to display a U. S. flag.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ways to properly display the flag go to website: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http://www.va.gov/opa/publications/celebrate/flagdisplay.pdf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4724400"/>
            <a:ext cx="74959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ways may be found in the booklet “The American Flag”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published by SAR Headquarters. It is recommended that each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flag chairman obtain a good supply of these booklets.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364986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9946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621221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621221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62200" y="3048000"/>
            <a:ext cx="4051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</a:t>
            </a:r>
          </a:p>
        </p:txBody>
      </p:sp>
    </p:spTree>
    <p:extLst>
      <p:ext uri="{BB962C8B-B14F-4D97-AF65-F5344CB8AC3E}">
        <p14:creationId xmlns:p14="http://schemas.microsoft.com/office/powerpoint/2010/main" xmlns="" val="1643530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0" y="3200400"/>
            <a:ext cx="4325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Certificate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770185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22064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07638" y="1770185"/>
            <a:ext cx="4325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Certificate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895600"/>
            <a:ext cx="59410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presenter should be dressed in business attire or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what ever dress is appropriate.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916" y="4114800"/>
            <a:ext cx="782957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presenting to a school, church, business, the Boy Scouts,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Cemetery, the American Legion, the VFW,  or other groups.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try to make the presentation when there is a large group of people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present to observe the event.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770185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4772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07638" y="1770185"/>
            <a:ext cx="4325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Certificate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3023644"/>
            <a:ext cx="5947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 a inexpensive frame for the certificate.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These can be purchased at Walmart or K-Mart.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4375637"/>
            <a:ext cx="58112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possible have members of the local media attend </a:t>
            </a:r>
          </a:p>
          <a:p>
            <a:pPr marL="342900" indent="-342900">
              <a:buFontTx/>
              <a:buChar char="-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and report the presentation.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4478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69181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07638" y="1770185"/>
            <a:ext cx="4325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Certificate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3023644"/>
            <a:ext cx="72923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presenting the flag certificate before a group of attendees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the following statement is recommended to recruit new members: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0610" y="4380831"/>
            <a:ext cx="74943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“Good morning, I’m _________   ___________ and I’m a member of </a:t>
            </a:r>
          </a:p>
          <a:p>
            <a:r>
              <a:rPr lang="en-US" dirty="0"/>
              <a:t>the ___________ Chapter of the Sons of the American Revolution.</a:t>
            </a:r>
          </a:p>
          <a:p>
            <a:r>
              <a:rPr lang="en-US" dirty="0"/>
              <a:t>The Sons of the American Revolution is a patriotic, historical, and </a:t>
            </a:r>
          </a:p>
          <a:p>
            <a:r>
              <a:rPr lang="en-US" dirty="0"/>
              <a:t>educational non-profit organization that promotes freedom, </a:t>
            </a:r>
          </a:p>
          <a:p>
            <a:r>
              <a:rPr lang="en-US" dirty="0"/>
              <a:t>respect for our national symbols, and the value of American citizenship.</a:t>
            </a:r>
          </a:p>
          <a:p>
            <a:r>
              <a:rPr lang="en-US" dirty="0"/>
              <a:t>If these are dear to your heart and you would like to become a member </a:t>
            </a:r>
          </a:p>
          <a:p>
            <a:r>
              <a:rPr lang="en-US" dirty="0"/>
              <a:t>of our organization, please see me after the presentation.” 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4478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49991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24048" y="3352800"/>
            <a:ext cx="1962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4478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72393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0400" y="1950749"/>
            <a:ext cx="1962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3481" y="3352800"/>
            <a:ext cx="660174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state Furlong Award reports are due April 15,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no matter when the state’s fiscal year starts and ends.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3481" y="4876800"/>
            <a:ext cx="618150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Furlong report should be e-mailed or mailed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to the NSSAR Flag Committee Chairman and the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National Headquarters prior to the due date.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4478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49194" y="2638365"/>
            <a:ext cx="2366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report due date</a:t>
            </a:r>
          </a:p>
        </p:txBody>
      </p:sp>
    </p:spTree>
    <p:extLst>
      <p:ext uri="{BB962C8B-B14F-4D97-AF65-F5344CB8AC3E}">
        <p14:creationId xmlns:p14="http://schemas.microsoft.com/office/powerpoint/2010/main" xmlns="" val="2384149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0400" y="1950749"/>
            <a:ext cx="1962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8262" y="3573684"/>
            <a:ext cx="61888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Flag Committee Chairman will provide each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state flag chairman with his mailing and e-mail 	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address.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0848" y="5486400"/>
            <a:ext cx="60294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copy for NSSAR Headquarters should be sent to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Mike Scroggins at: mscroggi@sar.org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4478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69105" y="2778158"/>
            <a:ext cx="3525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is the state report sent?</a:t>
            </a:r>
          </a:p>
        </p:txBody>
      </p:sp>
    </p:spTree>
    <p:extLst>
      <p:ext uri="{BB962C8B-B14F-4D97-AF65-F5344CB8AC3E}">
        <p14:creationId xmlns:p14="http://schemas.microsoft.com/office/powerpoint/2010/main" xmlns="" val="547474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0400" y="1950749"/>
            <a:ext cx="1962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4478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07176" y="3528007"/>
            <a:ext cx="623920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report form will be provided to each state president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and state flag chairman by the NSSAR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Flag Committee Chairman.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36092" y="2897009"/>
            <a:ext cx="2464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Reporting Form</a:t>
            </a:r>
          </a:p>
        </p:txBody>
      </p:sp>
    </p:spTree>
    <p:extLst>
      <p:ext uri="{BB962C8B-B14F-4D97-AF65-F5344CB8AC3E}">
        <p14:creationId xmlns:p14="http://schemas.microsoft.com/office/powerpoint/2010/main" xmlns="" val="3157595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0400" y="1950749"/>
            <a:ext cx="1962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4478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95400" y="3124200"/>
            <a:ext cx="699496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 may be found on the National website by: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National website.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 the pointer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“Compatriots”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drop down menu scroll down and select 	“NSSAR Forms”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Award Form is listed as: Admiral William R. 	Furlong Memorial Award.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11600" y="2677347"/>
            <a:ext cx="1973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report form</a:t>
            </a:r>
          </a:p>
        </p:txBody>
      </p:sp>
    </p:spTree>
    <p:extLst>
      <p:ext uri="{BB962C8B-B14F-4D97-AF65-F5344CB8AC3E}">
        <p14:creationId xmlns:p14="http://schemas.microsoft.com/office/powerpoint/2010/main" xmlns="" val="4078562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16881" y="2806099"/>
            <a:ext cx="6019800" cy="3037653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Furlong Award Program is a program to recognize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societies who, along with it’s chapters, present at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least one flag certificate, each, to individuals or groups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properly display the U. S. Flag.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576552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7143" y="1419635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85171" y="1993612"/>
            <a:ext cx="4051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</a:t>
            </a:r>
          </a:p>
        </p:txBody>
      </p:sp>
    </p:spTree>
    <p:extLst>
      <p:ext uri="{BB962C8B-B14F-4D97-AF65-F5344CB8AC3E}">
        <p14:creationId xmlns:p14="http://schemas.microsoft.com/office/powerpoint/2010/main" xmlns="" val="160381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3363147"/>
            <a:ext cx="73913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requirement to receive the Furlong Award?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199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40220" y="4191000"/>
            <a:ext cx="70655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requirement is that the state society and over one half of its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chapters present at least one flag certificate, each, to an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individual or group who properly displays the U. S. Flag.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600199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1922584"/>
            <a:ext cx="4154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</a:t>
            </a:r>
          </a:p>
        </p:txBody>
      </p:sp>
    </p:spTree>
    <p:extLst>
      <p:ext uri="{BB962C8B-B14F-4D97-AF65-F5344CB8AC3E}">
        <p14:creationId xmlns:p14="http://schemas.microsoft.com/office/powerpoint/2010/main" xmlns="" val="317200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02203" y="3124200"/>
            <a:ext cx="73913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I apply for the award?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6002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198" y="3911049"/>
            <a:ext cx="72390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societies are to report their qualifications to the chairman 	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of the National Flag Committee by April 15 each year.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Societies that qualify will be selected and their names sent 	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to the President General for awarding.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1862" y="16002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43564" y="1922585"/>
            <a:ext cx="4256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 </a:t>
            </a:r>
          </a:p>
        </p:txBody>
      </p:sp>
    </p:spTree>
    <p:extLst>
      <p:ext uri="{BB962C8B-B14F-4D97-AF65-F5344CB8AC3E}">
        <p14:creationId xmlns:p14="http://schemas.microsoft.com/office/powerpoint/2010/main" xmlns="" val="1652167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31081" y="2853148"/>
            <a:ext cx="73913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Award?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6002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3657600"/>
            <a:ext cx="762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year a state society receives the award, a certificate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streamer will be awarded to the state society. The streamer is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thirty-six (36) inches in length and one and one-half (1 1/2 )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inches wide with parallel red, white and blue stripes of equal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width with a grommet at the top. 	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1862" y="16002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43564" y="1922585"/>
            <a:ext cx="4256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 </a:t>
            </a:r>
          </a:p>
        </p:txBody>
      </p:sp>
    </p:spTree>
    <p:extLst>
      <p:ext uri="{BB962C8B-B14F-4D97-AF65-F5344CB8AC3E}">
        <p14:creationId xmlns:p14="http://schemas.microsoft.com/office/powerpoint/2010/main" xmlns="" val="25515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76299" y="2853148"/>
            <a:ext cx="73913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an award after the First Year?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964" y="16002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3480" y="4038600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succeeding year that a society qualifies, it will receive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certificate and a white star one (1) inch in diameter 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to be placed at the top of the streamer.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1862" y="16002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43564" y="1922585"/>
            <a:ext cx="4256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 </a:t>
            </a:r>
          </a:p>
        </p:txBody>
      </p:sp>
    </p:spTree>
    <p:extLst>
      <p:ext uri="{BB962C8B-B14F-4D97-AF65-F5344CB8AC3E}">
        <p14:creationId xmlns:p14="http://schemas.microsoft.com/office/powerpoint/2010/main" xmlns="" val="3719514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02203" y="3124200"/>
            <a:ext cx="73913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other Awards?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73981" y="4114800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state society and 100% of its chapters present a flag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certificate, the state society will receive a Certificate of 	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Excellence in addition to the streamer or white star. 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6643" y="16764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0" y="1939432"/>
            <a:ext cx="4154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</a:t>
            </a:r>
          </a:p>
        </p:txBody>
      </p:sp>
    </p:spTree>
    <p:extLst>
      <p:ext uri="{BB962C8B-B14F-4D97-AF65-F5344CB8AC3E}">
        <p14:creationId xmlns:p14="http://schemas.microsoft.com/office/powerpoint/2010/main" xmlns="" val="64059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481" y="838200"/>
            <a:ext cx="7086600" cy="3693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912644"/>
              </a:avLst>
            </a:prstTxWarp>
            <a:spAutoFit/>
          </a:bodyPr>
          <a:lstStyle/>
          <a:p>
            <a:r>
              <a:rPr lang="en-US" sz="3200" dirty="0">
                <a:latin typeface="Old English Text MT" panose="03040902040508030806" pitchFamily="66" charset="0"/>
              </a:rPr>
              <a:t>The Admiral William R. Furlong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02203" y="3124200"/>
            <a:ext cx="7391399" cy="6754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does a state receive it’s award?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1387033" cy="1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73981" y="4114800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award is presented to a state representative at the awards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ceremony in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July, during the national congress each </a:t>
            </a: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year.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6643" y="1676400"/>
            <a:ext cx="1285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0" y="1939432"/>
            <a:ext cx="4154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Furlong Program </a:t>
            </a:r>
          </a:p>
        </p:txBody>
      </p:sp>
    </p:spTree>
    <p:extLst>
      <p:ext uri="{BB962C8B-B14F-4D97-AF65-F5344CB8AC3E}">
        <p14:creationId xmlns:p14="http://schemas.microsoft.com/office/powerpoint/2010/main" xmlns="" val="728507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898</Words>
  <Application>Microsoft Office PowerPoint</Application>
  <PresentationFormat>On-screen Show (4:3)</PresentationFormat>
  <Paragraphs>230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The Furlong Award Program is a program to recognize   state societies who, along with it’s chapters, present at   least one flag certificate, each, to individuals or groups   that properly display the U. S. Flag.</vt:lpstr>
      <vt:lpstr>What is the requirement to receive the Furlong Award?</vt:lpstr>
      <vt:lpstr>How do I apply for the award?</vt:lpstr>
      <vt:lpstr>What is the Award?</vt:lpstr>
      <vt:lpstr>Is there an award after the First Year?</vt:lpstr>
      <vt:lpstr>Are there other Awards?</vt:lpstr>
      <vt:lpstr>When does a state receive it’s award?</vt:lpstr>
      <vt:lpstr>Who can present a flag certificate?</vt:lpstr>
      <vt:lpstr>Who can present a flag certificate for a Chapter?</vt:lpstr>
      <vt:lpstr>Who can present a flag certificate for a state society?</vt:lpstr>
      <vt:lpstr>How many flag certificate can a member, chapter or state society present each year?</vt:lpstr>
      <vt:lpstr>What is the time duration for presenting flag certificates?</vt:lpstr>
      <vt:lpstr>Where can the blank certificates be obtained?</vt:lpstr>
      <vt:lpstr>Slide 16</vt:lpstr>
      <vt:lpstr>What is meant by “properly displaying the flag”?</vt:lpstr>
      <vt:lpstr>The most common method to display a U. S. flag   is atop a flag pole such as the one to the left.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Admiral William R. Furlong Award</dc:title>
  <dc:creator>Jim</dc:creator>
  <cp:lastModifiedBy>bmiles</cp:lastModifiedBy>
  <cp:revision>133</cp:revision>
  <dcterms:created xsi:type="dcterms:W3CDTF">2016-04-01T11:59:45Z</dcterms:created>
  <dcterms:modified xsi:type="dcterms:W3CDTF">2017-03-15T15:56:16Z</dcterms:modified>
</cp:coreProperties>
</file>