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33"/>
  </p:notesMasterIdLst>
  <p:sldIdLst>
    <p:sldId id="256" r:id="rId2"/>
    <p:sldId id="280" r:id="rId3"/>
    <p:sldId id="286" r:id="rId4"/>
    <p:sldId id="288" r:id="rId5"/>
    <p:sldId id="298" r:id="rId6"/>
    <p:sldId id="263" r:id="rId7"/>
    <p:sldId id="278" r:id="rId8"/>
    <p:sldId id="313" r:id="rId9"/>
    <p:sldId id="314" r:id="rId10"/>
    <p:sldId id="315" r:id="rId11"/>
    <p:sldId id="318" r:id="rId12"/>
    <p:sldId id="302" r:id="rId13"/>
    <p:sldId id="306" r:id="rId14"/>
    <p:sldId id="325" r:id="rId15"/>
    <p:sldId id="321" r:id="rId16"/>
    <p:sldId id="322" r:id="rId17"/>
    <p:sldId id="324" r:id="rId18"/>
    <p:sldId id="301" r:id="rId19"/>
    <p:sldId id="319" r:id="rId20"/>
    <p:sldId id="316" r:id="rId21"/>
    <p:sldId id="264" r:id="rId22"/>
    <p:sldId id="309" r:id="rId23"/>
    <p:sldId id="289" r:id="rId24"/>
    <p:sldId id="303" r:id="rId25"/>
    <p:sldId id="311" r:id="rId26"/>
    <p:sldId id="312" r:id="rId27"/>
    <p:sldId id="295" r:id="rId28"/>
    <p:sldId id="304" r:id="rId29"/>
    <p:sldId id="265" r:id="rId30"/>
    <p:sldId id="297" r:id="rId31"/>
    <p:sldId id="296" r:id="rId3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7CECA-C805-E64A-B1C9-7CBF80F85C48}"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DB2E6D84-8D3C-C845-B443-BDAF0145562A}">
      <dgm:prSet phldrT="[Text]"/>
      <dgm:spPr/>
      <dgm:t>
        <a:bodyPr/>
        <a:lstStyle/>
        <a:p>
          <a:r>
            <a:rPr lang="en-US" dirty="0"/>
            <a:t>SERVICE</a:t>
          </a:r>
        </a:p>
      </dgm:t>
    </dgm:pt>
    <dgm:pt modelId="{92C98F48-BFFB-7547-939F-8C42B3D9D0B9}" type="parTrans" cxnId="{4C5A3D2C-5584-3D4A-B063-1300EC2E238E}">
      <dgm:prSet/>
      <dgm:spPr/>
      <dgm:t>
        <a:bodyPr/>
        <a:lstStyle/>
        <a:p>
          <a:endParaRPr lang="en-US"/>
        </a:p>
      </dgm:t>
    </dgm:pt>
    <dgm:pt modelId="{0C093C33-F176-0A4D-9FCC-DF825152DE5F}" type="sibTrans" cxnId="{4C5A3D2C-5584-3D4A-B063-1300EC2E238E}">
      <dgm:prSet/>
      <dgm:spPr/>
      <dgm:t>
        <a:bodyPr/>
        <a:lstStyle/>
        <a:p>
          <a:endParaRPr lang="en-US"/>
        </a:p>
      </dgm:t>
    </dgm:pt>
    <dgm:pt modelId="{88DCA5E2-A7E0-8045-887D-2EB11691DE66}">
      <dgm:prSet phldrT="[Text]"/>
      <dgm:spPr/>
      <dgm:t>
        <a:bodyPr/>
        <a:lstStyle/>
        <a:p>
          <a:r>
            <a:rPr lang="en-US" dirty="0"/>
            <a:t>External:</a:t>
          </a:r>
        </a:p>
        <a:p>
          <a:r>
            <a:rPr lang="en-US" dirty="0"/>
            <a:t>Benefits the Community</a:t>
          </a:r>
        </a:p>
      </dgm:t>
    </dgm:pt>
    <dgm:pt modelId="{E317C84B-6E0D-3D4B-AF58-2EB72A2A6B2B}" type="parTrans" cxnId="{B7FBDA6A-E31E-4648-BF75-7F50FF3E439A}">
      <dgm:prSet/>
      <dgm:spPr/>
      <dgm:t>
        <a:bodyPr/>
        <a:lstStyle/>
        <a:p>
          <a:endParaRPr lang="en-US"/>
        </a:p>
      </dgm:t>
    </dgm:pt>
    <dgm:pt modelId="{890E42E9-CFB0-0348-ABE5-EE83A2174E05}" type="sibTrans" cxnId="{B7FBDA6A-E31E-4648-BF75-7F50FF3E439A}">
      <dgm:prSet/>
      <dgm:spPr/>
      <dgm:t>
        <a:bodyPr/>
        <a:lstStyle/>
        <a:p>
          <a:endParaRPr lang="en-US"/>
        </a:p>
      </dgm:t>
    </dgm:pt>
    <dgm:pt modelId="{0172BC47-0607-C74D-8116-647BDCC0859C}">
      <dgm:prSet phldrT="[Text]"/>
      <dgm:spPr/>
      <dgm:t>
        <a:bodyPr/>
        <a:lstStyle/>
        <a:p>
          <a:r>
            <a:rPr lang="en-US" dirty="0"/>
            <a:t>Internal:</a:t>
          </a:r>
        </a:p>
        <a:p>
          <a:r>
            <a:rPr lang="en-US" dirty="0"/>
            <a:t>Benefits the Organization</a:t>
          </a:r>
        </a:p>
      </dgm:t>
    </dgm:pt>
    <dgm:pt modelId="{8C81DB19-CAD4-ED4C-8C41-97E64FA97B77}" type="parTrans" cxnId="{AB268A58-B144-EC4B-AFB6-CEC5D83F22BC}">
      <dgm:prSet/>
      <dgm:spPr/>
      <dgm:t>
        <a:bodyPr/>
        <a:lstStyle/>
        <a:p>
          <a:endParaRPr lang="en-US"/>
        </a:p>
      </dgm:t>
    </dgm:pt>
    <dgm:pt modelId="{D93F0EE5-4A0B-9D4D-A38B-09FC3592D1BE}" type="sibTrans" cxnId="{AB268A58-B144-EC4B-AFB6-CEC5D83F22BC}">
      <dgm:prSet/>
      <dgm:spPr/>
      <dgm:t>
        <a:bodyPr/>
        <a:lstStyle/>
        <a:p>
          <a:endParaRPr lang="en-US"/>
        </a:p>
      </dgm:t>
    </dgm:pt>
    <dgm:pt modelId="{33973CE7-C42E-544C-9C5C-1DDAF9117804}" type="pres">
      <dgm:prSet presAssocID="{6237CECA-C805-E64A-B1C9-7CBF80F85C48}" presName="Name0" presStyleCnt="0">
        <dgm:presLayoutVars>
          <dgm:dir/>
          <dgm:resizeHandles val="exact"/>
        </dgm:presLayoutVars>
      </dgm:prSet>
      <dgm:spPr/>
    </dgm:pt>
    <dgm:pt modelId="{914A2CD8-8984-9C4E-9E07-BA6C5EED6C16}" type="pres">
      <dgm:prSet presAssocID="{DB2E6D84-8D3C-C845-B443-BDAF0145562A}" presName="node" presStyleLbl="node1" presStyleIdx="0" presStyleCnt="3" custRadScaleRad="82082">
        <dgm:presLayoutVars>
          <dgm:bulletEnabled val="1"/>
        </dgm:presLayoutVars>
      </dgm:prSet>
      <dgm:spPr/>
    </dgm:pt>
    <dgm:pt modelId="{62E0831A-20ED-8845-9080-B26C9F2A1CA6}" type="pres">
      <dgm:prSet presAssocID="{0C093C33-F176-0A4D-9FCC-DF825152DE5F}" presName="sibTrans" presStyleLbl="sibTrans2D1" presStyleIdx="0" presStyleCnt="3"/>
      <dgm:spPr/>
    </dgm:pt>
    <dgm:pt modelId="{A23489E8-046D-DC43-B9B0-3A621809DCF8}" type="pres">
      <dgm:prSet presAssocID="{0C093C33-F176-0A4D-9FCC-DF825152DE5F}" presName="connectorText" presStyleLbl="sibTrans2D1" presStyleIdx="0" presStyleCnt="3"/>
      <dgm:spPr/>
    </dgm:pt>
    <dgm:pt modelId="{FC21ED00-510A-C844-B746-52EA7D9B2D04}" type="pres">
      <dgm:prSet presAssocID="{88DCA5E2-A7E0-8045-887D-2EB11691DE66}" presName="node" presStyleLbl="node1" presStyleIdx="1" presStyleCnt="3">
        <dgm:presLayoutVars>
          <dgm:bulletEnabled val="1"/>
        </dgm:presLayoutVars>
      </dgm:prSet>
      <dgm:spPr/>
    </dgm:pt>
    <dgm:pt modelId="{DF759AA5-B00B-434D-A44B-7A4BAA1A85E2}" type="pres">
      <dgm:prSet presAssocID="{890E42E9-CFB0-0348-ABE5-EE83A2174E05}" presName="sibTrans" presStyleLbl="sibTrans2D1" presStyleIdx="1" presStyleCnt="3"/>
      <dgm:spPr/>
    </dgm:pt>
    <dgm:pt modelId="{6E0EF1CC-0954-C642-9D51-DD8EFB300158}" type="pres">
      <dgm:prSet presAssocID="{890E42E9-CFB0-0348-ABE5-EE83A2174E05}" presName="connectorText" presStyleLbl="sibTrans2D1" presStyleIdx="1" presStyleCnt="3"/>
      <dgm:spPr/>
    </dgm:pt>
    <dgm:pt modelId="{A77D2DB2-7C1B-7E49-AED0-9E3DAE333E89}" type="pres">
      <dgm:prSet presAssocID="{0172BC47-0607-C74D-8116-647BDCC0859C}" presName="node" presStyleLbl="node1" presStyleIdx="2" presStyleCnt="3">
        <dgm:presLayoutVars>
          <dgm:bulletEnabled val="1"/>
        </dgm:presLayoutVars>
      </dgm:prSet>
      <dgm:spPr/>
    </dgm:pt>
    <dgm:pt modelId="{9CB373E9-4933-C441-9A22-71F8A6723DC7}" type="pres">
      <dgm:prSet presAssocID="{D93F0EE5-4A0B-9D4D-A38B-09FC3592D1BE}" presName="sibTrans" presStyleLbl="sibTrans2D1" presStyleIdx="2" presStyleCnt="3"/>
      <dgm:spPr/>
    </dgm:pt>
    <dgm:pt modelId="{E6F8B084-F565-7C46-ACE8-C7FC36FA1BCE}" type="pres">
      <dgm:prSet presAssocID="{D93F0EE5-4A0B-9D4D-A38B-09FC3592D1BE}" presName="connectorText" presStyleLbl="sibTrans2D1" presStyleIdx="2" presStyleCnt="3"/>
      <dgm:spPr/>
    </dgm:pt>
  </dgm:ptLst>
  <dgm:cxnLst>
    <dgm:cxn modelId="{E5F16B16-FFA8-7444-9F9F-3D4176615768}" type="presOf" srcId="{6237CECA-C805-E64A-B1C9-7CBF80F85C48}" destId="{33973CE7-C42E-544C-9C5C-1DDAF9117804}" srcOrd="0" destOrd="0" presId="urn:microsoft.com/office/officeart/2005/8/layout/cycle7"/>
    <dgm:cxn modelId="{4C5A3D2C-5584-3D4A-B063-1300EC2E238E}" srcId="{6237CECA-C805-E64A-B1C9-7CBF80F85C48}" destId="{DB2E6D84-8D3C-C845-B443-BDAF0145562A}" srcOrd="0" destOrd="0" parTransId="{92C98F48-BFFB-7547-939F-8C42B3D9D0B9}" sibTransId="{0C093C33-F176-0A4D-9FCC-DF825152DE5F}"/>
    <dgm:cxn modelId="{BA23645B-867E-8F49-B557-480B5AD71F28}" type="presOf" srcId="{DB2E6D84-8D3C-C845-B443-BDAF0145562A}" destId="{914A2CD8-8984-9C4E-9E07-BA6C5EED6C16}" srcOrd="0" destOrd="0" presId="urn:microsoft.com/office/officeart/2005/8/layout/cycle7"/>
    <dgm:cxn modelId="{C9C0DC61-9226-B44F-B872-60B42BA71DA4}" type="presOf" srcId="{0C093C33-F176-0A4D-9FCC-DF825152DE5F}" destId="{A23489E8-046D-DC43-B9B0-3A621809DCF8}" srcOrd="1" destOrd="0" presId="urn:microsoft.com/office/officeart/2005/8/layout/cycle7"/>
    <dgm:cxn modelId="{B7FBDA6A-E31E-4648-BF75-7F50FF3E439A}" srcId="{6237CECA-C805-E64A-B1C9-7CBF80F85C48}" destId="{88DCA5E2-A7E0-8045-887D-2EB11691DE66}" srcOrd="1" destOrd="0" parTransId="{E317C84B-6E0D-3D4B-AF58-2EB72A2A6B2B}" sibTransId="{890E42E9-CFB0-0348-ABE5-EE83A2174E05}"/>
    <dgm:cxn modelId="{2470A26C-E976-AD45-9415-071B903FA514}" type="presOf" srcId="{0172BC47-0607-C74D-8116-647BDCC0859C}" destId="{A77D2DB2-7C1B-7E49-AED0-9E3DAE333E89}" srcOrd="0" destOrd="0" presId="urn:microsoft.com/office/officeart/2005/8/layout/cycle7"/>
    <dgm:cxn modelId="{AB268A58-B144-EC4B-AFB6-CEC5D83F22BC}" srcId="{6237CECA-C805-E64A-B1C9-7CBF80F85C48}" destId="{0172BC47-0607-C74D-8116-647BDCC0859C}" srcOrd="2" destOrd="0" parTransId="{8C81DB19-CAD4-ED4C-8C41-97E64FA97B77}" sibTransId="{D93F0EE5-4A0B-9D4D-A38B-09FC3592D1BE}"/>
    <dgm:cxn modelId="{580F2F82-891D-B642-823F-124CB1E35BAD}" type="presOf" srcId="{88DCA5E2-A7E0-8045-887D-2EB11691DE66}" destId="{FC21ED00-510A-C844-B746-52EA7D9B2D04}" srcOrd="0" destOrd="0" presId="urn:microsoft.com/office/officeart/2005/8/layout/cycle7"/>
    <dgm:cxn modelId="{5DB90199-A736-844B-B2B7-CD4A14CB4C01}" type="presOf" srcId="{890E42E9-CFB0-0348-ABE5-EE83A2174E05}" destId="{DF759AA5-B00B-434D-A44B-7A4BAA1A85E2}" srcOrd="0" destOrd="0" presId="urn:microsoft.com/office/officeart/2005/8/layout/cycle7"/>
    <dgm:cxn modelId="{F28379AA-DCF3-EE4C-B830-BA2B1F93BC6F}" type="presOf" srcId="{D93F0EE5-4A0B-9D4D-A38B-09FC3592D1BE}" destId="{E6F8B084-F565-7C46-ACE8-C7FC36FA1BCE}" srcOrd="1" destOrd="0" presId="urn:microsoft.com/office/officeart/2005/8/layout/cycle7"/>
    <dgm:cxn modelId="{C173ADD0-3ACD-CE4C-9542-738B7DA0DEB0}" type="presOf" srcId="{D93F0EE5-4A0B-9D4D-A38B-09FC3592D1BE}" destId="{9CB373E9-4933-C441-9A22-71F8A6723DC7}" srcOrd="0" destOrd="0" presId="urn:microsoft.com/office/officeart/2005/8/layout/cycle7"/>
    <dgm:cxn modelId="{25686CE7-4392-9B4C-97C3-A5CAA8CDE1F8}" type="presOf" srcId="{0C093C33-F176-0A4D-9FCC-DF825152DE5F}" destId="{62E0831A-20ED-8845-9080-B26C9F2A1CA6}" srcOrd="0" destOrd="0" presId="urn:microsoft.com/office/officeart/2005/8/layout/cycle7"/>
    <dgm:cxn modelId="{A9C985E7-CA95-6C4E-8E87-BF5690635F96}" type="presOf" srcId="{890E42E9-CFB0-0348-ABE5-EE83A2174E05}" destId="{6E0EF1CC-0954-C642-9D51-DD8EFB300158}" srcOrd="1" destOrd="0" presId="urn:microsoft.com/office/officeart/2005/8/layout/cycle7"/>
    <dgm:cxn modelId="{44A61D25-2D47-1F4F-B75B-4F0339A5796F}" type="presParOf" srcId="{33973CE7-C42E-544C-9C5C-1DDAF9117804}" destId="{914A2CD8-8984-9C4E-9E07-BA6C5EED6C16}" srcOrd="0" destOrd="0" presId="urn:microsoft.com/office/officeart/2005/8/layout/cycle7"/>
    <dgm:cxn modelId="{A911582A-0736-F943-8B66-6D3BB6C31876}" type="presParOf" srcId="{33973CE7-C42E-544C-9C5C-1DDAF9117804}" destId="{62E0831A-20ED-8845-9080-B26C9F2A1CA6}" srcOrd="1" destOrd="0" presId="urn:microsoft.com/office/officeart/2005/8/layout/cycle7"/>
    <dgm:cxn modelId="{CAE30E26-223A-BE40-A085-CA36A3E1AA00}" type="presParOf" srcId="{62E0831A-20ED-8845-9080-B26C9F2A1CA6}" destId="{A23489E8-046D-DC43-B9B0-3A621809DCF8}" srcOrd="0" destOrd="0" presId="urn:microsoft.com/office/officeart/2005/8/layout/cycle7"/>
    <dgm:cxn modelId="{E02C4922-D30D-7D4C-8DDF-EE844C57E634}" type="presParOf" srcId="{33973CE7-C42E-544C-9C5C-1DDAF9117804}" destId="{FC21ED00-510A-C844-B746-52EA7D9B2D04}" srcOrd="2" destOrd="0" presId="urn:microsoft.com/office/officeart/2005/8/layout/cycle7"/>
    <dgm:cxn modelId="{90B6C9BB-1674-BB46-919C-D70E12B422EA}" type="presParOf" srcId="{33973CE7-C42E-544C-9C5C-1DDAF9117804}" destId="{DF759AA5-B00B-434D-A44B-7A4BAA1A85E2}" srcOrd="3" destOrd="0" presId="urn:microsoft.com/office/officeart/2005/8/layout/cycle7"/>
    <dgm:cxn modelId="{71E343CD-FDC1-B749-9E8D-981DFB6A6D04}" type="presParOf" srcId="{DF759AA5-B00B-434D-A44B-7A4BAA1A85E2}" destId="{6E0EF1CC-0954-C642-9D51-DD8EFB300158}" srcOrd="0" destOrd="0" presId="urn:microsoft.com/office/officeart/2005/8/layout/cycle7"/>
    <dgm:cxn modelId="{29FA6602-9D0B-F549-9CD1-89B14D70C036}" type="presParOf" srcId="{33973CE7-C42E-544C-9C5C-1DDAF9117804}" destId="{A77D2DB2-7C1B-7E49-AED0-9E3DAE333E89}" srcOrd="4" destOrd="0" presId="urn:microsoft.com/office/officeart/2005/8/layout/cycle7"/>
    <dgm:cxn modelId="{C0825FCF-9887-314F-83BE-90DFD8254FB5}" type="presParOf" srcId="{33973CE7-C42E-544C-9C5C-1DDAF9117804}" destId="{9CB373E9-4933-C441-9A22-71F8A6723DC7}" srcOrd="5" destOrd="0" presId="urn:microsoft.com/office/officeart/2005/8/layout/cycle7"/>
    <dgm:cxn modelId="{287230BB-8564-7E43-8DF7-799D5860BD84}" type="presParOf" srcId="{9CB373E9-4933-C441-9A22-71F8A6723DC7}" destId="{E6F8B084-F565-7C46-ACE8-C7FC36FA1BC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A2CD8-8984-9C4E-9E07-BA6C5EED6C16}">
      <dsp:nvSpPr>
        <dsp:cNvPr id="0" name=""/>
        <dsp:cNvSpPr/>
      </dsp:nvSpPr>
      <dsp:spPr>
        <a:xfrm>
          <a:off x="2895227" y="417731"/>
          <a:ext cx="2439144" cy="1219572"/>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SERVICE</a:t>
          </a:r>
        </a:p>
      </dsp:txBody>
      <dsp:txXfrm>
        <a:off x="2930947" y="453451"/>
        <a:ext cx="2367704" cy="1148132"/>
      </dsp:txXfrm>
    </dsp:sp>
    <dsp:sp modelId="{62E0831A-20ED-8845-9080-B26C9F2A1CA6}">
      <dsp:nvSpPr>
        <dsp:cNvPr id="0" name=""/>
        <dsp:cNvSpPr/>
      </dsp:nvSpPr>
      <dsp:spPr>
        <a:xfrm rot="3404895">
          <a:off x="4486447" y="2349436"/>
          <a:ext cx="1270071" cy="426850"/>
        </a:xfrm>
        <a:prstGeom prst="lef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614502" y="2434806"/>
        <a:ext cx="1013961" cy="256110"/>
      </dsp:txXfrm>
    </dsp:sp>
    <dsp:sp modelId="{FC21ED00-510A-C844-B746-52EA7D9B2D04}">
      <dsp:nvSpPr>
        <dsp:cNvPr id="0" name=""/>
        <dsp:cNvSpPr/>
      </dsp:nvSpPr>
      <dsp:spPr>
        <a:xfrm>
          <a:off x="4908594" y="3488420"/>
          <a:ext cx="2439144" cy="1219572"/>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External:</a:t>
          </a:r>
        </a:p>
        <a:p>
          <a:pPr marL="0" lvl="0" indent="0" algn="ctr" defTabSz="977900">
            <a:lnSpc>
              <a:spcPct val="90000"/>
            </a:lnSpc>
            <a:spcBef>
              <a:spcPct val="0"/>
            </a:spcBef>
            <a:spcAft>
              <a:spcPct val="35000"/>
            </a:spcAft>
            <a:buNone/>
          </a:pPr>
          <a:r>
            <a:rPr lang="en-US" sz="2200" kern="1200" dirty="0"/>
            <a:t>Benefits the Community</a:t>
          </a:r>
        </a:p>
      </dsp:txBody>
      <dsp:txXfrm>
        <a:off x="4944314" y="3524140"/>
        <a:ext cx="2367704" cy="1148132"/>
      </dsp:txXfrm>
    </dsp:sp>
    <dsp:sp modelId="{DF759AA5-B00B-434D-A44B-7A4BAA1A85E2}">
      <dsp:nvSpPr>
        <dsp:cNvPr id="0" name=""/>
        <dsp:cNvSpPr/>
      </dsp:nvSpPr>
      <dsp:spPr>
        <a:xfrm rot="10800000">
          <a:off x="3479764" y="3884781"/>
          <a:ext cx="1270071" cy="426850"/>
        </a:xfrm>
        <a:prstGeom prst="lef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607819" y="3970151"/>
        <a:ext cx="1013961" cy="256110"/>
      </dsp:txXfrm>
    </dsp:sp>
    <dsp:sp modelId="{A77D2DB2-7C1B-7E49-AED0-9E3DAE333E89}">
      <dsp:nvSpPr>
        <dsp:cNvPr id="0" name=""/>
        <dsp:cNvSpPr/>
      </dsp:nvSpPr>
      <dsp:spPr>
        <a:xfrm>
          <a:off x="881861" y="3488420"/>
          <a:ext cx="2439144" cy="1219572"/>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Internal:</a:t>
          </a:r>
        </a:p>
        <a:p>
          <a:pPr marL="0" lvl="0" indent="0" algn="ctr" defTabSz="977900">
            <a:lnSpc>
              <a:spcPct val="90000"/>
            </a:lnSpc>
            <a:spcBef>
              <a:spcPct val="0"/>
            </a:spcBef>
            <a:spcAft>
              <a:spcPct val="35000"/>
            </a:spcAft>
            <a:buNone/>
          </a:pPr>
          <a:r>
            <a:rPr lang="en-US" sz="2200" kern="1200" dirty="0"/>
            <a:t>Benefits the Organization</a:t>
          </a:r>
        </a:p>
      </dsp:txBody>
      <dsp:txXfrm>
        <a:off x="917581" y="3524140"/>
        <a:ext cx="2367704" cy="1148132"/>
      </dsp:txXfrm>
    </dsp:sp>
    <dsp:sp modelId="{9CB373E9-4933-C441-9A22-71F8A6723DC7}">
      <dsp:nvSpPr>
        <dsp:cNvPr id="0" name=""/>
        <dsp:cNvSpPr/>
      </dsp:nvSpPr>
      <dsp:spPr>
        <a:xfrm rot="18195105">
          <a:off x="2473080" y="2349436"/>
          <a:ext cx="1270071" cy="426850"/>
        </a:xfrm>
        <a:prstGeom prst="leftRigh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601135" y="2434806"/>
        <a:ext cx="1013961" cy="25611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560DD9D-DB68-0445-B5D6-73529E8335F4}" type="datetimeFigureOut">
              <a:rPr lang="en-US" smtClean="0"/>
              <a:t>9/30/2024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856A2C5F-8BE0-DA43-9B6F-FE37377F82FC}" type="slidenum">
              <a:rPr lang="en-US" smtClean="0"/>
              <a:t>‹#›</a:t>
            </a:fld>
            <a:endParaRPr lang="en-US"/>
          </a:p>
        </p:txBody>
      </p:sp>
    </p:spTree>
    <p:extLst>
      <p:ext uri="{BB962C8B-B14F-4D97-AF65-F5344CB8AC3E}">
        <p14:creationId xmlns:p14="http://schemas.microsoft.com/office/powerpoint/2010/main" val="31127069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A2C5F-8BE0-DA43-9B6F-FE37377F82FC}" type="slidenum">
              <a:rPr lang="en-US" smtClean="0"/>
              <a:t>3</a:t>
            </a:fld>
            <a:endParaRPr lang="en-US"/>
          </a:p>
        </p:txBody>
      </p:sp>
    </p:spTree>
    <p:extLst>
      <p:ext uri="{BB962C8B-B14F-4D97-AF65-F5344CB8AC3E}">
        <p14:creationId xmlns:p14="http://schemas.microsoft.com/office/powerpoint/2010/main" val="1673838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0FF285-B93C-1945-BAF1-6891FCD7E507}"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2FF0D-B0DC-574F-9E37-BE398CAA0FB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FF285-B93C-1945-BAF1-6891FCD7E507}"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2FF0D-B0DC-574F-9E37-BE398CAA0F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FF285-B93C-1945-BAF1-6891FCD7E507}"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2FF0D-B0DC-574F-9E37-BE398CAA0F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0FF285-B93C-1945-BAF1-6891FCD7E507}"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2FF0D-B0DC-574F-9E37-BE398CAA0F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FF285-B93C-1945-BAF1-6891FCD7E507}" type="datetimeFigureOut">
              <a:rPr lang="en-US" smtClean="0"/>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2FF0D-B0DC-574F-9E37-BE398CAA0FB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0FF285-B93C-1945-BAF1-6891FCD7E507}"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2FF0D-B0DC-574F-9E37-BE398CAA0FB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0FF285-B93C-1945-BAF1-6891FCD7E507}" type="datetimeFigureOut">
              <a:rPr lang="en-US" smtClean="0"/>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2FF0D-B0DC-574F-9E37-BE398CAA0FB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0FF285-B93C-1945-BAF1-6891FCD7E507}" type="datetimeFigureOut">
              <a:rPr lang="en-US" smtClean="0"/>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2FF0D-B0DC-574F-9E37-BE398CAA0F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FF285-B93C-1945-BAF1-6891FCD7E507}" type="datetimeFigureOut">
              <a:rPr lang="en-US" smtClean="0"/>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2FF0D-B0DC-574F-9E37-BE398CAA0F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FF285-B93C-1945-BAF1-6891FCD7E507}"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2FF0D-B0DC-574F-9E37-BE398CAA0FB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FF285-B93C-1945-BAF1-6891FCD7E507}" type="datetimeFigureOut">
              <a:rPr lang="en-US" smtClean="0"/>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2FF0D-B0DC-574F-9E37-BE398CAA0F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C0FF285-B93C-1945-BAF1-6891FCD7E507}" type="datetimeFigureOut">
              <a:rPr lang="en-US" smtClean="0"/>
              <a:t>9/30/2024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422FF0D-B0DC-574F-9E37-BE398CAA0F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log.prepscholar.com/what-is-community-service#:~:text=Community%20service%20is%20work%20done%20by%20a%20person,gifts%2C%20like%20a%20t-shirt%2C%20are%20given%20to%20volunteers." TargetMode="External"/><Relationship Id="rId2" Type="http://schemas.openxmlformats.org/officeDocument/2006/relationships/hyperlink" Target="https://www.merriam-webster.com/dictionary/community%20servic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jpg"/><Relationship Id="rId4" Type="http://schemas.openxmlformats.org/officeDocument/2006/relationships/image" Target="../media/image16.jpeg"/><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89587"/>
            <a:ext cx="7772400" cy="1219200"/>
          </a:xfrm>
        </p:spPr>
        <p:txBody>
          <a:bodyPr/>
          <a:lstStyle/>
          <a:p>
            <a:pPr algn="ctr"/>
            <a:r>
              <a:rPr lang="en-US" sz="3600" dirty="0"/>
              <a:t>BRAND Concepts </a:t>
            </a:r>
            <a:br>
              <a:rPr lang="en-US" sz="3600" dirty="0"/>
            </a:br>
            <a:r>
              <a:rPr lang="en-US" sz="3600" dirty="0"/>
              <a:t>The Mission Statement, </a:t>
            </a:r>
            <a:br>
              <a:rPr lang="en-US" sz="3600" dirty="0"/>
            </a:br>
            <a:r>
              <a:rPr lang="en-US" sz="3600" dirty="0"/>
              <a:t>Logo &amp; Engagement</a:t>
            </a:r>
          </a:p>
        </p:txBody>
      </p:sp>
      <p:sp>
        <p:nvSpPr>
          <p:cNvPr id="3" name="Subtitle 2"/>
          <p:cNvSpPr>
            <a:spLocks noGrp="1"/>
          </p:cNvSpPr>
          <p:nvPr>
            <p:ph type="subTitle" idx="1"/>
          </p:nvPr>
        </p:nvSpPr>
        <p:spPr>
          <a:xfrm>
            <a:off x="1371600" y="5390939"/>
            <a:ext cx="6400800" cy="1134533"/>
          </a:xfrm>
        </p:spPr>
        <p:txBody>
          <a:bodyPr/>
          <a:lstStyle/>
          <a:p>
            <a:r>
              <a:rPr lang="en-US" dirty="0"/>
              <a:t>Prepared by the Communications and Marketing Committee</a:t>
            </a:r>
          </a:p>
        </p:txBody>
      </p:sp>
      <p:pic>
        <p:nvPicPr>
          <p:cNvPr id="4" name="Picture 3" descr="Logo, company name&#10;&#10;Description automatically generated"/>
          <p:cNvPicPr/>
          <p:nvPr/>
        </p:nvPicPr>
        <p:blipFill>
          <a:blip r:embed="rId2">
            <a:extLst>
              <a:ext uri="{28A0092B-C50C-407E-A947-70E740481C1C}">
                <a14:useLocalDpi xmlns:a14="http://schemas.microsoft.com/office/drawing/2010/main" val="0"/>
              </a:ext>
            </a:extLst>
          </a:blip>
          <a:srcRect/>
          <a:stretch>
            <a:fillRect/>
          </a:stretch>
        </p:blipFill>
        <p:spPr bwMode="auto">
          <a:xfrm>
            <a:off x="2878455" y="498898"/>
            <a:ext cx="3387090" cy="2541270"/>
          </a:xfrm>
          <a:prstGeom prst="rect">
            <a:avLst/>
          </a:prstGeom>
          <a:ln>
            <a:noFill/>
          </a:ln>
          <a:effectLst/>
        </p:spPr>
      </p:pic>
    </p:spTree>
    <p:extLst>
      <p:ext uri="{BB962C8B-B14F-4D97-AF65-F5344CB8AC3E}">
        <p14:creationId xmlns:p14="http://schemas.microsoft.com/office/powerpoint/2010/main" val="796484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FCA7-79E7-09CD-3DD5-2E7A4189E146}"/>
              </a:ext>
            </a:extLst>
          </p:cNvPr>
          <p:cNvSpPr>
            <a:spLocks noGrp="1"/>
          </p:cNvSpPr>
          <p:nvPr>
            <p:ph type="title"/>
          </p:nvPr>
        </p:nvSpPr>
        <p:spPr/>
        <p:txBody>
          <a:bodyPr/>
          <a:lstStyle/>
          <a:p>
            <a:r>
              <a:rPr lang="en-US" dirty="0"/>
              <a:t>Promoting Patriotism</a:t>
            </a:r>
          </a:p>
        </p:txBody>
      </p:sp>
      <p:sp>
        <p:nvSpPr>
          <p:cNvPr id="3" name="Content Placeholder 2">
            <a:extLst>
              <a:ext uri="{FF2B5EF4-FFF2-40B4-BE49-F238E27FC236}">
                <a16:creationId xmlns:a16="http://schemas.microsoft.com/office/drawing/2014/main" id="{F03C900F-0C6C-A3B9-4A91-CD2473AD125E}"/>
              </a:ext>
            </a:extLst>
          </p:cNvPr>
          <p:cNvSpPr>
            <a:spLocks noGrp="1"/>
          </p:cNvSpPr>
          <p:nvPr>
            <p:ph idx="1"/>
          </p:nvPr>
        </p:nvSpPr>
        <p:spPr>
          <a:xfrm>
            <a:off x="457200" y="1373494"/>
            <a:ext cx="8229600" cy="4876800"/>
          </a:xfrm>
        </p:spPr>
        <p:txBody>
          <a:bodyPr>
            <a:normAutofit/>
          </a:bodyPr>
          <a:lstStyle/>
          <a:p>
            <a:pPr marL="0" indent="0">
              <a:buNone/>
            </a:pPr>
            <a:endParaRPr lang="en-US" dirty="0"/>
          </a:p>
          <a:p>
            <a:r>
              <a:rPr lang="en-US" sz="1700" dirty="0"/>
              <a:t>We work to inspire our community</a:t>
            </a:r>
          </a:p>
          <a:p>
            <a:pPr lvl="1"/>
            <a:r>
              <a:rPr lang="en-US" sz="1300" dirty="0"/>
              <a:t>Color Guard Participation in patriotic events</a:t>
            </a:r>
          </a:p>
          <a:p>
            <a:pPr lvl="1"/>
            <a:r>
              <a:rPr lang="en-US" sz="1300" dirty="0"/>
              <a:t>Leadership presence at civic and patriotic events</a:t>
            </a:r>
          </a:p>
          <a:p>
            <a:pPr lvl="1"/>
            <a:r>
              <a:rPr lang="en-US" sz="1300" dirty="0"/>
              <a:t>Extend the institutions of American Freedom by focusing public attention on the teaching of US History.</a:t>
            </a:r>
          </a:p>
          <a:p>
            <a:pPr lvl="1"/>
            <a:r>
              <a:rPr lang="en-US" sz="1300" dirty="0"/>
              <a:t>SAR Congress passes resolutions to stimulate personal and national actions based on these principles</a:t>
            </a:r>
          </a:p>
          <a:p>
            <a:pPr lvl="1"/>
            <a:endParaRPr lang="en-US" sz="1300" dirty="0"/>
          </a:p>
          <a:p>
            <a:r>
              <a:rPr lang="en-US" sz="1700" dirty="0"/>
              <a:t>We strive to maintain and extend institutions of American freedom.</a:t>
            </a:r>
          </a:p>
          <a:p>
            <a:pPr lvl="2"/>
            <a:endParaRPr lang="en-US" dirty="0"/>
          </a:p>
          <a:p>
            <a:pPr lvl="2"/>
            <a:r>
              <a:rPr lang="en-US" dirty="0"/>
              <a:t>Focus public attention on issues on the teaching of history</a:t>
            </a:r>
          </a:p>
          <a:p>
            <a:pPr lvl="2"/>
            <a:endParaRPr lang="en-US" dirty="0"/>
          </a:p>
          <a:p>
            <a:pPr marL="0" indent="0">
              <a:buNone/>
            </a:pPr>
            <a:endParaRPr lang="en-US" dirty="0"/>
          </a:p>
        </p:txBody>
      </p:sp>
    </p:spTree>
    <p:extLst>
      <p:ext uri="{BB962C8B-B14F-4D97-AF65-F5344CB8AC3E}">
        <p14:creationId xmlns:p14="http://schemas.microsoft.com/office/powerpoint/2010/main" val="175808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FCA7-79E7-09CD-3DD5-2E7A4189E146}"/>
              </a:ext>
            </a:extLst>
          </p:cNvPr>
          <p:cNvSpPr>
            <a:spLocks noGrp="1"/>
          </p:cNvSpPr>
          <p:nvPr>
            <p:ph type="title"/>
          </p:nvPr>
        </p:nvSpPr>
        <p:spPr/>
        <p:txBody>
          <a:bodyPr/>
          <a:lstStyle/>
          <a:p>
            <a:r>
              <a:rPr lang="en-US" dirty="0"/>
              <a:t>Promoting Patriotism</a:t>
            </a:r>
          </a:p>
        </p:txBody>
      </p:sp>
      <p:sp>
        <p:nvSpPr>
          <p:cNvPr id="3" name="Content Placeholder 2">
            <a:extLst>
              <a:ext uri="{FF2B5EF4-FFF2-40B4-BE49-F238E27FC236}">
                <a16:creationId xmlns:a16="http://schemas.microsoft.com/office/drawing/2014/main" id="{F03C900F-0C6C-A3B9-4A91-CD2473AD125E}"/>
              </a:ext>
            </a:extLst>
          </p:cNvPr>
          <p:cNvSpPr>
            <a:spLocks noGrp="1"/>
          </p:cNvSpPr>
          <p:nvPr>
            <p:ph idx="1"/>
          </p:nvPr>
        </p:nvSpPr>
        <p:spPr>
          <a:xfrm>
            <a:off x="457200" y="1373494"/>
            <a:ext cx="8229600" cy="4876800"/>
          </a:xfrm>
        </p:spPr>
        <p:txBody>
          <a:bodyPr>
            <a:normAutofit/>
          </a:bodyPr>
          <a:lstStyle/>
          <a:p>
            <a:pPr marL="0" indent="0">
              <a:buNone/>
            </a:pPr>
            <a:endParaRPr lang="en-US" dirty="0"/>
          </a:p>
          <a:p>
            <a:r>
              <a:rPr lang="en-US" sz="1700" dirty="0"/>
              <a:t>Public Service Recognition of those who exemplify our best civic traditions	</a:t>
            </a:r>
          </a:p>
          <a:p>
            <a:pPr lvl="1"/>
            <a:r>
              <a:rPr lang="en-US" sz="1300" dirty="0"/>
              <a:t>Law Enforcement</a:t>
            </a:r>
          </a:p>
          <a:p>
            <a:pPr lvl="1"/>
            <a:r>
              <a:rPr lang="en-US" sz="1300" dirty="0"/>
              <a:t> Public safety officers</a:t>
            </a:r>
          </a:p>
          <a:p>
            <a:pPr lvl="1"/>
            <a:r>
              <a:rPr lang="en-US" sz="1300" dirty="0"/>
              <a:t> First responders who exemplify our best civic traditions</a:t>
            </a:r>
          </a:p>
          <a:p>
            <a:pPr lvl="1"/>
            <a:endParaRPr lang="en-US" sz="1300" dirty="0"/>
          </a:p>
          <a:p>
            <a:pPr lvl="1"/>
            <a:endParaRPr lang="en-US" sz="1300" dirty="0"/>
          </a:p>
          <a:p>
            <a:r>
              <a:rPr lang="en-US" sz="1700" dirty="0"/>
              <a:t>Honor, respect, and support our military and our Veterans, especially those in residential and hospital facilities of the Veterans Administration</a:t>
            </a:r>
          </a:p>
          <a:p>
            <a:pPr marL="274320" lvl="1" indent="0">
              <a:buNone/>
            </a:pPr>
            <a:endParaRPr lang="en-US" sz="1300" dirty="0"/>
          </a:p>
          <a:p>
            <a:pPr marL="0" indent="0">
              <a:buNone/>
            </a:pPr>
            <a:endParaRPr lang="en-US" dirty="0"/>
          </a:p>
        </p:txBody>
      </p:sp>
    </p:spTree>
    <p:extLst>
      <p:ext uri="{BB962C8B-B14F-4D97-AF65-F5344CB8AC3E}">
        <p14:creationId xmlns:p14="http://schemas.microsoft.com/office/powerpoint/2010/main" val="43614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Discussion</a:t>
            </a:r>
            <a:br>
              <a:rPr lang="en-US" sz="2800" b="1" dirty="0"/>
            </a:br>
            <a:r>
              <a:rPr lang="en-US" sz="2800" dirty="0">
                <a:latin typeface="+mn-lt"/>
              </a:rPr>
              <a:t>What does </a:t>
            </a:r>
            <a:r>
              <a:rPr kumimoji="0" lang="en-US" sz="2400" i="0" u="none" strike="noStrike" kern="1200" cap="none" spc="0" normalizeH="0" baseline="0" noProof="0" dirty="0">
                <a:ln>
                  <a:noFill/>
                </a:ln>
                <a:solidFill>
                  <a:prstClr val="black"/>
                </a:solidFill>
                <a:effectLst/>
                <a:uLnTx/>
                <a:uFillTx/>
                <a:latin typeface="+mn-lt"/>
                <a:ea typeface="+mn-ea"/>
                <a:cs typeface="+mn-cs"/>
              </a:rPr>
              <a:t>serving our commu</a:t>
            </a:r>
            <a:r>
              <a:rPr kumimoji="0" lang="en-US" sz="2400" b="0" i="0" u="none" strike="noStrike" kern="1200" cap="none" spc="0" normalizeH="0" baseline="0" noProof="0" dirty="0">
                <a:ln>
                  <a:noFill/>
                </a:ln>
                <a:solidFill>
                  <a:prstClr val="black"/>
                </a:solidFill>
                <a:effectLst/>
                <a:uLnTx/>
                <a:uFillTx/>
                <a:latin typeface="Arial"/>
                <a:ea typeface="+mn-ea"/>
                <a:cs typeface="+mn-cs"/>
              </a:rPr>
              <a:t>nities mean?</a:t>
            </a:r>
            <a:endParaRPr lang="en-US" sz="2800" b="1" dirty="0"/>
          </a:p>
        </p:txBody>
      </p:sp>
      <p:sp>
        <p:nvSpPr>
          <p:cNvPr id="3" name="Content Placeholder 2"/>
          <p:cNvSpPr>
            <a:spLocks noGrp="1"/>
          </p:cNvSpPr>
          <p:nvPr>
            <p:ph idx="1"/>
          </p:nvPr>
        </p:nvSpPr>
        <p:spPr/>
        <p:txBody>
          <a:bodyPr>
            <a:normAutofit/>
          </a:bodyPr>
          <a:lstStyle/>
          <a:p>
            <a:pPr marL="0" indent="0" algn="ctr">
              <a:buNone/>
            </a:pPr>
            <a:endParaRPr lang="en-US" sz="3600" dirty="0"/>
          </a:p>
          <a:p>
            <a:pPr marL="0" indent="0" algn="ctr">
              <a:buNone/>
            </a:pPr>
            <a:endParaRPr lang="en-US" sz="3600" dirty="0"/>
          </a:p>
        </p:txBody>
      </p:sp>
      <p:pic>
        <p:nvPicPr>
          <p:cNvPr id="4" name="Picture 3"/>
          <p:cNvPicPr>
            <a:picLocks noChangeAspect="1"/>
          </p:cNvPicPr>
          <p:nvPr/>
        </p:nvPicPr>
        <p:blipFill>
          <a:blip r:embed="rId2"/>
          <a:stretch>
            <a:fillRect/>
          </a:stretch>
        </p:blipFill>
        <p:spPr>
          <a:xfrm>
            <a:off x="3136900" y="2324100"/>
            <a:ext cx="2857500" cy="2857500"/>
          </a:xfrm>
          <a:prstGeom prst="rect">
            <a:avLst/>
          </a:prstGeom>
        </p:spPr>
      </p:pic>
    </p:spTree>
    <p:extLst>
      <p:ext uri="{BB962C8B-B14F-4D97-AF65-F5344CB8AC3E}">
        <p14:creationId xmlns:p14="http://schemas.microsoft.com/office/powerpoint/2010/main" val="276626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FCA7-79E7-09CD-3DD5-2E7A4189E146}"/>
              </a:ext>
            </a:extLst>
          </p:cNvPr>
          <p:cNvSpPr>
            <a:spLocks noGrp="1"/>
          </p:cNvSpPr>
          <p:nvPr>
            <p:ph type="title"/>
          </p:nvPr>
        </p:nvSpPr>
        <p:spPr/>
        <p:txBody>
          <a:bodyPr/>
          <a:lstStyle/>
          <a:p>
            <a:r>
              <a:rPr lang="en-US" dirty="0"/>
              <a:t>Serving our communities means…</a:t>
            </a:r>
          </a:p>
        </p:txBody>
      </p:sp>
      <p:sp>
        <p:nvSpPr>
          <p:cNvPr id="3" name="Content Placeholder 2">
            <a:extLst>
              <a:ext uri="{FF2B5EF4-FFF2-40B4-BE49-F238E27FC236}">
                <a16:creationId xmlns:a16="http://schemas.microsoft.com/office/drawing/2014/main" id="{F03C900F-0C6C-A3B9-4A91-CD2473AD125E}"/>
              </a:ext>
            </a:extLst>
          </p:cNvPr>
          <p:cNvSpPr>
            <a:spLocks noGrp="1"/>
          </p:cNvSpPr>
          <p:nvPr>
            <p:ph idx="1"/>
          </p:nvPr>
        </p:nvSpPr>
        <p:spPr>
          <a:xfrm>
            <a:off x="457200" y="1373494"/>
            <a:ext cx="8229600" cy="4876800"/>
          </a:xfrm>
        </p:spPr>
        <p:txBody>
          <a:bodyPr>
            <a:normAutofit/>
          </a:bodyPr>
          <a:lstStyle/>
          <a:p>
            <a:pPr marL="0" indent="0">
              <a:buNone/>
            </a:pPr>
            <a:endParaRPr lang="en-US" dirty="0"/>
          </a:p>
          <a:p>
            <a:pPr marL="0" indent="0">
              <a:buNone/>
            </a:pPr>
            <a:r>
              <a:rPr lang="en-US" dirty="0"/>
              <a:t>“Community service is work done without pay to help people in a community…”</a:t>
            </a:r>
            <a:endParaRPr lang="en-US" sz="1100" dirty="0"/>
          </a:p>
          <a:p>
            <a:pPr marL="0" indent="0">
              <a:buNone/>
            </a:pPr>
            <a:endParaRPr lang="en-US" sz="1000" dirty="0"/>
          </a:p>
          <a:p>
            <a:pPr marL="0" indent="0">
              <a:buNone/>
            </a:pPr>
            <a:r>
              <a:rPr lang="en-US" b="0" i="0" dirty="0">
                <a:solidFill>
                  <a:srgbClr val="111111"/>
                </a:solidFill>
                <a:effectLst/>
                <a:latin typeface="Roboto" panose="020F0502020204030204" pitchFamily="2" charset="0"/>
              </a:rPr>
              <a:t>“Community service is</a:t>
            </a:r>
            <a:r>
              <a:rPr lang="en-US" b="1" i="0" dirty="0">
                <a:solidFill>
                  <a:srgbClr val="111111"/>
                </a:solidFill>
                <a:effectLst/>
                <a:latin typeface="Roboto" panose="020F0502020204030204" pitchFamily="2" charset="0"/>
              </a:rPr>
              <a:t> a non-paying job performed by one person or a group of people for the benefit of their community or its institutions.”</a:t>
            </a:r>
            <a:r>
              <a:rPr lang="en-US" b="0" i="0" dirty="0">
                <a:solidFill>
                  <a:srgbClr val="111111"/>
                </a:solidFill>
                <a:effectLst/>
                <a:latin typeface="Roboto" panose="020F0502020204030204" pitchFamily="2" charset="0"/>
              </a:rPr>
              <a:t> </a:t>
            </a:r>
            <a:endParaRPr lang="en-US" dirty="0"/>
          </a:p>
          <a:p>
            <a:pPr marL="0" indent="0" algn="l">
              <a:buNone/>
            </a:pPr>
            <a:endParaRPr lang="en-US" sz="1000" b="1" i="0" dirty="0">
              <a:solidFill>
                <a:srgbClr val="333333"/>
              </a:solidFill>
              <a:effectLst/>
              <a:latin typeface="Open Sans" panose="020B0606030504020204" pitchFamily="34" charset="0"/>
            </a:endParaRPr>
          </a:p>
          <a:p>
            <a:pPr marL="0" indent="0" algn="l">
              <a:buNone/>
            </a:pPr>
            <a:r>
              <a:rPr lang="en-US" b="1" i="0" dirty="0">
                <a:solidFill>
                  <a:srgbClr val="333333"/>
                </a:solidFill>
                <a:effectLst/>
                <a:latin typeface="Open Sans" panose="020B0606030504020204" pitchFamily="34" charset="0"/>
              </a:rPr>
              <a:t>“Community service is work done by a person or group of people that benefits others</a:t>
            </a:r>
            <a:r>
              <a:rPr lang="en-US" b="0" i="0" dirty="0">
                <a:solidFill>
                  <a:srgbClr val="333333"/>
                </a:solidFill>
                <a:effectLst/>
                <a:latin typeface="Open Sans" panose="020B0606030504020204" pitchFamily="34" charset="0"/>
              </a:rPr>
              <a:t>. It is often done near the area where you live, so your own community reaps the benefits of your work.”</a:t>
            </a:r>
          </a:p>
          <a:p>
            <a:pPr marL="0" indent="0">
              <a:buNone/>
            </a:pPr>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9CA3B4A6-FA71-653C-20F5-16531292E4DA}"/>
              </a:ext>
            </a:extLst>
          </p:cNvPr>
          <p:cNvSpPr txBox="1"/>
          <p:nvPr/>
        </p:nvSpPr>
        <p:spPr>
          <a:xfrm>
            <a:off x="4114800" y="2305532"/>
            <a:ext cx="398678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
                <a:srgbClr val="222CCD"/>
              </a:buClr>
              <a:buSzPct val="85000"/>
              <a:buFont typeface="Arial" pitchFamily="34" charset="0"/>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(Source: The Britannica Dictionary, https://www.britannica.com)</a:t>
            </a:r>
          </a:p>
        </p:txBody>
      </p:sp>
      <p:sp>
        <p:nvSpPr>
          <p:cNvPr id="6" name="TextBox 5">
            <a:extLst>
              <a:ext uri="{FF2B5EF4-FFF2-40B4-BE49-F238E27FC236}">
                <a16:creationId xmlns:a16="http://schemas.microsoft.com/office/drawing/2014/main" id="{CB8836CB-05AA-450A-8E1E-D7E36CD70E66}"/>
              </a:ext>
            </a:extLst>
          </p:cNvPr>
          <p:cNvSpPr txBox="1"/>
          <p:nvPr/>
        </p:nvSpPr>
        <p:spPr>
          <a:xfrm>
            <a:off x="4745736" y="3811894"/>
            <a:ext cx="39867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
                <a:srgbClr val="222CCD"/>
              </a:buClr>
              <a:buSzPct val="85000"/>
              <a:buFont typeface="Arial" pitchFamily="34" charset="0"/>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(Source: Wikipedia; </a:t>
            </a:r>
            <a:r>
              <a:rPr lang="en-US" sz="1000" b="0" i="0" u="none" strike="noStrike" dirty="0">
                <a:solidFill>
                  <a:srgbClr val="3366CC"/>
                </a:solidFill>
                <a:effectLst/>
                <a:latin typeface="Arial" panose="020B0604020202020204" pitchFamily="34" charset="0"/>
                <a:hlinkClick r:id="rId2"/>
              </a:rPr>
              <a:t>"Community Service"</a:t>
            </a:r>
            <a:r>
              <a:rPr lang="en-US" sz="1000" b="0" i="0" dirty="0">
                <a:solidFill>
                  <a:srgbClr val="202122"/>
                </a:solidFill>
                <a:effectLst/>
                <a:latin typeface="Arial" panose="020B0604020202020204" pitchFamily="34" charset="0"/>
              </a:rPr>
              <a:t>. </a:t>
            </a:r>
            <a:r>
              <a:rPr lang="en-US" sz="1000" b="0" i="1" dirty="0">
                <a:solidFill>
                  <a:srgbClr val="202122"/>
                </a:solidFill>
                <a:effectLst/>
                <a:latin typeface="Arial" panose="020B0604020202020204" pitchFamily="34" charset="0"/>
              </a:rPr>
              <a:t>Merriam-Webster</a:t>
            </a:r>
            <a:r>
              <a:rPr lang="en-US" sz="1000" b="0" i="0" dirty="0">
                <a:solidFill>
                  <a:srgbClr val="202122"/>
                </a:solidFill>
                <a:effectLst/>
                <a:latin typeface="Arial" panose="020B0604020202020204" pitchFamily="34" charset="0"/>
              </a:rPr>
              <a:t>. Merriam-Webster, Incorporated. Retrieved 1 August 2020.</a:t>
            </a:r>
            <a:r>
              <a:rPr kumimoji="0" lang="en-US" sz="1000" b="0" i="0" u="none" strike="noStrike" kern="1200" cap="none" spc="0" normalizeH="0" baseline="0" noProof="0" dirty="0">
                <a:ln>
                  <a:noFill/>
                </a:ln>
                <a:solidFill>
                  <a:prstClr val="black"/>
                </a:solidFill>
                <a:effectLst/>
                <a:uLnTx/>
                <a:uFillTx/>
                <a:latin typeface="Arial"/>
                <a:ea typeface="+mn-ea"/>
                <a:cs typeface="+mn-cs"/>
              </a:rPr>
              <a:t>)</a:t>
            </a:r>
          </a:p>
        </p:txBody>
      </p:sp>
      <p:sp>
        <p:nvSpPr>
          <p:cNvPr id="7" name="TextBox 6">
            <a:extLst>
              <a:ext uri="{FF2B5EF4-FFF2-40B4-BE49-F238E27FC236}">
                <a16:creationId xmlns:a16="http://schemas.microsoft.com/office/drawing/2014/main" id="{986ECEEB-D55F-79F9-5999-CBC72F1BE5C8}"/>
              </a:ext>
            </a:extLst>
          </p:cNvPr>
          <p:cNvSpPr txBox="1"/>
          <p:nvPr/>
        </p:nvSpPr>
        <p:spPr>
          <a:xfrm>
            <a:off x="4361688" y="5560789"/>
            <a:ext cx="398678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
                <a:srgbClr val="222CCD"/>
              </a:buClr>
              <a:buSzPct val="85000"/>
              <a:buFont typeface="Arial" pitchFamily="34" charset="0"/>
              <a:buNone/>
              <a:tabLst/>
              <a:defRPr/>
            </a:pPr>
            <a:r>
              <a:rPr lang="en-US" sz="1000" b="1" i="0" dirty="0">
                <a:solidFill>
                  <a:srgbClr val="333333"/>
                </a:solidFill>
                <a:effectLst/>
                <a:latin typeface="Open Sans" panose="020B0606030504020204" pitchFamily="34" charset="0"/>
              </a:rPr>
              <a:t>Christine </a:t>
            </a:r>
            <a:r>
              <a:rPr lang="en-US" sz="1000" b="1" i="0" dirty="0" err="1">
                <a:solidFill>
                  <a:srgbClr val="333333"/>
                </a:solidFill>
                <a:effectLst/>
                <a:latin typeface="Open Sans" panose="020B0606030504020204" pitchFamily="34" charset="0"/>
              </a:rPr>
              <a:t>Sarikas</a:t>
            </a:r>
            <a:r>
              <a:rPr lang="en-US" sz="1000" dirty="0">
                <a:solidFill>
                  <a:prstClr val="black"/>
                </a:solidFill>
                <a:latin typeface="Arial"/>
              </a:rPr>
              <a:t>, </a:t>
            </a:r>
            <a:r>
              <a:rPr lang="en-US" sz="1000" b="0" i="0" dirty="0">
                <a:solidFill>
                  <a:srgbClr val="333333"/>
                </a:solidFill>
                <a:effectLst/>
                <a:latin typeface="Open Sans" panose="020B0606030504020204" pitchFamily="34" charset="0"/>
              </a:rPr>
              <a:t>Michigan State University with degrees in Environmental Biology and Geography and received her Master's from Duke University. See: </a:t>
            </a:r>
            <a:r>
              <a:rPr lang="en-US" sz="1000" dirty="0">
                <a:hlinkClick r:id="rId3"/>
              </a:rPr>
              <a:t>Definition: What Is Community Service? (prepscholar.com)</a:t>
            </a:r>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98818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990600"/>
          </a:xfrm>
        </p:spPr>
        <p:txBody>
          <a:bodyPr>
            <a:normAutofit/>
          </a:bodyPr>
          <a:lstStyle/>
          <a:p>
            <a:r>
              <a:rPr lang="en-US" sz="2800" b="1" dirty="0"/>
              <a:t>Serving Our Communities</a:t>
            </a:r>
          </a:p>
        </p:txBody>
      </p:sp>
      <p:sp>
        <p:nvSpPr>
          <p:cNvPr id="3" name="Content Placeholder 2"/>
          <p:cNvSpPr>
            <a:spLocks noGrp="1"/>
          </p:cNvSpPr>
          <p:nvPr>
            <p:ph idx="1"/>
          </p:nvPr>
        </p:nvSpPr>
        <p:spPr>
          <a:xfrm>
            <a:off x="457200" y="1435608"/>
            <a:ext cx="8229600" cy="5041392"/>
          </a:xfrm>
        </p:spPr>
        <p:txBody>
          <a:bodyPr>
            <a:normAutofit/>
          </a:bodyPr>
          <a:lstStyle/>
          <a:p>
            <a:pPr marL="0" indent="0">
              <a:buNone/>
            </a:pPr>
            <a:endParaRPr lang="en-US" sz="2000" dirty="0"/>
          </a:p>
          <a:p>
            <a:r>
              <a:rPr lang="en-US" sz="2000" dirty="0"/>
              <a:t>Nonprofits are where Americans come together to solve problems</a:t>
            </a:r>
          </a:p>
          <a:p>
            <a:endParaRPr lang="en-US" sz="2000" dirty="0"/>
          </a:p>
          <a:p>
            <a:r>
              <a:rPr lang="en-US" sz="2000" dirty="0"/>
              <a:t>Nonprofits are promoters of civic engagement</a:t>
            </a:r>
          </a:p>
          <a:p>
            <a:endParaRPr lang="en-US" sz="2000" dirty="0"/>
          </a:p>
          <a:p>
            <a:r>
              <a:rPr lang="en-US" sz="2000" dirty="0"/>
              <a:t>Nonprofits are building blocks of democracy</a:t>
            </a:r>
          </a:p>
          <a:p>
            <a:endParaRPr lang="en-US" sz="2000" dirty="0"/>
          </a:p>
          <a:p>
            <a:r>
              <a:rPr lang="en-US" sz="2000" dirty="0"/>
              <a:t>Nonprofits are laboratories where people learn leadership</a:t>
            </a:r>
          </a:p>
          <a:p>
            <a:endParaRPr lang="en-US" sz="2000" dirty="0"/>
          </a:p>
          <a:p>
            <a:r>
              <a:rPr lang="en-US" sz="2000" dirty="0"/>
              <a:t>Nonprofits are economic engines</a:t>
            </a:r>
          </a:p>
          <a:p>
            <a:pPr marL="0" indent="0">
              <a:buNone/>
            </a:pPr>
            <a:endParaRPr lang="en-US" sz="800" dirty="0"/>
          </a:p>
          <a:p>
            <a:pPr marL="0" indent="0">
              <a:buNone/>
            </a:pPr>
            <a:endParaRPr lang="en-US" sz="800" dirty="0"/>
          </a:p>
          <a:p>
            <a:pPr marL="0" indent="0">
              <a:buNone/>
            </a:pPr>
            <a:r>
              <a:rPr lang="en-US" sz="800" dirty="0"/>
              <a:t>(Source: National Council of Nonprofits, “Nonprofit Impact Matters: How America’s Charitable Nonprofits Strengthen Communities and Improve Lives”., www.nonprofitimpactmetters.org)</a:t>
            </a:r>
          </a:p>
        </p:txBody>
      </p:sp>
    </p:spTree>
    <p:extLst>
      <p:ext uri="{BB962C8B-B14F-4D97-AF65-F5344CB8AC3E}">
        <p14:creationId xmlns:p14="http://schemas.microsoft.com/office/powerpoint/2010/main" val="2359474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FCA7-79E7-09CD-3DD5-2E7A4189E146}"/>
              </a:ext>
            </a:extLst>
          </p:cNvPr>
          <p:cNvSpPr>
            <a:spLocks noGrp="1"/>
          </p:cNvSpPr>
          <p:nvPr>
            <p:ph type="title"/>
          </p:nvPr>
        </p:nvSpPr>
        <p:spPr/>
        <p:txBody>
          <a:bodyPr>
            <a:normAutofit fontScale="90000"/>
          </a:bodyPr>
          <a:lstStyle/>
          <a:p>
            <a:r>
              <a:rPr lang="en-US" dirty="0"/>
              <a:t>Serving our Community</a:t>
            </a:r>
            <a:br>
              <a:rPr lang="en-US" dirty="0"/>
            </a:br>
            <a:r>
              <a:rPr lang="en-US" dirty="0"/>
              <a:t>           another look …</a:t>
            </a:r>
          </a:p>
        </p:txBody>
      </p:sp>
      <p:sp>
        <p:nvSpPr>
          <p:cNvPr id="3" name="Content Placeholder 2">
            <a:extLst>
              <a:ext uri="{FF2B5EF4-FFF2-40B4-BE49-F238E27FC236}">
                <a16:creationId xmlns:a16="http://schemas.microsoft.com/office/drawing/2014/main" id="{F03C900F-0C6C-A3B9-4A91-CD2473AD125E}"/>
              </a:ext>
            </a:extLst>
          </p:cNvPr>
          <p:cNvSpPr>
            <a:spLocks noGrp="1"/>
          </p:cNvSpPr>
          <p:nvPr>
            <p:ph idx="1"/>
          </p:nvPr>
        </p:nvSpPr>
        <p:spPr>
          <a:xfrm>
            <a:off x="457200" y="1373494"/>
            <a:ext cx="8229600" cy="4876800"/>
          </a:xfrm>
        </p:spPr>
        <p:txBody>
          <a:bodyPr>
            <a:normAutofit/>
          </a:bodyPr>
          <a:lstStyle/>
          <a:p>
            <a:pPr marL="0" indent="0">
              <a:buNone/>
            </a:pPr>
            <a:endParaRPr lang="en-US" dirty="0"/>
          </a:p>
          <a:p>
            <a:pPr marL="0" indent="0">
              <a:buNone/>
            </a:pPr>
            <a:r>
              <a:rPr lang="en-US" dirty="0"/>
              <a:t>Serving our Community is volunteer work we do to help people in near where we live.</a:t>
            </a:r>
            <a:endParaRPr lang="en-US" sz="1100" dirty="0"/>
          </a:p>
          <a:p>
            <a:pPr marL="0" indent="0">
              <a:buNone/>
            </a:pPr>
            <a:endParaRPr lang="en-US" sz="1000" dirty="0"/>
          </a:p>
          <a:p>
            <a:pPr marL="0" indent="0">
              <a:buNone/>
            </a:pPr>
            <a:r>
              <a:rPr lang="en-US" b="0" i="0" dirty="0">
                <a:solidFill>
                  <a:srgbClr val="111111"/>
                </a:solidFill>
                <a:effectLst/>
                <a:latin typeface="Roboto" panose="020F0502020204030204" pitchFamily="2" charset="0"/>
              </a:rPr>
              <a:t>Serving our Community is </a:t>
            </a:r>
            <a:r>
              <a:rPr lang="en-US" dirty="0">
                <a:solidFill>
                  <a:srgbClr val="111111"/>
                </a:solidFill>
                <a:latin typeface="Roboto" panose="020F0502020204030204" pitchFamily="2" charset="0"/>
              </a:rPr>
              <a:t>volunteer work done for the benefit of the community or its institutions. </a:t>
            </a:r>
          </a:p>
          <a:p>
            <a:pPr marL="0" indent="0">
              <a:buNone/>
            </a:pPr>
            <a:endParaRPr lang="en-US" dirty="0">
              <a:solidFill>
                <a:srgbClr val="111111"/>
              </a:solidFill>
              <a:latin typeface="Roboto" panose="020F0502020204030204" pitchFamily="2" charset="0"/>
            </a:endParaRPr>
          </a:p>
          <a:p>
            <a:pPr marL="0" indent="0">
              <a:buNone/>
            </a:pPr>
            <a:r>
              <a:rPr lang="en-US" dirty="0">
                <a:solidFill>
                  <a:srgbClr val="111111"/>
                </a:solidFill>
                <a:latin typeface="Roboto" panose="020F0502020204030204" pitchFamily="2" charset="0"/>
              </a:rPr>
              <a:t>Serving our Community can be done individually or as part of a larger group, both of which can bring benefits to those being helped, as well as those helping.</a:t>
            </a:r>
          </a:p>
          <a:p>
            <a:pPr marL="0" indent="0">
              <a:buNone/>
            </a:pPr>
            <a:endParaRPr lang="en-US" sz="1000" b="1" i="0" dirty="0">
              <a:solidFill>
                <a:srgbClr val="333333"/>
              </a:solidFill>
              <a:effectLst/>
              <a:latin typeface="Open Sans" panose="020B0606030504020204" pitchFamily="34" charset="0"/>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8903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057E18-B9E0-DCEB-43F4-FB95B5A019EE}"/>
              </a:ext>
            </a:extLst>
          </p:cNvPr>
          <p:cNvSpPr>
            <a:spLocks noGrp="1"/>
          </p:cNvSpPr>
          <p:nvPr>
            <p:ph type="title"/>
          </p:nvPr>
        </p:nvSpPr>
        <p:spPr>
          <a:xfrm>
            <a:off x="457200" y="786384"/>
            <a:ext cx="8229600" cy="1892808"/>
          </a:xfrm>
        </p:spPr>
        <p:txBody>
          <a:bodyPr>
            <a:normAutofit fontScale="90000"/>
          </a:bodyPr>
          <a:lstStyle/>
          <a:p>
            <a:pPr algn="ctr"/>
            <a:br>
              <a:rPr lang="en-US" sz="4000" b="1" dirty="0"/>
            </a:br>
            <a:r>
              <a:rPr lang="en-US" sz="4400" b="1" dirty="0"/>
              <a:t>Does the SAR </a:t>
            </a:r>
            <a:br>
              <a:rPr lang="en-US" sz="4400" b="1" dirty="0"/>
            </a:br>
            <a:r>
              <a:rPr lang="en-US" sz="4400" b="1" dirty="0"/>
              <a:t>provide service</a:t>
            </a:r>
            <a:br>
              <a:rPr lang="en-US" sz="4400" b="1" dirty="0"/>
            </a:br>
            <a:r>
              <a:rPr lang="en-US" sz="4400" b="1" dirty="0"/>
              <a:t> to the community?</a:t>
            </a:r>
            <a:br>
              <a:rPr lang="en-US" sz="4400" b="1" dirty="0"/>
            </a:br>
            <a:endParaRPr lang="en-US" sz="4400" b="1"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a:buFont typeface="Arial"/>
              <a:buChar char="•"/>
            </a:pPr>
            <a:endParaRPr lang="en-US" dirty="0"/>
          </a:p>
        </p:txBody>
      </p:sp>
      <p:pic>
        <p:nvPicPr>
          <p:cNvPr id="4" name="Picture 3"/>
          <p:cNvPicPr>
            <a:picLocks noChangeAspect="1"/>
          </p:cNvPicPr>
          <p:nvPr/>
        </p:nvPicPr>
        <p:blipFill>
          <a:blip r:embed="rId2"/>
          <a:stretch>
            <a:fillRect/>
          </a:stretch>
        </p:blipFill>
        <p:spPr>
          <a:xfrm>
            <a:off x="2700866" y="3166534"/>
            <a:ext cx="3742267" cy="2506133"/>
          </a:xfrm>
          <a:prstGeom prst="rect">
            <a:avLst/>
          </a:prstGeom>
        </p:spPr>
      </p:pic>
    </p:spTree>
    <p:extLst>
      <p:ext uri="{BB962C8B-B14F-4D97-AF65-F5344CB8AC3E}">
        <p14:creationId xmlns:p14="http://schemas.microsoft.com/office/powerpoint/2010/main" val="1367647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Different Types of Service</a:t>
            </a:r>
          </a:p>
        </p:txBody>
      </p:sp>
      <p:graphicFrame>
        <p:nvGraphicFramePr>
          <p:cNvPr id="7" name="Content Placeholder 6"/>
          <p:cNvGraphicFramePr>
            <a:graphicFrameLocks noGrp="1"/>
          </p:cNvGraphicFramePr>
          <p:nvPr>
            <p:ph idx="1"/>
          </p:nvPr>
        </p:nvGraphicFramePr>
        <p:xfrm>
          <a:off x="457200" y="1380744"/>
          <a:ext cx="822960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7971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Which of these constitutes service?</a:t>
            </a:r>
            <a:br>
              <a:rPr lang="en-US" sz="2800" b="1" dirty="0"/>
            </a:br>
            <a:r>
              <a:rPr lang="en-US" sz="2800" b="1" dirty="0"/>
              <a:t>Which serves externally? Internally? Our Community?</a:t>
            </a:r>
          </a:p>
        </p:txBody>
      </p:sp>
      <p:sp>
        <p:nvSpPr>
          <p:cNvPr id="3" name="Content Placeholder 2"/>
          <p:cNvSpPr>
            <a:spLocks noGrp="1"/>
          </p:cNvSpPr>
          <p:nvPr>
            <p:ph idx="1"/>
          </p:nvPr>
        </p:nvSpPr>
        <p:spPr/>
        <p:txBody>
          <a:bodyPr/>
          <a:lstStyle/>
          <a:p>
            <a:r>
              <a:rPr lang="en-US" dirty="0"/>
              <a:t>Visiting a VA Hospital?</a:t>
            </a:r>
          </a:p>
          <a:p>
            <a:endParaRPr lang="en-US" sz="1000" dirty="0"/>
          </a:p>
          <a:p>
            <a:r>
              <a:rPr lang="en-US" dirty="0"/>
              <a:t>Giving a classroom presentation?</a:t>
            </a:r>
          </a:p>
          <a:p>
            <a:endParaRPr lang="en-US" sz="1000" dirty="0"/>
          </a:p>
          <a:p>
            <a:r>
              <a:rPr lang="en-US" dirty="0"/>
              <a:t>Participating in Wreaths across America?</a:t>
            </a:r>
          </a:p>
          <a:p>
            <a:endParaRPr lang="en-US" sz="1000" dirty="0"/>
          </a:p>
          <a:p>
            <a:r>
              <a:rPr lang="en-US" dirty="0"/>
              <a:t>Recognizing public service?</a:t>
            </a:r>
          </a:p>
          <a:p>
            <a:endParaRPr lang="en-US" sz="1000" dirty="0"/>
          </a:p>
          <a:p>
            <a:r>
              <a:rPr lang="en-US" dirty="0"/>
              <a:t>Sponsoring/organizing youth contests?</a:t>
            </a:r>
          </a:p>
          <a:p>
            <a:endParaRPr lang="en-US" sz="1000" dirty="0"/>
          </a:p>
          <a:p>
            <a:r>
              <a:rPr lang="en-US" dirty="0"/>
              <a:t>Helping someone with their lineage?</a:t>
            </a:r>
          </a:p>
          <a:p>
            <a:endParaRPr lang="en-US" sz="1000" dirty="0"/>
          </a:p>
          <a:p>
            <a:r>
              <a:rPr lang="en-US" dirty="0"/>
              <a:t>Marking grave sites?</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832141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Discussion - </a:t>
            </a:r>
            <a:r>
              <a:rPr lang="en-US" sz="2800" dirty="0"/>
              <a:t>How do we </a:t>
            </a:r>
            <a:r>
              <a:rPr lang="en-US" sz="2700" dirty="0"/>
              <a:t>educate and inspire future generations about the founding principles of our country?</a:t>
            </a:r>
            <a:br>
              <a:rPr lang="en-US" sz="1600" dirty="0"/>
            </a:br>
            <a:endParaRPr lang="en-US" sz="2800" b="1" dirty="0"/>
          </a:p>
        </p:txBody>
      </p:sp>
      <p:sp>
        <p:nvSpPr>
          <p:cNvPr id="3" name="Content Placeholder 2"/>
          <p:cNvSpPr>
            <a:spLocks noGrp="1"/>
          </p:cNvSpPr>
          <p:nvPr>
            <p:ph idx="1"/>
          </p:nvPr>
        </p:nvSpPr>
        <p:spPr/>
        <p:txBody>
          <a:bodyPr>
            <a:normAutofit/>
          </a:bodyPr>
          <a:lstStyle/>
          <a:p>
            <a:pPr marL="0" indent="0" algn="ctr">
              <a:buNone/>
            </a:pPr>
            <a:endParaRPr lang="en-US" sz="3600" dirty="0"/>
          </a:p>
          <a:p>
            <a:pPr marL="0" indent="0" algn="ctr">
              <a:buNone/>
            </a:pPr>
            <a:endParaRPr lang="en-US" sz="3600" dirty="0"/>
          </a:p>
        </p:txBody>
      </p:sp>
      <p:pic>
        <p:nvPicPr>
          <p:cNvPr id="4" name="Picture 3"/>
          <p:cNvPicPr>
            <a:picLocks noChangeAspect="1"/>
          </p:cNvPicPr>
          <p:nvPr/>
        </p:nvPicPr>
        <p:blipFill>
          <a:blip r:embed="rId2"/>
          <a:stretch>
            <a:fillRect/>
          </a:stretch>
        </p:blipFill>
        <p:spPr>
          <a:xfrm>
            <a:off x="3136900" y="2324100"/>
            <a:ext cx="2857500" cy="2857500"/>
          </a:xfrm>
          <a:prstGeom prst="rect">
            <a:avLst/>
          </a:prstGeom>
        </p:spPr>
      </p:pic>
    </p:spTree>
    <p:extLst>
      <p:ext uri="{BB962C8B-B14F-4D97-AF65-F5344CB8AC3E}">
        <p14:creationId xmlns:p14="http://schemas.microsoft.com/office/powerpoint/2010/main" val="1296610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Contents</a:t>
            </a:r>
          </a:p>
        </p:txBody>
      </p:sp>
      <p:sp>
        <p:nvSpPr>
          <p:cNvPr id="3" name="Content Placeholder 2"/>
          <p:cNvSpPr>
            <a:spLocks noGrp="1"/>
          </p:cNvSpPr>
          <p:nvPr>
            <p:ph idx="1"/>
          </p:nvPr>
        </p:nvSpPr>
        <p:spPr/>
        <p:txBody>
          <a:bodyPr>
            <a:normAutofit/>
          </a:bodyPr>
          <a:lstStyle/>
          <a:p>
            <a:pPr marL="0" indent="0">
              <a:buNone/>
            </a:pPr>
            <a:r>
              <a:rPr lang="en-US" dirty="0"/>
              <a:t>This presentation provides a brief overview of the Brand and Engagement Guide generated to work toward the stated goals. </a:t>
            </a:r>
            <a:endParaRPr lang="en-US" sz="2400" dirty="0"/>
          </a:p>
          <a:p>
            <a:pPr marL="0" indent="0">
              <a:buNone/>
            </a:pPr>
            <a:r>
              <a:rPr lang="en-US" dirty="0">
                <a:solidFill>
                  <a:srgbClr val="FF0000"/>
                </a:solidFill>
              </a:rPr>
              <a:t>Where do I find it?</a:t>
            </a:r>
          </a:p>
          <a:p>
            <a:r>
              <a:rPr lang="en-US" dirty="0"/>
              <a:t>Log in to National Website: SAR.org</a:t>
            </a:r>
          </a:p>
          <a:p>
            <a:r>
              <a:rPr lang="en-US" dirty="0"/>
              <a:t>Click on Members</a:t>
            </a:r>
          </a:p>
          <a:p>
            <a:r>
              <a:rPr lang="en-US" dirty="0"/>
              <a:t>Click on Forms &amp; Manuals</a:t>
            </a:r>
          </a:p>
          <a:p>
            <a:r>
              <a:rPr lang="en-US" dirty="0"/>
              <a:t>Scroll down to:</a:t>
            </a:r>
          </a:p>
          <a:p>
            <a:pPr lvl="1"/>
            <a:r>
              <a:rPr lang="en-US" dirty="0"/>
              <a:t> Brand and Engagement Guide</a:t>
            </a:r>
          </a:p>
        </p:txBody>
      </p:sp>
      <p:pic>
        <p:nvPicPr>
          <p:cNvPr id="7" name="Picture 6" descr="work-4156942_128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321" y="3756949"/>
            <a:ext cx="2732863" cy="2567651"/>
          </a:xfrm>
          <a:prstGeom prst="rect">
            <a:avLst/>
          </a:prstGeom>
        </p:spPr>
      </p:pic>
    </p:spTree>
    <p:extLst>
      <p:ext uri="{BB962C8B-B14F-4D97-AF65-F5344CB8AC3E}">
        <p14:creationId xmlns:p14="http://schemas.microsoft.com/office/powerpoint/2010/main" val="830322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FCA7-79E7-09CD-3DD5-2E7A4189E146}"/>
              </a:ext>
            </a:extLst>
          </p:cNvPr>
          <p:cNvSpPr>
            <a:spLocks noGrp="1"/>
          </p:cNvSpPr>
          <p:nvPr>
            <p:ph type="title"/>
          </p:nvPr>
        </p:nvSpPr>
        <p:spPr/>
        <p:txBody>
          <a:bodyPr>
            <a:normAutofit fontScale="90000"/>
          </a:bodyPr>
          <a:lstStyle/>
          <a:p>
            <a:r>
              <a:rPr lang="en-US" dirty="0"/>
              <a:t>Edu</a:t>
            </a:r>
            <a:r>
              <a:rPr lang="en-US" sz="4000" dirty="0"/>
              <a:t>cating and inspiring future generations about our founding principles</a:t>
            </a:r>
            <a:endParaRPr lang="en-US" dirty="0"/>
          </a:p>
        </p:txBody>
      </p:sp>
      <p:sp>
        <p:nvSpPr>
          <p:cNvPr id="3" name="Content Placeholder 2">
            <a:extLst>
              <a:ext uri="{FF2B5EF4-FFF2-40B4-BE49-F238E27FC236}">
                <a16:creationId xmlns:a16="http://schemas.microsoft.com/office/drawing/2014/main" id="{F03C900F-0C6C-A3B9-4A91-CD2473AD125E}"/>
              </a:ext>
            </a:extLst>
          </p:cNvPr>
          <p:cNvSpPr>
            <a:spLocks noGrp="1"/>
          </p:cNvSpPr>
          <p:nvPr>
            <p:ph idx="1"/>
          </p:nvPr>
        </p:nvSpPr>
        <p:spPr>
          <a:xfrm>
            <a:off x="457200" y="1373494"/>
            <a:ext cx="8229600" cy="4876800"/>
          </a:xfrm>
        </p:spPr>
        <p:txBody>
          <a:bodyPr>
            <a:normAutofit/>
          </a:bodyPr>
          <a:lstStyle/>
          <a:p>
            <a:pPr marL="0" indent="0">
              <a:buNone/>
            </a:pPr>
            <a:endParaRPr lang="en-US" dirty="0"/>
          </a:p>
          <a:p>
            <a:pPr marL="0" indent="0">
              <a:buNone/>
            </a:pPr>
            <a:endParaRPr lang="en-US" dirty="0"/>
          </a:p>
        </p:txBody>
      </p:sp>
      <p:sp>
        <p:nvSpPr>
          <p:cNvPr id="6" name="TextBox 5">
            <a:extLst>
              <a:ext uri="{FF2B5EF4-FFF2-40B4-BE49-F238E27FC236}">
                <a16:creationId xmlns:a16="http://schemas.microsoft.com/office/drawing/2014/main" id="{2BF40ACE-5117-4FDE-4AB1-2830580BD876}"/>
              </a:ext>
            </a:extLst>
          </p:cNvPr>
          <p:cNvSpPr txBox="1"/>
          <p:nvPr/>
        </p:nvSpPr>
        <p:spPr>
          <a:xfrm>
            <a:off x="722376" y="2029969"/>
            <a:ext cx="7488936" cy="3985706"/>
          </a:xfrm>
          <a:prstGeom prst="rect">
            <a:avLst/>
          </a:prstGeom>
          <a:noFill/>
        </p:spPr>
        <p:txBody>
          <a:bodyPr wrap="square">
            <a:spAutoFit/>
          </a:bodyPr>
          <a:lstStyle/>
          <a:p>
            <a:pPr marL="285750" indent="-285750">
              <a:buFont typeface="Arial" panose="020B0604020202020204" pitchFamily="34" charset="0"/>
              <a:buChar char="•"/>
            </a:pPr>
            <a:r>
              <a:rPr lang="en-US" sz="2400" dirty="0"/>
              <a:t>Sponsorship of youth award programs</a:t>
            </a:r>
          </a:p>
          <a:p>
            <a:pPr marL="742950" lvl="1" indent="-285750">
              <a:buFont typeface="Arial" panose="020B0604020202020204" pitchFamily="34" charset="0"/>
              <a:buChar char="•"/>
            </a:pPr>
            <a:r>
              <a:rPr lang="en-US" sz="2400" dirty="0"/>
              <a:t>Essay and Oration contests</a:t>
            </a:r>
          </a:p>
          <a:p>
            <a:pPr marL="742950" lvl="1" indent="-285750">
              <a:buFont typeface="Arial" panose="020B0604020202020204" pitchFamily="34" charset="0"/>
              <a:buChar char="•"/>
            </a:pPr>
            <a:r>
              <a:rPr lang="en-US" sz="2400" dirty="0"/>
              <a:t>Elementary and Middle school programs</a:t>
            </a:r>
          </a:p>
          <a:p>
            <a:pPr marL="285750" indent="-285750">
              <a:buFont typeface="Arial" panose="020B0604020202020204" pitchFamily="34" charset="0"/>
              <a:buChar char="•"/>
            </a:pPr>
            <a:r>
              <a:rPr lang="en-US" sz="2400" dirty="0"/>
              <a:t>Patriot Chest lessons</a:t>
            </a:r>
          </a:p>
          <a:p>
            <a:pPr marL="285750" indent="-285750">
              <a:buFont typeface="Arial" panose="020B0604020202020204" pitchFamily="34" charset="0"/>
              <a:buChar char="•"/>
            </a:pPr>
            <a:r>
              <a:rPr lang="en-US" sz="2400" dirty="0"/>
              <a:t>SAR Education Center and Museum</a:t>
            </a:r>
          </a:p>
          <a:p>
            <a:pPr marL="285750" indent="-285750">
              <a:buFont typeface="Arial" panose="020B0604020202020204" pitchFamily="34" charset="0"/>
              <a:buChar char="•"/>
            </a:pPr>
            <a:r>
              <a:rPr lang="en-US" sz="2400" dirty="0"/>
              <a:t>SAR Outreach Education program</a:t>
            </a:r>
          </a:p>
          <a:p>
            <a:pPr marL="285750" indent="-285750">
              <a:buFont typeface="Arial" panose="020B0604020202020204" pitchFamily="34" charset="0"/>
              <a:buChar char="•"/>
            </a:pPr>
            <a:r>
              <a:rPr lang="en-US" sz="2400" dirty="0"/>
              <a:t>Inform the community about the ideals of the Revolution</a:t>
            </a:r>
          </a:p>
          <a:p>
            <a:pPr marL="285750" indent="-285750">
              <a:buFont typeface="Arial" panose="020B0604020202020204" pitchFamily="34" charset="0"/>
              <a:buChar char="•"/>
            </a:pPr>
            <a:r>
              <a:rPr lang="en-US" sz="2400" dirty="0"/>
              <a:t>Help people locate and evaluate genealogical sources at the local, state, and national level</a:t>
            </a:r>
          </a:p>
          <a:p>
            <a:pPr marL="742950" lvl="1" indent="-285750">
              <a:buFont typeface="Arial" panose="020B0604020202020204" pitchFamily="34" charset="0"/>
              <a:buChar char="•"/>
            </a:pPr>
            <a:endParaRPr lang="en-US" sz="1300" dirty="0"/>
          </a:p>
        </p:txBody>
      </p:sp>
    </p:spTree>
    <p:extLst>
      <p:ext uri="{BB962C8B-B14F-4D97-AF65-F5344CB8AC3E}">
        <p14:creationId xmlns:p14="http://schemas.microsoft.com/office/powerpoint/2010/main" val="3590859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415867" cy="990600"/>
          </a:xfrm>
        </p:spPr>
        <p:txBody>
          <a:bodyPr>
            <a:normAutofit/>
          </a:bodyPr>
          <a:lstStyle/>
          <a:p>
            <a:pPr algn="ctr"/>
            <a:r>
              <a:rPr lang="en-US" sz="2800" b="1" dirty="0">
                <a:solidFill>
                  <a:srgbClr val="000000"/>
                </a:solidFill>
              </a:rPr>
              <a:t>Brand and Engagement Guide – Branding Elements</a:t>
            </a:r>
            <a:br>
              <a:rPr lang="en-US" sz="2800" b="1" dirty="0">
                <a:solidFill>
                  <a:srgbClr val="000000"/>
                </a:solidFill>
              </a:rPr>
            </a:br>
            <a:r>
              <a:rPr lang="en-US" sz="1800" dirty="0">
                <a:solidFill>
                  <a:srgbClr val="000000"/>
                </a:solidFill>
              </a:rPr>
              <a:t>(Let’s Focus on the Logo)</a:t>
            </a:r>
          </a:p>
        </p:txBody>
      </p:sp>
      <p:sp>
        <p:nvSpPr>
          <p:cNvPr id="3" name="Content Placeholder 2"/>
          <p:cNvSpPr>
            <a:spLocks noGrp="1"/>
          </p:cNvSpPr>
          <p:nvPr>
            <p:ph idx="1"/>
          </p:nvPr>
        </p:nvSpPr>
        <p:spPr/>
        <p:txBody>
          <a:bodyPr/>
          <a:lstStyle/>
          <a:p>
            <a:pPr marL="0" indent="0">
              <a:buNone/>
            </a:pPr>
            <a:r>
              <a:rPr lang="en-US" dirty="0"/>
              <a:t>To establish consistent usage of logos, colors, and naming protocols, this document details the proper uses of the various branding elements in sections pertaining to:</a:t>
            </a:r>
          </a:p>
          <a:p>
            <a:pPr marL="0" indent="0">
              <a:buNone/>
            </a:pPr>
            <a:endParaRPr lang="en-US" sz="800" dirty="0"/>
          </a:p>
          <a:p>
            <a:r>
              <a:rPr lang="en-US" dirty="0"/>
              <a:t>SAR Eagle Logo Usage Guidelines</a:t>
            </a:r>
          </a:p>
          <a:p>
            <a:r>
              <a:rPr lang="en-US" dirty="0"/>
              <a:t>SAR Eagle Logo Specifications</a:t>
            </a:r>
          </a:p>
          <a:p>
            <a:r>
              <a:rPr lang="en-US" dirty="0"/>
              <a:t>SAR Eagle Logo Brand Uniform Naming Conventions</a:t>
            </a:r>
          </a:p>
          <a:p>
            <a:r>
              <a:rPr lang="en-US" dirty="0"/>
              <a:t>SAR Insignia Usage Guidelines </a:t>
            </a:r>
            <a:r>
              <a:rPr lang="en-US"/>
              <a:t>(Restrictions Apply)</a:t>
            </a:r>
            <a:endParaRPr lang="en-US" dirty="0"/>
          </a:p>
          <a:p>
            <a:r>
              <a:rPr lang="en-US" dirty="0"/>
              <a:t>SAR Information Technology URL Protocols</a:t>
            </a:r>
          </a:p>
          <a:p>
            <a:r>
              <a:rPr lang="en-US" dirty="0"/>
              <a:t>SAR Organization Designation Protocols</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48103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4AE73-6F69-20BC-ADF6-5C26ECEAE48D}"/>
              </a:ext>
            </a:extLst>
          </p:cNvPr>
          <p:cNvSpPr>
            <a:spLocks noGrp="1"/>
          </p:cNvSpPr>
          <p:nvPr>
            <p:ph type="title"/>
          </p:nvPr>
        </p:nvSpPr>
        <p:spPr>
          <a:xfrm>
            <a:off x="457200" y="917448"/>
            <a:ext cx="8229600" cy="518160"/>
          </a:xfrm>
        </p:spPr>
        <p:txBody>
          <a:bodyPr>
            <a:normAutofit fontScale="90000"/>
          </a:bodyPr>
          <a:lstStyle/>
          <a:p>
            <a:pPr algn="ctr"/>
            <a:br>
              <a:rPr lang="en-US" dirty="0"/>
            </a:br>
            <a:r>
              <a:rPr lang="en-US" sz="2700" b="1" dirty="0"/>
              <a:t>SAR Eagle Logo Usage Guidelines</a:t>
            </a:r>
            <a:br>
              <a:rPr lang="en-US" sz="2700" b="1" dirty="0"/>
            </a:br>
            <a:endParaRPr lang="en-US" sz="2700" b="1" dirty="0"/>
          </a:p>
        </p:txBody>
      </p:sp>
      <p:sp>
        <p:nvSpPr>
          <p:cNvPr id="3" name="Content Placeholder 2">
            <a:extLst>
              <a:ext uri="{FF2B5EF4-FFF2-40B4-BE49-F238E27FC236}">
                <a16:creationId xmlns:a16="http://schemas.microsoft.com/office/drawing/2014/main" id="{93462229-F965-16EB-3709-263F63F321BB}"/>
              </a:ext>
            </a:extLst>
          </p:cNvPr>
          <p:cNvSpPr>
            <a:spLocks noGrp="1"/>
          </p:cNvSpPr>
          <p:nvPr>
            <p:ph idx="1"/>
          </p:nvPr>
        </p:nvSpPr>
        <p:spPr/>
        <p:txBody>
          <a:bodyPr>
            <a:normAutofit/>
          </a:bodyPr>
          <a:lstStyle/>
          <a:p>
            <a:pPr marL="0" indent="0">
              <a:buNone/>
            </a:pPr>
            <a:r>
              <a:rPr lang="en-US" sz="2200" dirty="0"/>
              <a:t>The SAR eagle logo brand of red and blue on a white background to be used consistently on </a:t>
            </a:r>
          </a:p>
          <a:p>
            <a:pPr marL="0" indent="0">
              <a:buNone/>
            </a:pPr>
            <a:r>
              <a:rPr lang="en-US" sz="2200" dirty="0"/>
              <a:t>all National, District, State and Chapter websites, </a:t>
            </a:r>
          </a:p>
          <a:p>
            <a:pPr marL="0" indent="0">
              <a:buNone/>
            </a:pPr>
            <a:r>
              <a:rPr lang="en-US" sz="2200" dirty="0"/>
              <a:t>business cards, stationary, correspondence, </a:t>
            </a:r>
          </a:p>
          <a:p>
            <a:pPr marL="0" indent="0">
              <a:buNone/>
            </a:pPr>
            <a:r>
              <a:rPr lang="en-US" sz="2200" dirty="0"/>
              <a:t>press releases, social media, banners, merchandise, </a:t>
            </a:r>
          </a:p>
          <a:p>
            <a:pPr marL="0" indent="0">
              <a:buNone/>
            </a:pPr>
            <a:r>
              <a:rPr lang="en-US" sz="2200" dirty="0"/>
              <a:t>and anything else that will be seen by the public to continually reinforce our brand and its image.</a:t>
            </a:r>
          </a:p>
        </p:txBody>
      </p:sp>
      <p:pic>
        <p:nvPicPr>
          <p:cNvPr id="4" name="Picture 3">
            <a:extLst>
              <a:ext uri="{FF2B5EF4-FFF2-40B4-BE49-F238E27FC236}">
                <a16:creationId xmlns:a16="http://schemas.microsoft.com/office/drawing/2014/main" id="{ADC1D4B5-2246-382D-D061-6C6BCD6B4236}"/>
              </a:ext>
            </a:extLst>
          </p:cNvPr>
          <p:cNvPicPr>
            <a:picLocks noChangeAspect="1"/>
          </p:cNvPicPr>
          <p:nvPr/>
        </p:nvPicPr>
        <p:blipFill>
          <a:blip r:embed="rId2"/>
          <a:stretch>
            <a:fillRect/>
          </a:stretch>
        </p:blipFill>
        <p:spPr>
          <a:xfrm>
            <a:off x="3247563" y="4699579"/>
            <a:ext cx="2648874" cy="1777421"/>
          </a:xfrm>
          <a:prstGeom prst="rect">
            <a:avLst/>
          </a:prstGeom>
        </p:spPr>
      </p:pic>
    </p:spTree>
    <p:extLst>
      <p:ext uri="{BB962C8B-B14F-4D97-AF65-F5344CB8AC3E}">
        <p14:creationId xmlns:p14="http://schemas.microsoft.com/office/powerpoint/2010/main" val="412347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686801" cy="990600"/>
          </a:xfrm>
        </p:spPr>
        <p:txBody>
          <a:bodyPr>
            <a:normAutofit/>
          </a:bodyPr>
          <a:lstStyle/>
          <a:p>
            <a:r>
              <a:rPr lang="en-US" sz="2800" b="1" dirty="0">
                <a:solidFill>
                  <a:srgbClr val="000000"/>
                </a:solidFill>
              </a:rPr>
              <a:t>Brand and Engagement Guide – Logo Usage</a:t>
            </a:r>
            <a:endParaRPr lang="en-US" sz="2800" dirty="0"/>
          </a:p>
        </p:txBody>
      </p:sp>
      <p:sp>
        <p:nvSpPr>
          <p:cNvPr id="3" name="Content Placeholder 2"/>
          <p:cNvSpPr>
            <a:spLocks noGrp="1"/>
          </p:cNvSpPr>
          <p:nvPr>
            <p:ph idx="1"/>
          </p:nvPr>
        </p:nvSpPr>
        <p:spPr/>
        <p:txBody>
          <a:bodyPr>
            <a:normAutofit/>
          </a:bodyPr>
          <a:lstStyle/>
          <a:p>
            <a:pPr marL="0" indent="0">
              <a:buNone/>
            </a:pPr>
            <a:r>
              <a:rPr lang="en-US" sz="2600" dirty="0"/>
              <a:t>Logo usage guidelines pertain to the SAR principal “Eagle” logo. </a:t>
            </a:r>
          </a:p>
          <a:p>
            <a:pPr>
              <a:buFont typeface="Arial"/>
              <a:buChar char="•"/>
            </a:pPr>
            <a:endParaRPr lang="en-US" sz="900" dirty="0"/>
          </a:p>
          <a:p>
            <a:pPr marL="0" indent="0">
              <a:buNone/>
            </a:pPr>
            <a:endParaRPr lang="en-US" dirty="0"/>
          </a:p>
          <a:p>
            <a:pPr>
              <a:buFont typeface="Arial"/>
              <a:buChar char="•"/>
            </a:pPr>
            <a:endParaRPr lang="en-US" dirty="0"/>
          </a:p>
        </p:txBody>
      </p:sp>
      <p:pic>
        <p:nvPicPr>
          <p:cNvPr id="4" name="Picture 3"/>
          <p:cNvPicPr>
            <a:picLocks noChangeAspect="1"/>
          </p:cNvPicPr>
          <p:nvPr/>
        </p:nvPicPr>
        <p:blipFill>
          <a:blip r:embed="rId2"/>
          <a:stretch>
            <a:fillRect/>
          </a:stretch>
        </p:blipFill>
        <p:spPr>
          <a:xfrm>
            <a:off x="2489200" y="3166534"/>
            <a:ext cx="3742267" cy="2506133"/>
          </a:xfrm>
          <a:prstGeom prst="rect">
            <a:avLst/>
          </a:prstGeom>
        </p:spPr>
      </p:pic>
    </p:spTree>
    <p:extLst>
      <p:ext uri="{BB962C8B-B14F-4D97-AF65-F5344CB8AC3E}">
        <p14:creationId xmlns:p14="http://schemas.microsoft.com/office/powerpoint/2010/main" val="2816465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Discussion – Logo Standardization</a:t>
            </a:r>
          </a:p>
        </p:txBody>
      </p:sp>
      <p:sp>
        <p:nvSpPr>
          <p:cNvPr id="3" name="Content Placeholder 2"/>
          <p:cNvSpPr>
            <a:spLocks noGrp="1"/>
          </p:cNvSpPr>
          <p:nvPr>
            <p:ph idx="1"/>
          </p:nvPr>
        </p:nvSpPr>
        <p:spPr/>
        <p:txBody>
          <a:bodyPr>
            <a:normAutofit lnSpcReduction="10000"/>
          </a:bodyPr>
          <a:lstStyle/>
          <a:p>
            <a:r>
              <a:rPr lang="en-US" sz="2800" dirty="0"/>
              <a:t>What is the problem with all the state and </a:t>
            </a:r>
          </a:p>
          <a:p>
            <a:pPr marL="0" indent="0">
              <a:buNone/>
            </a:pPr>
            <a:r>
              <a:rPr lang="en-US" sz="2800" dirty="0"/>
              <a:t>  chapter logos?</a:t>
            </a:r>
          </a:p>
          <a:p>
            <a:pPr marL="0" indent="0">
              <a:buNone/>
            </a:pPr>
            <a:endParaRPr lang="en-US" sz="1000" dirty="0"/>
          </a:p>
          <a:p>
            <a:r>
              <a:rPr lang="en-US" sz="2800" dirty="0"/>
              <a:t>Why is logo standardization necessary?</a:t>
            </a:r>
          </a:p>
          <a:p>
            <a:pPr marL="0" indent="0">
              <a:buNone/>
            </a:pPr>
            <a:endParaRPr lang="en-US" sz="1000" dirty="0"/>
          </a:p>
          <a:p>
            <a:r>
              <a:rPr lang="en-US" sz="2800" dirty="0"/>
              <a:t>How does it help with Brand Recognition?</a:t>
            </a:r>
          </a:p>
          <a:p>
            <a:endParaRPr lang="en-US" sz="800" dirty="0"/>
          </a:p>
          <a:p>
            <a:r>
              <a:rPr lang="en-US" sz="2800" dirty="0"/>
              <a:t>Is it necessary for Professionalism?</a:t>
            </a:r>
          </a:p>
          <a:p>
            <a:endParaRPr lang="en-US" sz="800" dirty="0"/>
          </a:p>
          <a:p>
            <a:r>
              <a:rPr lang="en-US" sz="2800" dirty="0"/>
              <a:t>Does it provide credibility to SAR?</a:t>
            </a:r>
          </a:p>
          <a:p>
            <a:endParaRPr lang="en-US" sz="800" dirty="0"/>
          </a:p>
          <a:p>
            <a:r>
              <a:rPr lang="en-US" sz="2800" dirty="0"/>
              <a:t>Will it create clarity and ease of use?</a:t>
            </a:r>
          </a:p>
          <a:p>
            <a:endParaRPr lang="en-US" sz="800" dirty="0"/>
          </a:p>
          <a:p>
            <a:r>
              <a:rPr lang="en-US" sz="2800" dirty="0"/>
              <a:t>What does cross-platform consistency provide? </a:t>
            </a:r>
          </a:p>
          <a:p>
            <a:endParaRPr lang="en-US" sz="2800" dirty="0"/>
          </a:p>
          <a:p>
            <a:endParaRPr lang="en-US" sz="2800" dirty="0"/>
          </a:p>
        </p:txBody>
      </p:sp>
      <p:pic>
        <p:nvPicPr>
          <p:cNvPr id="4" name="Picture 3"/>
          <p:cNvPicPr>
            <a:picLocks noChangeAspect="1"/>
          </p:cNvPicPr>
          <p:nvPr/>
        </p:nvPicPr>
        <p:blipFill>
          <a:blip r:embed="rId2"/>
          <a:stretch>
            <a:fillRect/>
          </a:stretch>
        </p:blipFill>
        <p:spPr>
          <a:xfrm>
            <a:off x="7349067" y="533400"/>
            <a:ext cx="1625600" cy="1625600"/>
          </a:xfrm>
          <a:prstGeom prst="rect">
            <a:avLst/>
          </a:prstGeom>
        </p:spPr>
      </p:pic>
    </p:spTree>
    <p:extLst>
      <p:ext uri="{BB962C8B-B14F-4D97-AF65-F5344CB8AC3E}">
        <p14:creationId xmlns:p14="http://schemas.microsoft.com/office/powerpoint/2010/main" val="1274655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8F19-DA15-4930-833F-00A36EBCBE17}"/>
              </a:ext>
            </a:extLst>
          </p:cNvPr>
          <p:cNvSpPr>
            <a:spLocks noGrp="1"/>
          </p:cNvSpPr>
          <p:nvPr>
            <p:ph type="title"/>
          </p:nvPr>
        </p:nvSpPr>
        <p:spPr>
          <a:xfrm>
            <a:off x="457200" y="533400"/>
            <a:ext cx="8229600" cy="497840"/>
          </a:xfrm>
        </p:spPr>
        <p:txBody>
          <a:bodyPr>
            <a:normAutofit fontScale="90000"/>
          </a:bodyPr>
          <a:lstStyle/>
          <a:p>
            <a:r>
              <a:rPr lang="en-US" sz="3200" dirty="0"/>
              <a:t>SAR Eagle Logo Specifications</a:t>
            </a:r>
          </a:p>
        </p:txBody>
      </p:sp>
      <p:sp>
        <p:nvSpPr>
          <p:cNvPr id="3" name="Content Placeholder 2">
            <a:extLst>
              <a:ext uri="{FF2B5EF4-FFF2-40B4-BE49-F238E27FC236}">
                <a16:creationId xmlns:a16="http://schemas.microsoft.com/office/drawing/2014/main" id="{2AA2D5B6-70F3-2AC7-B1B5-993FBBC8A42D}"/>
              </a:ext>
            </a:extLst>
          </p:cNvPr>
          <p:cNvSpPr>
            <a:spLocks noGrp="1"/>
          </p:cNvSpPr>
          <p:nvPr>
            <p:ph idx="1"/>
          </p:nvPr>
        </p:nvSpPr>
        <p:spPr>
          <a:xfrm>
            <a:off x="457200" y="1298448"/>
            <a:ext cx="8229600" cy="5178552"/>
          </a:xfrm>
        </p:spPr>
        <p:txBody>
          <a:bodyPr>
            <a:normAutofit/>
          </a:bodyPr>
          <a:lstStyle/>
          <a:p>
            <a:pPr marL="0" indent="0">
              <a:buNone/>
            </a:pPr>
            <a:r>
              <a:rPr lang="en-US" b="1" dirty="0">
                <a:solidFill>
                  <a:srgbClr val="FF0000"/>
                </a:solidFill>
              </a:rPr>
              <a:t>Brand Colors</a:t>
            </a:r>
          </a:p>
          <a:p>
            <a:pPr lvl="1"/>
            <a:r>
              <a:rPr lang="en-US" dirty="0"/>
              <a:t>The SAR Eagle Logo is comprised of two colors. There are to be no deviations from these colors on the SAR Eagle logo. </a:t>
            </a:r>
          </a:p>
          <a:p>
            <a:pPr lvl="1"/>
            <a:r>
              <a:rPr lang="en-US" dirty="0"/>
              <a:t>The color codes are as follows:</a:t>
            </a:r>
          </a:p>
          <a:p>
            <a:pPr marL="274320" lvl="1" indent="0">
              <a:buNone/>
            </a:pPr>
            <a:endParaRPr lang="en-US" sz="1000" dirty="0"/>
          </a:p>
          <a:p>
            <a:pPr marL="274320" lvl="1" indent="0">
              <a:buNone/>
            </a:pPr>
            <a:endParaRPr lang="en-US" sz="1000" dirty="0"/>
          </a:p>
          <a:p>
            <a:pPr marL="0" indent="0">
              <a:buNone/>
            </a:pPr>
            <a:endParaRPr lang="en-US" b="1" dirty="0">
              <a:solidFill>
                <a:srgbClr val="FF0000"/>
              </a:solidFill>
            </a:endParaRPr>
          </a:p>
          <a:p>
            <a:pPr marL="0" indent="0">
              <a:buNone/>
            </a:pPr>
            <a:endParaRPr lang="en-US" b="1" dirty="0">
              <a:solidFill>
                <a:srgbClr val="FF0000"/>
              </a:solidFill>
            </a:endParaRPr>
          </a:p>
          <a:p>
            <a:pPr marL="0" indent="0">
              <a:buNone/>
            </a:pPr>
            <a:endParaRPr lang="en-US" sz="1000" b="1" dirty="0">
              <a:solidFill>
                <a:srgbClr val="FF0000"/>
              </a:solidFill>
            </a:endParaRPr>
          </a:p>
          <a:p>
            <a:pPr marL="0" indent="0">
              <a:buNone/>
            </a:pPr>
            <a:endParaRPr lang="en-US" b="1" dirty="0">
              <a:solidFill>
                <a:srgbClr val="FF0000"/>
              </a:solidFill>
            </a:endParaRPr>
          </a:p>
          <a:p>
            <a:pPr marL="0" indent="0">
              <a:buNone/>
            </a:pPr>
            <a:r>
              <a:rPr lang="en-US" b="1" dirty="0">
                <a:solidFill>
                  <a:srgbClr val="FF0000"/>
                </a:solidFill>
              </a:rPr>
              <a:t>Logo Font</a:t>
            </a:r>
          </a:p>
          <a:p>
            <a:pPr marL="0" indent="0">
              <a:buNone/>
            </a:pPr>
            <a:r>
              <a:rPr lang="en-US" sz="2000" dirty="0"/>
              <a:t>The official font for the SAR Eagle logo is Bodoni 72 </a:t>
            </a:r>
            <a:r>
              <a:rPr lang="en-US" sz="2000" dirty="0" err="1"/>
              <a:t>oldstyle</a:t>
            </a:r>
            <a:r>
              <a:rPr lang="en-US" sz="2000" dirty="0"/>
              <a:t>. There are to be no deviations from this font on the SAR Eagle logo. </a:t>
            </a:r>
          </a:p>
        </p:txBody>
      </p:sp>
      <p:graphicFrame>
        <p:nvGraphicFramePr>
          <p:cNvPr id="4" name="Table 3">
            <a:extLst>
              <a:ext uri="{FF2B5EF4-FFF2-40B4-BE49-F238E27FC236}">
                <a16:creationId xmlns:a16="http://schemas.microsoft.com/office/drawing/2014/main" id="{4045E658-4706-3286-C427-C588A447AF10}"/>
              </a:ext>
            </a:extLst>
          </p:cNvPr>
          <p:cNvGraphicFramePr>
            <a:graphicFrameLocks noGrp="1"/>
          </p:cNvGraphicFramePr>
          <p:nvPr>
            <p:extLst>
              <p:ext uri="{D42A27DB-BD31-4B8C-83A1-F6EECF244321}">
                <p14:modId xmlns:p14="http://schemas.microsoft.com/office/powerpoint/2010/main" val="1009946783"/>
              </p:ext>
            </p:extLst>
          </p:nvPr>
        </p:nvGraphicFramePr>
        <p:xfrm>
          <a:off x="2304288" y="3200400"/>
          <a:ext cx="4572000" cy="11074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31668975"/>
                    </a:ext>
                  </a:extLst>
                </a:gridCol>
                <a:gridCol w="2286000">
                  <a:extLst>
                    <a:ext uri="{9D8B030D-6E8A-4147-A177-3AD203B41FA5}">
                      <a16:colId xmlns:a16="http://schemas.microsoft.com/office/drawing/2014/main" val="1872954848"/>
                    </a:ext>
                  </a:extLst>
                </a:gridCol>
              </a:tblGrid>
              <a:tr h="213360">
                <a:tc>
                  <a:txBody>
                    <a:bodyPr/>
                    <a:lstStyle/>
                    <a:p>
                      <a:pPr algn="ctr"/>
                      <a:r>
                        <a:rPr lang="en-US" dirty="0"/>
                        <a:t>Primary Color</a:t>
                      </a:r>
                    </a:p>
                  </a:txBody>
                  <a:tcPr/>
                </a:tc>
                <a:tc>
                  <a:txBody>
                    <a:bodyPr/>
                    <a:lstStyle/>
                    <a:p>
                      <a:pPr algn="ctr"/>
                      <a:r>
                        <a:rPr lang="en-US" dirty="0"/>
                        <a:t>PMS</a:t>
                      </a:r>
                    </a:p>
                  </a:txBody>
                  <a:tcPr/>
                </a:tc>
                <a:extLst>
                  <a:ext uri="{0D108BD9-81ED-4DB2-BD59-A6C34878D82A}">
                    <a16:rowId xmlns:a16="http://schemas.microsoft.com/office/drawing/2014/main" val="3081358776"/>
                  </a:ext>
                </a:extLst>
              </a:tr>
              <a:tr h="370840">
                <a:tc>
                  <a:txBody>
                    <a:bodyPr/>
                    <a:lstStyle/>
                    <a:p>
                      <a:pPr algn="ctr"/>
                      <a:r>
                        <a:rPr lang="en-US" dirty="0"/>
                        <a:t>Blue</a:t>
                      </a:r>
                    </a:p>
                  </a:txBody>
                  <a:tcPr/>
                </a:tc>
                <a:tc>
                  <a:txBody>
                    <a:bodyPr/>
                    <a:lstStyle/>
                    <a:p>
                      <a:pPr algn="ctr"/>
                      <a:r>
                        <a:rPr lang="en-US" dirty="0"/>
                        <a:t>PMS 287C</a:t>
                      </a:r>
                    </a:p>
                  </a:txBody>
                  <a:tcPr/>
                </a:tc>
                <a:extLst>
                  <a:ext uri="{0D108BD9-81ED-4DB2-BD59-A6C34878D82A}">
                    <a16:rowId xmlns:a16="http://schemas.microsoft.com/office/drawing/2014/main" val="811320636"/>
                  </a:ext>
                </a:extLst>
              </a:tr>
              <a:tr h="370840">
                <a:tc>
                  <a:txBody>
                    <a:bodyPr/>
                    <a:lstStyle/>
                    <a:p>
                      <a:pPr algn="ctr"/>
                      <a:r>
                        <a:rPr lang="en-US" dirty="0"/>
                        <a:t>Red</a:t>
                      </a:r>
                    </a:p>
                  </a:txBody>
                  <a:tcPr/>
                </a:tc>
                <a:tc>
                  <a:txBody>
                    <a:bodyPr/>
                    <a:lstStyle/>
                    <a:p>
                      <a:pPr algn="ctr"/>
                      <a:r>
                        <a:rPr lang="en-US" dirty="0"/>
                        <a:t>PMS 193C</a:t>
                      </a:r>
                    </a:p>
                  </a:txBody>
                  <a:tcPr/>
                </a:tc>
                <a:extLst>
                  <a:ext uri="{0D108BD9-81ED-4DB2-BD59-A6C34878D82A}">
                    <a16:rowId xmlns:a16="http://schemas.microsoft.com/office/drawing/2014/main" val="4201909307"/>
                  </a:ext>
                </a:extLst>
              </a:tr>
            </a:tbl>
          </a:graphicData>
        </a:graphic>
      </p:graphicFrame>
    </p:spTree>
    <p:extLst>
      <p:ext uri="{BB962C8B-B14F-4D97-AF65-F5344CB8AC3E}">
        <p14:creationId xmlns:p14="http://schemas.microsoft.com/office/powerpoint/2010/main" val="355807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FE34A9-B5D7-6413-ECBD-891D338C7F58}"/>
              </a:ext>
            </a:extLst>
          </p:cNvPr>
          <p:cNvSpPr>
            <a:spLocks noGrp="1"/>
          </p:cNvSpPr>
          <p:nvPr>
            <p:ph type="title"/>
          </p:nvPr>
        </p:nvSpPr>
        <p:spPr/>
        <p:txBody>
          <a:bodyPr>
            <a:normAutofit fontScale="90000"/>
          </a:bodyPr>
          <a:lstStyle/>
          <a:p>
            <a:br>
              <a:rPr lang="en-US" sz="1800" b="1" dirty="0">
                <a:solidFill>
                  <a:srgbClr val="002C6F"/>
                </a:solidFill>
                <a:effectLst/>
                <a:latin typeface="Calibri" panose="020F0502020204030204" pitchFamily="34" charset="0"/>
                <a:ea typeface="MS Mincho" panose="020B0400000000000000" pitchFamily="49" charset="-128"/>
                <a:cs typeface="Times New Roman" panose="02020603050405020304" pitchFamily="18" charset="0"/>
              </a:rPr>
            </a:br>
            <a:br>
              <a:rPr lang="en-US" sz="1800" b="1" dirty="0">
                <a:solidFill>
                  <a:srgbClr val="002C6F"/>
                </a:solidFill>
                <a:effectLst/>
                <a:latin typeface="Calibri" panose="020F0502020204030204" pitchFamily="34" charset="0"/>
                <a:ea typeface="MS Mincho" panose="020B0400000000000000" pitchFamily="49" charset="-128"/>
                <a:cs typeface="Times New Roman" panose="02020603050405020304" pitchFamily="18" charset="0"/>
              </a:rPr>
            </a:br>
            <a:r>
              <a:rPr lang="en-US" sz="3100" b="1" dirty="0">
                <a:solidFill>
                  <a:srgbClr val="002C6F"/>
                </a:solidFill>
                <a:effectLst/>
                <a:latin typeface="Calibri" panose="020F0502020204030204" pitchFamily="34" charset="0"/>
                <a:ea typeface="MS Mincho" panose="020B0400000000000000" pitchFamily="49" charset="-128"/>
                <a:cs typeface="Times New Roman" panose="02020603050405020304" pitchFamily="18" charset="0"/>
              </a:rPr>
              <a:t>SAR Eagle Brand Uniform Naming Conventions</a:t>
            </a:r>
            <a:br>
              <a:rPr lang="en-US" sz="1800" dirty="0">
                <a:effectLst/>
                <a:latin typeface="Cambria" panose="02040503050406030204" pitchFamily="18" charset="0"/>
                <a:ea typeface="MS Mincho" panose="020B0400000000000000" pitchFamily="49" charset="-128"/>
                <a:cs typeface="Times New Roman" panose="02020603050405020304" pitchFamily="18" charset="0"/>
              </a:rPr>
            </a:br>
            <a:endParaRPr lang="en-US" dirty="0"/>
          </a:p>
        </p:txBody>
      </p:sp>
      <p:pic>
        <p:nvPicPr>
          <p:cNvPr id="7" name="Content Placeholder 6">
            <a:extLst>
              <a:ext uri="{FF2B5EF4-FFF2-40B4-BE49-F238E27FC236}">
                <a16:creationId xmlns:a16="http://schemas.microsoft.com/office/drawing/2014/main" id="{FF17B3E9-1C01-9048-6E06-8A7819D3FFB9}"/>
              </a:ext>
            </a:extLst>
          </p:cNvPr>
          <p:cNvPicPr>
            <a:picLocks noGrp="1" noChangeAspect="1"/>
          </p:cNvPicPr>
          <p:nvPr>
            <p:ph idx="1"/>
          </p:nvPr>
        </p:nvPicPr>
        <p:blipFill>
          <a:blip r:embed="rId2"/>
          <a:stretch>
            <a:fillRect/>
          </a:stretch>
        </p:blipFill>
        <p:spPr>
          <a:xfrm>
            <a:off x="631653" y="1447706"/>
            <a:ext cx="2127688" cy="1597290"/>
          </a:xfrm>
          <a:prstGeom prst="rect">
            <a:avLst/>
          </a:prstGeom>
        </p:spPr>
      </p:pic>
      <p:pic>
        <p:nvPicPr>
          <p:cNvPr id="8" name="Picture 7">
            <a:extLst>
              <a:ext uri="{FF2B5EF4-FFF2-40B4-BE49-F238E27FC236}">
                <a16:creationId xmlns:a16="http://schemas.microsoft.com/office/drawing/2014/main" id="{80DB362E-EC6B-F242-1DC7-6984DA2CD743}"/>
              </a:ext>
            </a:extLst>
          </p:cNvPr>
          <p:cNvPicPr>
            <a:picLocks noChangeAspect="1"/>
          </p:cNvPicPr>
          <p:nvPr/>
        </p:nvPicPr>
        <p:blipFill>
          <a:blip r:embed="rId3"/>
          <a:stretch>
            <a:fillRect/>
          </a:stretch>
        </p:blipFill>
        <p:spPr>
          <a:xfrm>
            <a:off x="2299673" y="3044996"/>
            <a:ext cx="2127688" cy="1601743"/>
          </a:xfrm>
          <a:prstGeom prst="rect">
            <a:avLst/>
          </a:prstGeom>
        </p:spPr>
      </p:pic>
      <p:pic>
        <p:nvPicPr>
          <p:cNvPr id="9" name="Picture 8">
            <a:extLst>
              <a:ext uri="{FF2B5EF4-FFF2-40B4-BE49-F238E27FC236}">
                <a16:creationId xmlns:a16="http://schemas.microsoft.com/office/drawing/2014/main" id="{639305AD-C008-C515-9DEB-C4578B033790}"/>
              </a:ext>
            </a:extLst>
          </p:cNvPr>
          <p:cNvPicPr>
            <a:picLocks noChangeAspect="1"/>
          </p:cNvPicPr>
          <p:nvPr/>
        </p:nvPicPr>
        <p:blipFill>
          <a:blip r:embed="rId4"/>
          <a:stretch>
            <a:fillRect/>
          </a:stretch>
        </p:blipFill>
        <p:spPr>
          <a:xfrm>
            <a:off x="3994312" y="4967406"/>
            <a:ext cx="1944793" cy="1816765"/>
          </a:xfrm>
          <a:prstGeom prst="rect">
            <a:avLst/>
          </a:prstGeom>
        </p:spPr>
      </p:pic>
      <p:sp>
        <p:nvSpPr>
          <p:cNvPr id="16" name="TextBox 15">
            <a:extLst>
              <a:ext uri="{FF2B5EF4-FFF2-40B4-BE49-F238E27FC236}">
                <a16:creationId xmlns:a16="http://schemas.microsoft.com/office/drawing/2014/main" id="{61A4461A-3E9F-15D7-17AF-AC43E569B74B}"/>
              </a:ext>
            </a:extLst>
          </p:cNvPr>
          <p:cNvSpPr txBox="1"/>
          <p:nvPr/>
        </p:nvSpPr>
        <p:spPr>
          <a:xfrm>
            <a:off x="3881627" y="1445209"/>
            <a:ext cx="2496313"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gn="ctr">
              <a:spcBef>
                <a:spcPts val="0"/>
              </a:spcBef>
              <a:spcAft>
                <a:spcPts val="0"/>
              </a:spcAft>
            </a:pPr>
            <a:r>
              <a:rPr lang="en-US" sz="1800" b="1" dirty="0">
                <a:solidFill>
                  <a:srgbClr val="C00000"/>
                </a:solidFill>
                <a:effectLst/>
                <a:latin typeface="Cambria" panose="02040503050406030204" pitchFamily="18" charset="0"/>
                <a:ea typeface="MS Mincho" panose="02020609040205080304" pitchFamily="49" charset="-128"/>
                <a:cs typeface="Times New Roman" panose="02020603050405020304" pitchFamily="18" charset="0"/>
              </a:rPr>
              <a:t>District Logo</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spcBef>
                <a:spcPts val="0"/>
              </a:spcBef>
              <a:spcAft>
                <a:spcPts val="0"/>
              </a:spcAft>
            </a:pPr>
            <a:r>
              <a:rPr lang="en-US" sz="1800" dirty="0">
                <a:solidFill>
                  <a:srgbClr val="244061"/>
                </a:solidFill>
                <a:effectLst/>
                <a:latin typeface="Cambria" panose="02040503050406030204" pitchFamily="18" charset="0"/>
                <a:ea typeface="MS Mincho" panose="02020609040205080304" pitchFamily="49" charset="-128"/>
                <a:cs typeface="Times New Roman" panose="02020603050405020304" pitchFamily="18" charset="0"/>
              </a:rPr>
              <a:t>Uniform Naming Conventions for all Districts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8" name="TextBox 17">
            <a:extLst>
              <a:ext uri="{FF2B5EF4-FFF2-40B4-BE49-F238E27FC236}">
                <a16:creationId xmlns:a16="http://schemas.microsoft.com/office/drawing/2014/main" id="{04F26160-21D8-FFEF-7A83-5B3FD02D610C}"/>
              </a:ext>
            </a:extLst>
          </p:cNvPr>
          <p:cNvSpPr txBox="1"/>
          <p:nvPr/>
        </p:nvSpPr>
        <p:spPr>
          <a:xfrm>
            <a:off x="5049005" y="3128843"/>
            <a:ext cx="2386584"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gn="ctr">
              <a:spcBef>
                <a:spcPts val="0"/>
              </a:spcBef>
              <a:spcAft>
                <a:spcPts val="0"/>
              </a:spcAft>
            </a:pPr>
            <a:r>
              <a:rPr lang="en-US" sz="1800" b="1" dirty="0">
                <a:solidFill>
                  <a:srgbClr val="C00000"/>
                </a:solidFill>
                <a:effectLst/>
                <a:latin typeface="Cambria" panose="02040503050406030204" pitchFamily="18" charset="0"/>
                <a:ea typeface="MS Mincho" panose="02020609040205080304" pitchFamily="49" charset="-128"/>
                <a:cs typeface="Times New Roman" panose="02020603050405020304" pitchFamily="18" charset="0"/>
              </a:rPr>
              <a:t>State Logo</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spcBef>
                <a:spcPts val="0"/>
              </a:spcBef>
              <a:spcAft>
                <a:spcPts val="0"/>
              </a:spcAft>
            </a:pPr>
            <a:r>
              <a:rPr lang="en-US" sz="1800" dirty="0">
                <a:solidFill>
                  <a:srgbClr val="244061"/>
                </a:solidFill>
                <a:effectLst/>
                <a:latin typeface="Cambria" panose="02040503050406030204" pitchFamily="18" charset="0"/>
                <a:ea typeface="MS Mincho" panose="02020609040205080304" pitchFamily="49" charset="-128"/>
                <a:cs typeface="Times New Roman" panose="02020603050405020304" pitchFamily="18" charset="0"/>
              </a:rPr>
              <a:t>Uniform Naming Conventions for all States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0" name="TextBox 19">
            <a:extLst>
              <a:ext uri="{FF2B5EF4-FFF2-40B4-BE49-F238E27FC236}">
                <a16:creationId xmlns:a16="http://schemas.microsoft.com/office/drawing/2014/main" id="{62B875E0-04EB-2A5E-B957-CC4CB9ED6733}"/>
              </a:ext>
            </a:extLst>
          </p:cNvPr>
          <p:cNvSpPr txBox="1"/>
          <p:nvPr/>
        </p:nvSpPr>
        <p:spPr>
          <a:xfrm>
            <a:off x="6574536" y="4967406"/>
            <a:ext cx="2112264"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gn="ctr">
              <a:spcBef>
                <a:spcPts val="0"/>
              </a:spcBef>
              <a:spcAft>
                <a:spcPts val="0"/>
              </a:spcAft>
            </a:pPr>
            <a:r>
              <a:rPr lang="en-US" sz="1800" b="1" dirty="0">
                <a:solidFill>
                  <a:srgbClr val="C00000"/>
                </a:solidFill>
                <a:effectLst/>
                <a:latin typeface="Cambria" panose="02040503050406030204" pitchFamily="18" charset="0"/>
                <a:ea typeface="MS Mincho" panose="02020609040205080304" pitchFamily="49" charset="-128"/>
                <a:cs typeface="Times New Roman" panose="02020603050405020304" pitchFamily="18" charset="0"/>
              </a:rPr>
              <a:t>Chapter Logo</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a:spcBef>
                <a:spcPts val="0"/>
              </a:spcBef>
              <a:spcAft>
                <a:spcPts val="0"/>
              </a:spcAft>
            </a:pPr>
            <a:r>
              <a:rPr lang="en-US" sz="1800" dirty="0">
                <a:solidFill>
                  <a:srgbClr val="244061"/>
                </a:solidFill>
                <a:effectLst/>
                <a:latin typeface="Cambria" panose="02040503050406030204" pitchFamily="18" charset="0"/>
                <a:ea typeface="MS Mincho" panose="02020609040205080304" pitchFamily="49" charset="-128"/>
                <a:cs typeface="Times New Roman" panose="02020603050405020304" pitchFamily="18" charset="0"/>
              </a:rPr>
              <a:t>Uniform Naming Conventions for all Chapters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22" name="TextBox 21">
            <a:extLst>
              <a:ext uri="{FF2B5EF4-FFF2-40B4-BE49-F238E27FC236}">
                <a16:creationId xmlns:a16="http://schemas.microsoft.com/office/drawing/2014/main" id="{249AE5DA-DA86-8279-84B7-CD202E263D61}"/>
              </a:ext>
            </a:extLst>
          </p:cNvPr>
          <p:cNvSpPr txBox="1"/>
          <p:nvPr/>
        </p:nvSpPr>
        <p:spPr>
          <a:xfrm>
            <a:off x="457199" y="5882116"/>
            <a:ext cx="2476597" cy="646331"/>
          </a:xfrm>
          <a:prstGeom prst="rect">
            <a:avLst/>
          </a:prstGeom>
          <a:noFill/>
        </p:spPr>
        <p:txBody>
          <a:bodyPr wrap="square" rtlCol="0">
            <a:spAutoFit/>
          </a:bodyPr>
          <a:lstStyle/>
          <a:p>
            <a:r>
              <a:rPr lang="en-US" sz="1200" dirty="0"/>
              <a:t>NOTE: Contact Drew Hight at National if assistance is needed to create your uniform logo.</a:t>
            </a:r>
          </a:p>
        </p:txBody>
      </p:sp>
    </p:spTree>
    <p:extLst>
      <p:ext uri="{BB962C8B-B14F-4D97-AF65-F5344CB8AC3E}">
        <p14:creationId xmlns:p14="http://schemas.microsoft.com/office/powerpoint/2010/main" val="1769383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rgbClr val="000000"/>
                </a:solidFill>
              </a:rPr>
              <a:t>Brand and Engagement Guide </a:t>
            </a:r>
            <a:br>
              <a:rPr lang="en-US" sz="2800" b="1" dirty="0">
                <a:solidFill>
                  <a:srgbClr val="000000"/>
                </a:solidFill>
              </a:rPr>
            </a:br>
            <a:r>
              <a:rPr lang="en-US" sz="2800" b="1" dirty="0">
                <a:solidFill>
                  <a:srgbClr val="000000"/>
                </a:solidFill>
              </a:rPr>
              <a:t>Logo Usage Exceptions</a:t>
            </a:r>
            <a:endParaRPr lang="en-US" sz="2800" dirty="0"/>
          </a:p>
        </p:txBody>
      </p:sp>
      <p:sp>
        <p:nvSpPr>
          <p:cNvPr id="3" name="Content Placeholder 2"/>
          <p:cNvSpPr>
            <a:spLocks noGrp="1"/>
          </p:cNvSpPr>
          <p:nvPr>
            <p:ph idx="1"/>
          </p:nvPr>
        </p:nvSpPr>
        <p:spPr/>
        <p:txBody>
          <a:bodyPr/>
          <a:lstStyle/>
          <a:p>
            <a:pPr marL="0" indent="0">
              <a:buNone/>
            </a:pPr>
            <a:r>
              <a:rPr lang="en-US" sz="2600" dirty="0"/>
              <a:t>Exceptions to SAR Eagle Principal Logo approved by the Executive Committee remain in effect for the life of the program or materials. At present, the following are exempted from these usage guidelines:</a:t>
            </a:r>
          </a:p>
          <a:p>
            <a:pPr lvl="1">
              <a:buFont typeface="Arial"/>
              <a:buChar char="•"/>
            </a:pPr>
            <a:r>
              <a:rPr lang="en-US" sz="2200" dirty="0"/>
              <a:t>The America 250 SAR logo</a:t>
            </a:r>
          </a:p>
          <a:p>
            <a:pPr lvl="1">
              <a:buFont typeface="Arial"/>
              <a:buChar char="•"/>
            </a:pPr>
            <a:r>
              <a:rPr lang="en-US" sz="2200" dirty="0"/>
              <a:t>The Revolutionary War Rarities logo</a:t>
            </a:r>
          </a:p>
          <a:p>
            <a:pPr lvl="1">
              <a:buFont typeface="Arial"/>
              <a:buChar char="•"/>
            </a:pPr>
            <a:r>
              <a:rPr lang="en-US" sz="2200" dirty="0"/>
              <a:t>Medals and other awards approved by the Medals &amp; Awards and Executive Committees</a:t>
            </a:r>
          </a:p>
          <a:p>
            <a:pPr lvl="1">
              <a:buFont typeface="Arial"/>
              <a:buChar char="•"/>
            </a:pPr>
            <a:r>
              <a:rPr lang="en-US" sz="2200" dirty="0"/>
              <a:t>Insignia of the National Society</a:t>
            </a:r>
          </a:p>
          <a:p>
            <a:pPr lvl="1">
              <a:buFont typeface="Arial"/>
              <a:buChar char="•"/>
            </a:pPr>
            <a:r>
              <a:rPr lang="en-US" sz="2200" dirty="0"/>
              <a:t>Annual Congress memorabilia</a:t>
            </a:r>
          </a:p>
          <a:p>
            <a:pPr lvl="1">
              <a:buFont typeface="Arial"/>
              <a:buChar char="•"/>
            </a:pPr>
            <a:r>
              <a:rPr lang="en-US" sz="2200" dirty="0"/>
              <a:t>Grave markers</a:t>
            </a:r>
          </a:p>
          <a:p>
            <a:endParaRPr lang="en-US" dirty="0"/>
          </a:p>
        </p:txBody>
      </p:sp>
    </p:spTree>
    <p:extLst>
      <p:ext uri="{BB962C8B-B14F-4D97-AF65-F5344CB8AC3E}">
        <p14:creationId xmlns:p14="http://schemas.microsoft.com/office/powerpoint/2010/main" val="2132720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State/Chapter Logos vs National Logo </a:t>
            </a:r>
          </a:p>
        </p:txBody>
      </p:sp>
      <p:pic>
        <p:nvPicPr>
          <p:cNvPr id="8" name="Content Placeholder 7"/>
          <p:cNvPicPr>
            <a:picLocks noGrp="1" noChangeAspect="1"/>
          </p:cNvPicPr>
          <p:nvPr>
            <p:ph sz="half" idx="4294967295"/>
          </p:nvPr>
        </p:nvPicPr>
        <p:blipFill>
          <a:blip r:embed="rId2"/>
          <a:stretch>
            <a:fillRect/>
          </a:stretch>
        </p:blipFill>
        <p:spPr>
          <a:xfrm>
            <a:off x="5012210" y="1639062"/>
            <a:ext cx="3886200" cy="2914650"/>
          </a:xfrm>
          <a:prstGeom prst="rect">
            <a:avLst/>
          </a:prstGeom>
        </p:spPr>
      </p:pic>
      <p:pic>
        <p:nvPicPr>
          <p:cNvPr id="4" name="Picture 3">
            <a:extLst>
              <a:ext uri="{FF2B5EF4-FFF2-40B4-BE49-F238E27FC236}">
                <a16:creationId xmlns:a16="http://schemas.microsoft.com/office/drawing/2014/main" id="{E0C97996-6D50-BF5E-681C-0853C2B3CC35}"/>
              </a:ext>
            </a:extLst>
          </p:cNvPr>
          <p:cNvPicPr>
            <a:picLocks noChangeAspect="1"/>
          </p:cNvPicPr>
          <p:nvPr/>
        </p:nvPicPr>
        <p:blipFill>
          <a:blip r:embed="rId3"/>
          <a:stretch>
            <a:fillRect/>
          </a:stretch>
        </p:blipFill>
        <p:spPr>
          <a:xfrm>
            <a:off x="245590" y="2521379"/>
            <a:ext cx="1347107" cy="1371600"/>
          </a:xfrm>
          <a:prstGeom prst="rect">
            <a:avLst/>
          </a:prstGeom>
        </p:spPr>
      </p:pic>
      <p:pic>
        <p:nvPicPr>
          <p:cNvPr id="1026" name="Picture 2" descr="Image result for texas society sar">
            <a:extLst>
              <a:ext uri="{FF2B5EF4-FFF2-40B4-BE49-F238E27FC236}">
                <a16:creationId xmlns:a16="http://schemas.microsoft.com/office/drawing/2014/main" id="{771BCCAD-41A0-DE1B-A7FB-A736CF1443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95" y="4124817"/>
            <a:ext cx="120396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71BE840-9C31-D2ED-CCAE-D7A1E592E3BB}"/>
              </a:ext>
            </a:extLst>
          </p:cNvPr>
          <p:cNvPicPr>
            <a:picLocks noChangeAspect="1"/>
          </p:cNvPicPr>
          <p:nvPr/>
        </p:nvPicPr>
        <p:blipFill>
          <a:blip r:embed="rId5"/>
          <a:stretch>
            <a:fillRect/>
          </a:stretch>
        </p:blipFill>
        <p:spPr>
          <a:xfrm>
            <a:off x="1785476" y="4124817"/>
            <a:ext cx="1193104" cy="1371600"/>
          </a:xfrm>
          <a:prstGeom prst="rect">
            <a:avLst/>
          </a:prstGeom>
        </p:spPr>
      </p:pic>
      <p:pic>
        <p:nvPicPr>
          <p:cNvPr id="6" name="Picture 5">
            <a:extLst>
              <a:ext uri="{FF2B5EF4-FFF2-40B4-BE49-F238E27FC236}">
                <a16:creationId xmlns:a16="http://schemas.microsoft.com/office/drawing/2014/main" id="{90C54CB6-1ED0-F8CB-BCF6-8DE6840C6820}"/>
              </a:ext>
            </a:extLst>
          </p:cNvPr>
          <p:cNvPicPr>
            <a:picLocks noChangeAspect="1"/>
          </p:cNvPicPr>
          <p:nvPr/>
        </p:nvPicPr>
        <p:blipFill>
          <a:blip r:embed="rId6"/>
          <a:stretch>
            <a:fillRect/>
          </a:stretch>
        </p:blipFill>
        <p:spPr>
          <a:xfrm>
            <a:off x="1642345" y="2541656"/>
            <a:ext cx="1547321" cy="1371600"/>
          </a:xfrm>
          <a:prstGeom prst="rect">
            <a:avLst/>
          </a:prstGeom>
        </p:spPr>
      </p:pic>
      <p:pic>
        <p:nvPicPr>
          <p:cNvPr id="7" name="Picture 6">
            <a:extLst>
              <a:ext uri="{FF2B5EF4-FFF2-40B4-BE49-F238E27FC236}">
                <a16:creationId xmlns:a16="http://schemas.microsoft.com/office/drawing/2014/main" id="{BFA164CF-18E7-323E-B159-7F5177111500}"/>
              </a:ext>
            </a:extLst>
          </p:cNvPr>
          <p:cNvPicPr>
            <a:picLocks noChangeAspect="1"/>
          </p:cNvPicPr>
          <p:nvPr/>
        </p:nvPicPr>
        <p:blipFill>
          <a:blip r:embed="rId7"/>
          <a:stretch>
            <a:fillRect/>
          </a:stretch>
        </p:blipFill>
        <p:spPr>
          <a:xfrm>
            <a:off x="3130105" y="4116608"/>
            <a:ext cx="1371600" cy="1371600"/>
          </a:xfrm>
          <a:prstGeom prst="rect">
            <a:avLst/>
          </a:prstGeom>
        </p:spPr>
      </p:pic>
      <p:pic>
        <p:nvPicPr>
          <p:cNvPr id="1028" name="Picture 4" descr="Hawaii SAR">
            <a:extLst>
              <a:ext uri="{FF2B5EF4-FFF2-40B4-BE49-F238E27FC236}">
                <a16:creationId xmlns:a16="http://schemas.microsoft.com/office/drawing/2014/main" id="{AD693D77-2F4F-A461-D73C-B03432AD7E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753" y="5823565"/>
            <a:ext cx="44577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4E6633E-45AF-59D0-7D21-2C1EA79F8ADC}"/>
              </a:ext>
            </a:extLst>
          </p:cNvPr>
          <p:cNvPicPr>
            <a:picLocks noChangeAspect="1"/>
          </p:cNvPicPr>
          <p:nvPr/>
        </p:nvPicPr>
        <p:blipFill>
          <a:blip r:embed="rId9"/>
          <a:stretch>
            <a:fillRect/>
          </a:stretch>
        </p:blipFill>
        <p:spPr>
          <a:xfrm>
            <a:off x="522700" y="1689928"/>
            <a:ext cx="3718655" cy="685800"/>
          </a:xfrm>
          <a:prstGeom prst="rect">
            <a:avLst/>
          </a:prstGeom>
        </p:spPr>
      </p:pic>
      <p:pic>
        <p:nvPicPr>
          <p:cNvPr id="12" name="Picture 11" descr="A frame with text on it&#10;&#10;Description automatically generated">
            <a:extLst>
              <a:ext uri="{FF2B5EF4-FFF2-40B4-BE49-F238E27FC236}">
                <a16:creationId xmlns:a16="http://schemas.microsoft.com/office/drawing/2014/main" id="{349BFADA-8B7F-664E-2BCD-6074B500990E}"/>
              </a:ext>
            </a:extLst>
          </p:cNvPr>
          <p:cNvPicPr>
            <a:picLocks noChangeAspect="1"/>
          </p:cNvPicPr>
          <p:nvPr/>
        </p:nvPicPr>
        <p:blipFill>
          <a:blip r:embed="rId10"/>
          <a:stretch>
            <a:fillRect/>
          </a:stretch>
        </p:blipFill>
        <p:spPr>
          <a:xfrm>
            <a:off x="3239315" y="2903268"/>
            <a:ext cx="1362974" cy="685800"/>
          </a:xfrm>
          <a:prstGeom prst="rect">
            <a:avLst/>
          </a:prstGeom>
        </p:spPr>
      </p:pic>
      <p:sp>
        <p:nvSpPr>
          <p:cNvPr id="14" name="TextBox 13">
            <a:extLst>
              <a:ext uri="{FF2B5EF4-FFF2-40B4-BE49-F238E27FC236}">
                <a16:creationId xmlns:a16="http://schemas.microsoft.com/office/drawing/2014/main" id="{8686C3BB-31FC-746F-6BBA-7D0FE4399123}"/>
              </a:ext>
            </a:extLst>
          </p:cNvPr>
          <p:cNvSpPr txBox="1"/>
          <p:nvPr/>
        </p:nvSpPr>
        <p:spPr>
          <a:xfrm>
            <a:off x="5111495" y="4675800"/>
            <a:ext cx="3886200" cy="1384995"/>
          </a:xfrm>
          <a:prstGeom prst="rect">
            <a:avLst/>
          </a:prstGeom>
          <a:noFill/>
        </p:spPr>
        <p:txBody>
          <a:bodyPr wrap="square" rtlCol="0">
            <a:spAutoFit/>
          </a:bodyPr>
          <a:lstStyle/>
          <a:p>
            <a:pPr algn="ctr"/>
            <a:r>
              <a:rPr lang="en-US" sz="2800" dirty="0"/>
              <a:t>What is the</a:t>
            </a:r>
          </a:p>
          <a:p>
            <a:pPr algn="ctr"/>
            <a:r>
              <a:rPr lang="en-US" sz="2800" dirty="0"/>
              <a:t>best answer for </a:t>
            </a:r>
          </a:p>
          <a:p>
            <a:pPr algn="ctr"/>
            <a:r>
              <a:rPr lang="en-US" sz="2800" dirty="0"/>
              <a:t>Brand Awareness?</a:t>
            </a:r>
          </a:p>
        </p:txBody>
      </p:sp>
      <p:sp>
        <p:nvSpPr>
          <p:cNvPr id="16" name="Rectangle 15">
            <a:extLst>
              <a:ext uri="{FF2B5EF4-FFF2-40B4-BE49-F238E27FC236}">
                <a16:creationId xmlns:a16="http://schemas.microsoft.com/office/drawing/2014/main" id="{8E85E7A1-5D96-1EE2-62C1-8E24CE0F7FEB}"/>
              </a:ext>
            </a:extLst>
          </p:cNvPr>
          <p:cNvSpPr/>
          <p:nvPr/>
        </p:nvSpPr>
        <p:spPr>
          <a:xfrm>
            <a:off x="4807520" y="1639062"/>
            <a:ext cx="158194" cy="496290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29AE9B5-C04E-75B6-19B2-76E7925ED7B4}"/>
              </a:ext>
            </a:extLst>
          </p:cNvPr>
          <p:cNvSpPr txBox="1"/>
          <p:nvPr/>
        </p:nvSpPr>
        <p:spPr>
          <a:xfrm>
            <a:off x="5358384" y="6060795"/>
            <a:ext cx="3328416" cy="646331"/>
          </a:xfrm>
          <a:prstGeom prst="rect">
            <a:avLst/>
          </a:prstGeom>
          <a:noFill/>
        </p:spPr>
        <p:txBody>
          <a:bodyPr wrap="square" rtlCol="0">
            <a:spAutoFit/>
          </a:bodyPr>
          <a:lstStyle/>
          <a:p>
            <a:pPr algn="ctr"/>
            <a:r>
              <a:rPr lang="en-US" dirty="0"/>
              <a:t>Use only National Logo</a:t>
            </a:r>
          </a:p>
          <a:p>
            <a:pPr algn="ctr"/>
            <a:r>
              <a:rPr lang="en-US" dirty="0"/>
              <a:t>State or Chapter underneath</a:t>
            </a:r>
          </a:p>
        </p:txBody>
      </p:sp>
    </p:spTree>
    <p:extLst>
      <p:ext uri="{BB962C8B-B14F-4D97-AF65-F5344CB8AC3E}">
        <p14:creationId xmlns:p14="http://schemas.microsoft.com/office/powerpoint/2010/main" val="4040934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72067"/>
          </a:xfrm>
        </p:spPr>
        <p:txBody>
          <a:bodyPr>
            <a:normAutofit/>
          </a:bodyPr>
          <a:lstStyle/>
          <a:p>
            <a:r>
              <a:rPr lang="en-US" sz="2800" b="1" dirty="0">
                <a:solidFill>
                  <a:srgbClr val="000000"/>
                </a:solidFill>
              </a:rPr>
              <a:t>Brand and Engagement Guide – Engagement</a:t>
            </a:r>
            <a:endParaRPr lang="en-US" sz="2800" dirty="0">
              <a:solidFill>
                <a:srgbClr val="000000"/>
              </a:solidFill>
            </a:endParaRPr>
          </a:p>
        </p:txBody>
      </p:sp>
      <p:sp>
        <p:nvSpPr>
          <p:cNvPr id="3" name="Content Placeholder 2"/>
          <p:cNvSpPr>
            <a:spLocks noGrp="1"/>
          </p:cNvSpPr>
          <p:nvPr>
            <p:ph idx="1"/>
          </p:nvPr>
        </p:nvSpPr>
        <p:spPr>
          <a:xfrm>
            <a:off x="457200" y="1405467"/>
            <a:ext cx="8229600" cy="5071533"/>
          </a:xfrm>
        </p:spPr>
        <p:txBody>
          <a:bodyPr>
            <a:normAutofit/>
          </a:bodyPr>
          <a:lstStyle/>
          <a:p>
            <a:pPr marL="0" indent="0">
              <a:buNone/>
            </a:pPr>
            <a:r>
              <a:rPr lang="en-US" dirty="0"/>
              <a:t>This guide also details the various elements of engagement to be implemented:</a:t>
            </a:r>
          </a:p>
          <a:p>
            <a:pPr marL="0" indent="0">
              <a:buNone/>
            </a:pPr>
            <a:endParaRPr lang="en-US" sz="800" dirty="0"/>
          </a:p>
          <a:p>
            <a:pPr lvl="1"/>
            <a:r>
              <a:rPr lang="en-US" sz="2400" dirty="0"/>
              <a:t>Know your audience</a:t>
            </a:r>
          </a:p>
          <a:p>
            <a:pPr lvl="1"/>
            <a:r>
              <a:rPr lang="en-US" sz="2400" dirty="0"/>
              <a:t>Changing public perception of your brand</a:t>
            </a:r>
          </a:p>
          <a:p>
            <a:pPr lvl="1"/>
            <a:r>
              <a:rPr lang="en-US" sz="2400" dirty="0"/>
              <a:t>Maintaining the human touch</a:t>
            </a:r>
          </a:p>
          <a:p>
            <a:pPr lvl="1"/>
            <a:r>
              <a:rPr lang="en-US" sz="2400" dirty="0"/>
              <a:t>Remain consistent</a:t>
            </a:r>
          </a:p>
          <a:p>
            <a:pPr lvl="1"/>
            <a:r>
              <a:rPr lang="en-US" sz="2400" dirty="0"/>
              <a:t>Get creative with content posts</a:t>
            </a:r>
          </a:p>
          <a:p>
            <a:pPr lvl="1"/>
            <a:r>
              <a:rPr lang="en-US" sz="2400" dirty="0"/>
              <a:t>Tell stories</a:t>
            </a:r>
          </a:p>
          <a:p>
            <a:pPr lvl="1"/>
            <a:r>
              <a:rPr lang="en-US" sz="2400" dirty="0"/>
              <a:t>Track analytics</a:t>
            </a:r>
          </a:p>
          <a:p>
            <a:pPr lvl="1"/>
            <a:r>
              <a:rPr lang="en-US" sz="2400" dirty="0"/>
              <a:t>Post consistently</a:t>
            </a:r>
          </a:p>
          <a:p>
            <a:pPr lvl="1"/>
            <a:r>
              <a:rPr lang="en-US" sz="2400" dirty="0"/>
              <a:t>Use taglines</a:t>
            </a:r>
          </a:p>
        </p:txBody>
      </p:sp>
      <p:pic>
        <p:nvPicPr>
          <p:cNvPr id="5" name="Picture 4" descr="marketing-2481965_128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2961264"/>
            <a:ext cx="1828800" cy="2978198"/>
          </a:xfrm>
          <a:prstGeom prst="rect">
            <a:avLst/>
          </a:prstGeom>
        </p:spPr>
      </p:pic>
    </p:spTree>
    <p:extLst>
      <p:ext uri="{BB962C8B-B14F-4D97-AF65-F5344CB8AC3E}">
        <p14:creationId xmlns:p14="http://schemas.microsoft.com/office/powerpoint/2010/main" val="263412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Purpose</a:t>
            </a:r>
          </a:p>
        </p:txBody>
      </p:sp>
      <p:sp>
        <p:nvSpPr>
          <p:cNvPr id="3" name="Content Placeholder 2"/>
          <p:cNvSpPr>
            <a:spLocks noGrp="1"/>
          </p:cNvSpPr>
          <p:nvPr>
            <p:ph idx="1"/>
          </p:nvPr>
        </p:nvSpPr>
        <p:spPr/>
        <p:txBody>
          <a:bodyPr>
            <a:normAutofit/>
          </a:bodyPr>
          <a:lstStyle/>
          <a:p>
            <a:pPr marL="0" indent="0">
              <a:buNone/>
            </a:pPr>
            <a:r>
              <a:rPr lang="en-US" dirty="0"/>
              <a:t>The purpose of the new guides is to provide for:</a:t>
            </a:r>
          </a:p>
          <a:p>
            <a:pPr lvl="1"/>
            <a:r>
              <a:rPr lang="en-US" sz="2400" dirty="0"/>
              <a:t>Cohesion of messaging</a:t>
            </a:r>
          </a:p>
          <a:p>
            <a:pPr lvl="1"/>
            <a:r>
              <a:rPr lang="en-US" sz="2400" dirty="0"/>
              <a:t>Continuity</a:t>
            </a:r>
          </a:p>
          <a:p>
            <a:pPr lvl="1"/>
            <a:r>
              <a:rPr lang="en-US" sz="2400" dirty="0"/>
              <a:t>Adherence to standards established</a:t>
            </a:r>
          </a:p>
          <a:p>
            <a:endParaRPr lang="en-US" sz="1000" dirty="0"/>
          </a:p>
          <a:p>
            <a:pPr marL="0" indent="0">
              <a:buNone/>
            </a:pPr>
            <a:r>
              <a:rPr lang="en-US" dirty="0"/>
              <a:t>In so doing, SAR will be in better position to achieve the goals of the mission statement, as well as:</a:t>
            </a:r>
          </a:p>
          <a:p>
            <a:pPr lvl="1"/>
            <a:r>
              <a:rPr lang="en-US" sz="2400" dirty="0"/>
              <a:t>Increase membership and retention</a:t>
            </a:r>
          </a:p>
          <a:p>
            <a:pPr lvl="1"/>
            <a:r>
              <a:rPr lang="en-US" sz="2400" dirty="0"/>
              <a:t>Increase awareness of SAR, the offerings, and the value</a:t>
            </a:r>
          </a:p>
          <a:p>
            <a:pPr lvl="1"/>
            <a:r>
              <a:rPr lang="en-US" sz="2400" dirty="0"/>
              <a:t>Increase engagement with the target audiences</a:t>
            </a:r>
          </a:p>
          <a:p>
            <a:endParaRPr lang="en-US" dirty="0"/>
          </a:p>
        </p:txBody>
      </p:sp>
      <p:pic>
        <p:nvPicPr>
          <p:cNvPr id="4" name="Picture 3" descr="stick-people-2324009_12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400" y="2039872"/>
            <a:ext cx="2116667" cy="1506472"/>
          </a:xfrm>
          <a:prstGeom prst="rect">
            <a:avLst/>
          </a:prstGeom>
        </p:spPr>
      </p:pic>
    </p:spTree>
    <p:extLst>
      <p:ext uri="{BB962C8B-B14F-4D97-AF65-F5344CB8AC3E}">
        <p14:creationId xmlns:p14="http://schemas.microsoft.com/office/powerpoint/2010/main" val="2700863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SAR Elevator Pitch</a:t>
            </a:r>
          </a:p>
        </p:txBody>
      </p:sp>
      <p:sp>
        <p:nvSpPr>
          <p:cNvPr id="3" name="Content Placeholder 2"/>
          <p:cNvSpPr>
            <a:spLocks noGrp="1"/>
          </p:cNvSpPr>
          <p:nvPr>
            <p:ph idx="1"/>
          </p:nvPr>
        </p:nvSpPr>
        <p:spPr/>
        <p:txBody>
          <a:bodyPr/>
          <a:lstStyle/>
          <a:p>
            <a:pPr marL="0" indent="0" algn="ctr">
              <a:buNone/>
            </a:pPr>
            <a:endParaRPr lang="en-US" b="1" dirty="0"/>
          </a:p>
          <a:p>
            <a:pPr marL="0" indent="0" algn="ctr">
              <a:buNone/>
            </a:pPr>
            <a:r>
              <a:rPr lang="en-US" sz="3200" dirty="0"/>
              <a:t>The Sons of the American Revolution </a:t>
            </a:r>
          </a:p>
          <a:p>
            <a:pPr marL="0" indent="0" algn="ctr">
              <a:buNone/>
            </a:pPr>
            <a:r>
              <a:rPr lang="en-US" sz="3200" dirty="0"/>
              <a:t>promotes patriotism, </a:t>
            </a:r>
          </a:p>
          <a:p>
            <a:pPr marL="0" indent="0" algn="ctr">
              <a:buNone/>
            </a:pPr>
            <a:r>
              <a:rPr lang="en-US" sz="3200" dirty="0"/>
              <a:t>serves the community, and </a:t>
            </a:r>
          </a:p>
          <a:p>
            <a:pPr marL="0" indent="0" algn="ctr">
              <a:buNone/>
            </a:pPr>
            <a:r>
              <a:rPr lang="en-US" sz="3200" dirty="0"/>
              <a:t>inspires and educates the public </a:t>
            </a:r>
          </a:p>
          <a:p>
            <a:pPr marL="0" indent="0" algn="ctr">
              <a:buNone/>
            </a:pPr>
            <a:r>
              <a:rPr lang="en-US" sz="3200" dirty="0"/>
              <a:t>about the history of the American Revolution</a:t>
            </a:r>
            <a:r>
              <a:rPr lang="en-US" dirty="0"/>
              <a:t>.</a:t>
            </a:r>
          </a:p>
          <a:p>
            <a:endParaRPr lang="en-US" dirty="0"/>
          </a:p>
        </p:txBody>
      </p:sp>
    </p:spTree>
    <p:extLst>
      <p:ext uri="{BB962C8B-B14F-4D97-AF65-F5344CB8AC3E}">
        <p14:creationId xmlns:p14="http://schemas.microsoft.com/office/powerpoint/2010/main" val="2162869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0000"/>
                </a:solidFill>
              </a:rPr>
              <a:t>NEXT STEPS</a:t>
            </a:r>
          </a:p>
        </p:txBody>
      </p:sp>
      <p:sp>
        <p:nvSpPr>
          <p:cNvPr id="3" name="Content Placeholder 2">
            <a:extLst>
              <a:ext uri="{FF2B5EF4-FFF2-40B4-BE49-F238E27FC236}">
                <a16:creationId xmlns:a16="http://schemas.microsoft.com/office/drawing/2014/main" id="{F5330BAC-9354-F172-93CD-6410839A8E3C}"/>
              </a:ext>
            </a:extLst>
          </p:cNvPr>
          <p:cNvSpPr>
            <a:spLocks noGrp="1"/>
          </p:cNvSpPr>
          <p:nvPr>
            <p:ph idx="1"/>
          </p:nvPr>
        </p:nvSpPr>
        <p:spPr/>
        <p:txBody>
          <a:bodyPr/>
          <a:lstStyle/>
          <a:p>
            <a:r>
              <a:rPr lang="en-US" dirty="0"/>
              <a:t>Read the Mission Statement at the beginning of business meetings: National, State, Chapter</a:t>
            </a:r>
          </a:p>
          <a:p>
            <a:r>
              <a:rPr lang="en-US" dirty="0"/>
              <a:t>Have the mission statement or elevator pitch on the back of Compatriot business cards</a:t>
            </a:r>
          </a:p>
          <a:p>
            <a:r>
              <a:rPr lang="en-US" dirty="0"/>
              <a:t>Update all brochures with the mission statement</a:t>
            </a:r>
          </a:p>
          <a:p>
            <a:r>
              <a:rPr lang="en-US" dirty="0"/>
              <a:t>Have elevator pitch contests at state conventions during youth luncheons when filler is needed during oratory contests</a:t>
            </a:r>
          </a:p>
          <a:p>
            <a:r>
              <a:rPr lang="en-US" dirty="0"/>
              <a:t>Include the mission statement in all proclamations</a:t>
            </a:r>
          </a:p>
        </p:txBody>
      </p:sp>
    </p:spTree>
    <p:extLst>
      <p:ext uri="{BB962C8B-B14F-4D97-AF65-F5344CB8AC3E}">
        <p14:creationId xmlns:p14="http://schemas.microsoft.com/office/powerpoint/2010/main" val="3702162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Brand and Engagement Guide – Overall Goals</a:t>
            </a:r>
          </a:p>
        </p:txBody>
      </p:sp>
      <p:sp>
        <p:nvSpPr>
          <p:cNvPr id="3" name="Content Placeholder 2"/>
          <p:cNvSpPr>
            <a:spLocks noGrp="1"/>
          </p:cNvSpPr>
          <p:nvPr>
            <p:ph idx="1"/>
          </p:nvPr>
        </p:nvSpPr>
        <p:spPr/>
        <p:txBody>
          <a:bodyPr/>
          <a:lstStyle/>
          <a:p>
            <a:pPr marL="0" indent="0">
              <a:buNone/>
            </a:pPr>
            <a:r>
              <a:rPr lang="en-US" dirty="0"/>
              <a:t>This guide will provide steps for creating engagement with the target audience through certain media avenues utilized by National, Chapter, State and District SAR organizations.</a:t>
            </a:r>
          </a:p>
          <a:p>
            <a:pPr marL="0" indent="0">
              <a:buNone/>
            </a:pPr>
            <a:endParaRPr lang="en-US" dirty="0"/>
          </a:p>
          <a:p>
            <a:pPr marL="0" indent="0">
              <a:buNone/>
            </a:pPr>
            <a:r>
              <a:rPr lang="en-US" dirty="0"/>
              <a:t>This guide is divided into three main parts:</a:t>
            </a:r>
          </a:p>
          <a:p>
            <a:pPr marL="0" indent="0">
              <a:buNone/>
            </a:pPr>
            <a:endParaRPr lang="en-US" sz="800" dirty="0"/>
          </a:p>
          <a:p>
            <a:pPr lvl="1">
              <a:buFont typeface="Arial"/>
              <a:buChar char="•"/>
            </a:pPr>
            <a:r>
              <a:rPr lang="en-US" sz="2400" dirty="0"/>
              <a:t>Brand Identity</a:t>
            </a:r>
          </a:p>
          <a:p>
            <a:pPr lvl="1">
              <a:buFont typeface="Arial"/>
              <a:buChar char="•"/>
            </a:pPr>
            <a:endParaRPr lang="en-US" sz="800" dirty="0"/>
          </a:p>
          <a:p>
            <a:pPr lvl="1">
              <a:buFont typeface="Arial"/>
              <a:buChar char="•"/>
            </a:pPr>
            <a:r>
              <a:rPr lang="en-US" sz="2400" dirty="0"/>
              <a:t>Proper Usage of Branding Elements</a:t>
            </a:r>
          </a:p>
          <a:p>
            <a:pPr lvl="1">
              <a:buFont typeface="Arial"/>
              <a:buChar char="•"/>
            </a:pPr>
            <a:endParaRPr lang="en-US" sz="800" dirty="0"/>
          </a:p>
          <a:p>
            <a:pPr lvl="1">
              <a:buFont typeface="Arial"/>
              <a:buChar char="•"/>
            </a:pPr>
            <a:r>
              <a:rPr lang="en-US" sz="2400" dirty="0"/>
              <a:t>Engagement</a:t>
            </a:r>
          </a:p>
        </p:txBody>
      </p:sp>
      <p:pic>
        <p:nvPicPr>
          <p:cNvPr id="4" name="Picture 3" descr="presentation-1454403_128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514" y="4220369"/>
            <a:ext cx="3137486" cy="2282031"/>
          </a:xfrm>
          <a:prstGeom prst="rect">
            <a:avLst/>
          </a:prstGeom>
        </p:spPr>
      </p:pic>
    </p:spTree>
    <p:extLst>
      <p:ext uri="{BB962C8B-B14F-4D97-AF65-F5344CB8AC3E}">
        <p14:creationId xmlns:p14="http://schemas.microsoft.com/office/powerpoint/2010/main" val="1636466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87400"/>
          </a:xfrm>
        </p:spPr>
        <p:txBody>
          <a:bodyPr/>
          <a:lstStyle/>
          <a:p>
            <a:pPr algn="ctr"/>
            <a:r>
              <a:rPr lang="en-US" b="1" dirty="0"/>
              <a:t>SAR Brand Pyramid</a:t>
            </a:r>
            <a:endParaRPr lang="en-US" dirty="0"/>
          </a:p>
        </p:txBody>
      </p:sp>
      <p:pic>
        <p:nvPicPr>
          <p:cNvPr id="5" name="Content Placeholder 4"/>
          <p:cNvPicPr>
            <a:picLocks noGrp="1" noChangeAspect="1"/>
          </p:cNvPicPr>
          <p:nvPr>
            <p:ph idx="1"/>
          </p:nvPr>
        </p:nvPicPr>
        <p:blipFill>
          <a:blip r:embed="rId2"/>
          <a:srcRect l="21242" r="21242"/>
          <a:stretch>
            <a:fillRect/>
          </a:stretch>
        </p:blipFill>
        <p:spPr>
          <a:xfrm>
            <a:off x="457200" y="2184400"/>
            <a:ext cx="8229600" cy="4292600"/>
          </a:xfr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75192" y="2392152"/>
            <a:ext cx="4860926" cy="3887999"/>
          </a:xfrm>
          <a:prstGeom prst="rect">
            <a:avLst/>
          </a:prstGeom>
          <a:ln>
            <a:noFill/>
          </a:ln>
          <a:effectLst/>
        </p:spPr>
      </p:pic>
      <p:sp>
        <p:nvSpPr>
          <p:cNvPr id="7" name="Text Box 2"/>
          <p:cNvSpPr txBox="1">
            <a:spLocks noChangeArrowheads="1"/>
          </p:cNvSpPr>
          <p:nvPr/>
        </p:nvSpPr>
        <p:spPr bwMode="auto">
          <a:xfrm>
            <a:off x="5022846" y="2639379"/>
            <a:ext cx="2971800" cy="352425"/>
          </a:xfrm>
          <a:prstGeom prst="rect">
            <a:avLst/>
          </a:prstGeom>
          <a:solidFill>
            <a:srgbClr val="7030A0"/>
          </a:solidFill>
          <a:ln w="9525">
            <a:solidFill>
              <a:srgbClr val="7030A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noAutofit/>
          </a:bodyPr>
          <a:lstStyle/>
          <a:p>
            <a:pPr marL="0" marR="0">
              <a:spcBef>
                <a:spcPts val="0"/>
              </a:spcBef>
              <a:spcAft>
                <a:spcPts val="0"/>
              </a:spcAft>
            </a:pPr>
            <a:r>
              <a:rPr lang="en-US" sz="1600" b="1" dirty="0">
                <a:solidFill>
                  <a:srgbClr val="FFFFFF"/>
                </a:solidFill>
                <a:effectLst/>
                <a:latin typeface="Cambria"/>
                <a:ea typeface="ＭＳ 明朝"/>
                <a:cs typeface="Times New Roman"/>
              </a:rPr>
              <a:t>Purpose – Mission Statement</a:t>
            </a:r>
            <a:endParaRPr lang="en-US" sz="1200" dirty="0">
              <a:effectLst/>
              <a:latin typeface="Cambria"/>
              <a:ea typeface="ＭＳ 明朝"/>
              <a:cs typeface="Times New Roman"/>
            </a:endParaRPr>
          </a:p>
        </p:txBody>
      </p:sp>
      <p:sp>
        <p:nvSpPr>
          <p:cNvPr id="8" name="Text Box 2"/>
          <p:cNvSpPr txBox="1">
            <a:spLocks noChangeArrowheads="1"/>
          </p:cNvSpPr>
          <p:nvPr/>
        </p:nvSpPr>
        <p:spPr bwMode="auto">
          <a:xfrm>
            <a:off x="5137146" y="3404445"/>
            <a:ext cx="2857500" cy="352425"/>
          </a:xfrm>
          <a:prstGeom prst="rect">
            <a:avLst/>
          </a:prstGeom>
          <a:solidFill>
            <a:srgbClr val="00B0F0"/>
          </a:solidFill>
          <a:ln w="9525">
            <a:solidFill>
              <a:srgbClr val="00B0F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noAutofit/>
          </a:bodyPr>
          <a:lstStyle/>
          <a:p>
            <a:pPr marL="0" marR="0">
              <a:spcBef>
                <a:spcPts val="0"/>
              </a:spcBef>
              <a:spcAft>
                <a:spcPts val="0"/>
              </a:spcAft>
            </a:pPr>
            <a:r>
              <a:rPr lang="en-US" sz="1600" b="1">
                <a:solidFill>
                  <a:srgbClr val="FFFFFF"/>
                </a:solidFill>
                <a:effectLst/>
                <a:latin typeface="Cambria"/>
                <a:ea typeface="ＭＳ 明朝"/>
                <a:cs typeface="Times New Roman"/>
              </a:rPr>
              <a:t>Positioning – Elevator Pitch</a:t>
            </a:r>
            <a:endParaRPr lang="en-US" sz="1200">
              <a:effectLst/>
              <a:latin typeface="Cambria"/>
              <a:ea typeface="ＭＳ 明朝"/>
              <a:cs typeface="Times New Roman"/>
            </a:endParaRPr>
          </a:p>
        </p:txBody>
      </p:sp>
      <p:sp>
        <p:nvSpPr>
          <p:cNvPr id="9" name="Text Box 2"/>
          <p:cNvSpPr txBox="1">
            <a:spLocks noChangeArrowheads="1"/>
          </p:cNvSpPr>
          <p:nvPr/>
        </p:nvSpPr>
        <p:spPr bwMode="auto">
          <a:xfrm>
            <a:off x="5877975" y="4214283"/>
            <a:ext cx="2066925" cy="342900"/>
          </a:xfrm>
          <a:prstGeom prst="rect">
            <a:avLst/>
          </a:prstGeom>
          <a:solidFill>
            <a:srgbClr val="92D050"/>
          </a:solidFill>
          <a:ln w="9525">
            <a:solidFill>
              <a:srgbClr val="92D05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noAutofit/>
          </a:bodyPr>
          <a:lstStyle/>
          <a:p>
            <a:pPr marL="0" marR="0">
              <a:spcBef>
                <a:spcPts val="0"/>
              </a:spcBef>
              <a:spcAft>
                <a:spcPts val="0"/>
              </a:spcAft>
            </a:pPr>
            <a:r>
              <a:rPr lang="en-US" sz="1600" b="1" dirty="0">
                <a:solidFill>
                  <a:srgbClr val="FFFFFF"/>
                </a:solidFill>
                <a:effectLst/>
                <a:latin typeface="Cambria"/>
                <a:ea typeface="ＭＳ 明朝"/>
                <a:cs typeface="Times New Roman"/>
              </a:rPr>
              <a:t>Personality - Brand</a:t>
            </a:r>
            <a:endParaRPr lang="en-US" sz="1200" dirty="0">
              <a:effectLst/>
              <a:latin typeface="Cambria"/>
              <a:ea typeface="ＭＳ 明朝"/>
              <a:cs typeface="Times New Roman"/>
            </a:endParaRPr>
          </a:p>
        </p:txBody>
      </p:sp>
      <p:sp>
        <p:nvSpPr>
          <p:cNvPr id="10" name="Text Box 2"/>
          <p:cNvSpPr txBox="1">
            <a:spLocks noChangeArrowheads="1"/>
          </p:cNvSpPr>
          <p:nvPr/>
        </p:nvSpPr>
        <p:spPr bwMode="auto">
          <a:xfrm>
            <a:off x="5291662" y="5006974"/>
            <a:ext cx="2702984" cy="352425"/>
          </a:xfrm>
          <a:prstGeom prst="rect">
            <a:avLst/>
          </a:prstGeom>
          <a:solidFill>
            <a:srgbClr val="FFC000"/>
          </a:solidFill>
          <a:ln w="9525">
            <a:solidFill>
              <a:srgbClr val="FFC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noAutofit/>
          </a:bodyPr>
          <a:lstStyle/>
          <a:p>
            <a:pPr marL="0" marR="0">
              <a:spcBef>
                <a:spcPts val="0"/>
              </a:spcBef>
              <a:spcAft>
                <a:spcPts val="0"/>
              </a:spcAft>
            </a:pPr>
            <a:r>
              <a:rPr lang="en-US" sz="1600" b="1" dirty="0">
                <a:solidFill>
                  <a:srgbClr val="FFFFFF"/>
                </a:solidFill>
                <a:effectLst/>
                <a:latin typeface="Cambria"/>
                <a:ea typeface="ＭＳ 明朝"/>
                <a:cs typeface="Times New Roman"/>
              </a:rPr>
              <a:t>Perception – Touch Points</a:t>
            </a:r>
            <a:endParaRPr lang="en-US" sz="1200" dirty="0">
              <a:effectLst/>
              <a:latin typeface="Cambria"/>
              <a:ea typeface="ＭＳ 明朝"/>
              <a:cs typeface="Times New Roman"/>
            </a:endParaRPr>
          </a:p>
        </p:txBody>
      </p:sp>
      <p:sp>
        <p:nvSpPr>
          <p:cNvPr id="11" name="Text Box 2"/>
          <p:cNvSpPr txBox="1">
            <a:spLocks noChangeArrowheads="1"/>
          </p:cNvSpPr>
          <p:nvPr/>
        </p:nvSpPr>
        <p:spPr bwMode="auto">
          <a:xfrm>
            <a:off x="5536118" y="5737226"/>
            <a:ext cx="2514600" cy="361950"/>
          </a:xfrm>
          <a:prstGeom prst="rect">
            <a:avLst/>
          </a:prstGeom>
          <a:solidFill>
            <a:srgbClr val="FF0000"/>
          </a:solidFill>
          <a:ln w="9525">
            <a:solidFill>
              <a:srgbClr val="FF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noAutofit/>
          </a:bodyPr>
          <a:lstStyle/>
          <a:p>
            <a:pPr marL="0" marR="0">
              <a:spcBef>
                <a:spcPts val="0"/>
              </a:spcBef>
              <a:spcAft>
                <a:spcPts val="0"/>
              </a:spcAft>
            </a:pPr>
            <a:r>
              <a:rPr lang="en-US" sz="1600" b="1">
                <a:solidFill>
                  <a:srgbClr val="FFFFFF"/>
                </a:solidFill>
                <a:effectLst/>
                <a:latin typeface="Cambria"/>
                <a:ea typeface="ＭＳ 明朝"/>
                <a:cs typeface="Times New Roman"/>
              </a:rPr>
              <a:t>Promotion - Marketing</a:t>
            </a:r>
            <a:endParaRPr lang="en-US" sz="1200">
              <a:effectLst/>
              <a:latin typeface="Cambria"/>
              <a:ea typeface="ＭＳ 明朝"/>
              <a:cs typeface="Times New Roman"/>
            </a:endParaRPr>
          </a:p>
        </p:txBody>
      </p:sp>
      <p:sp>
        <p:nvSpPr>
          <p:cNvPr id="13" name="TextBox 12"/>
          <p:cNvSpPr txBox="1"/>
          <p:nvPr/>
        </p:nvSpPr>
        <p:spPr>
          <a:xfrm>
            <a:off x="457200" y="1320800"/>
            <a:ext cx="8178800" cy="646331"/>
          </a:xfrm>
          <a:prstGeom prst="rect">
            <a:avLst/>
          </a:prstGeom>
          <a:noFill/>
        </p:spPr>
        <p:txBody>
          <a:bodyPr wrap="square" rtlCol="0">
            <a:spAutoFit/>
          </a:bodyPr>
          <a:lstStyle/>
          <a:p>
            <a:pPr algn="ctr"/>
            <a:r>
              <a:rPr lang="en-US" dirty="0"/>
              <a:t>The following visually displays the framework at the heart of every brand. Each level helps shape the “who”, “how”, and “why” of our brand in its own way.</a:t>
            </a:r>
          </a:p>
        </p:txBody>
      </p:sp>
    </p:spTree>
    <p:extLst>
      <p:ext uri="{BB962C8B-B14F-4D97-AF65-F5344CB8AC3E}">
        <p14:creationId xmlns:p14="http://schemas.microsoft.com/office/powerpoint/2010/main" val="289470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4934"/>
            <a:ext cx="8415867" cy="558800"/>
          </a:xfrm>
        </p:spPr>
        <p:txBody>
          <a:bodyPr>
            <a:normAutofit/>
          </a:bodyPr>
          <a:lstStyle/>
          <a:p>
            <a:r>
              <a:rPr lang="en-US" sz="2800" b="1" dirty="0">
                <a:solidFill>
                  <a:srgbClr val="000000"/>
                </a:solidFill>
              </a:rPr>
              <a:t>Brand and Engagement Guide - Brand Identity</a:t>
            </a:r>
          </a:p>
        </p:txBody>
      </p:sp>
      <p:sp>
        <p:nvSpPr>
          <p:cNvPr id="3" name="Content Placeholder 2"/>
          <p:cNvSpPr>
            <a:spLocks noGrp="1"/>
          </p:cNvSpPr>
          <p:nvPr>
            <p:ph idx="1"/>
          </p:nvPr>
        </p:nvSpPr>
        <p:spPr/>
        <p:txBody>
          <a:bodyPr>
            <a:normAutofit/>
          </a:bodyPr>
          <a:lstStyle/>
          <a:p>
            <a:pPr marL="0" indent="0">
              <a:buNone/>
            </a:pPr>
            <a:endParaRPr lang="en-US" sz="2400" dirty="0"/>
          </a:p>
          <a:p>
            <a:pPr marL="0" indent="0">
              <a:buNone/>
            </a:pPr>
            <a:r>
              <a:rPr lang="en-US" sz="2400" dirty="0"/>
              <a:t>Essentially brand identity is the personality of the organization and the process of impression shaping, and it’s comprised of:</a:t>
            </a:r>
          </a:p>
          <a:p>
            <a:pPr marL="0" indent="0">
              <a:buNone/>
            </a:pPr>
            <a:endParaRPr lang="en-US" sz="1000" dirty="0"/>
          </a:p>
          <a:p>
            <a:pPr lvl="1"/>
            <a:r>
              <a:rPr lang="en-US" sz="2400" dirty="0"/>
              <a:t>what your brand says, </a:t>
            </a:r>
          </a:p>
          <a:p>
            <a:pPr lvl="1"/>
            <a:endParaRPr lang="en-US" sz="800" dirty="0"/>
          </a:p>
          <a:p>
            <a:pPr lvl="1"/>
            <a:r>
              <a:rPr lang="en-US" sz="2400" dirty="0"/>
              <a:t>what your values are, </a:t>
            </a:r>
          </a:p>
          <a:p>
            <a:pPr lvl="1"/>
            <a:endParaRPr lang="en-US" sz="800" dirty="0"/>
          </a:p>
          <a:p>
            <a:pPr lvl="1"/>
            <a:r>
              <a:rPr lang="en-US" sz="2400" dirty="0"/>
              <a:t>how you communicate your value, and</a:t>
            </a:r>
          </a:p>
          <a:p>
            <a:pPr lvl="1"/>
            <a:endParaRPr lang="en-US" sz="800" dirty="0"/>
          </a:p>
          <a:p>
            <a:pPr lvl="1"/>
            <a:r>
              <a:rPr lang="en-US" sz="2400" dirty="0"/>
              <a:t> what you want people to feel when they interact with the organization and its content. </a:t>
            </a:r>
          </a:p>
        </p:txBody>
      </p:sp>
      <p:sp>
        <p:nvSpPr>
          <p:cNvPr id="4" name="Text Placeholder 3"/>
          <p:cNvSpPr>
            <a:spLocks noGrp="1"/>
          </p:cNvSpPr>
          <p:nvPr>
            <p:ph type="body" sz="half" idx="2"/>
          </p:nvPr>
        </p:nvSpPr>
        <p:spPr>
          <a:xfrm>
            <a:off x="457201" y="1371600"/>
            <a:ext cx="2139696" cy="5002567"/>
          </a:xfrm>
        </p:spPr>
        <p:txBody>
          <a:bodyPr>
            <a:normAutofit lnSpcReduction="10000"/>
          </a:bodyPr>
          <a:lstStyle/>
          <a:p>
            <a:r>
              <a:rPr lang="en-US" sz="2400" dirty="0"/>
              <a:t>Purpose - Mission Statement</a:t>
            </a:r>
          </a:p>
          <a:p>
            <a:endParaRPr lang="en-US" sz="900" dirty="0"/>
          </a:p>
          <a:p>
            <a:r>
              <a:rPr lang="en-US" sz="2400" dirty="0"/>
              <a:t>Positioning - Elevator Pitch</a:t>
            </a:r>
          </a:p>
          <a:p>
            <a:endParaRPr lang="en-US" sz="900" dirty="0"/>
          </a:p>
          <a:p>
            <a:r>
              <a:rPr lang="en-US" sz="2400" dirty="0"/>
              <a:t>Personality – Brand</a:t>
            </a:r>
          </a:p>
          <a:p>
            <a:endParaRPr lang="en-US" sz="900" dirty="0"/>
          </a:p>
          <a:p>
            <a:r>
              <a:rPr lang="en-US" sz="2400" dirty="0"/>
              <a:t>Perception - Touch Points</a:t>
            </a:r>
          </a:p>
          <a:p>
            <a:endParaRPr lang="en-US" sz="900" dirty="0"/>
          </a:p>
          <a:p>
            <a:r>
              <a:rPr lang="en-US" sz="2400" dirty="0"/>
              <a:t>Promotion - Marketing</a:t>
            </a:r>
          </a:p>
          <a:p>
            <a:endParaRPr lang="en-US" dirty="0"/>
          </a:p>
        </p:txBody>
      </p:sp>
    </p:spTree>
    <p:extLst>
      <p:ext uri="{BB962C8B-B14F-4D97-AF65-F5344CB8AC3E}">
        <p14:creationId xmlns:p14="http://schemas.microsoft.com/office/powerpoint/2010/main" val="1439216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SAR Mission Statement</a:t>
            </a:r>
          </a:p>
        </p:txBody>
      </p:sp>
      <p:sp>
        <p:nvSpPr>
          <p:cNvPr id="3" name="Content Placeholder 2"/>
          <p:cNvSpPr>
            <a:spLocks noGrp="1"/>
          </p:cNvSpPr>
          <p:nvPr>
            <p:ph idx="1"/>
          </p:nvPr>
        </p:nvSpPr>
        <p:spPr/>
        <p:txBody>
          <a:bodyPr/>
          <a:lstStyle/>
          <a:p>
            <a:pPr marL="0" indent="0" algn="ctr">
              <a:buNone/>
            </a:pPr>
            <a:endParaRPr lang="en-US" b="1" dirty="0"/>
          </a:p>
          <a:p>
            <a:pPr marL="0" indent="0" algn="ctr">
              <a:buNone/>
            </a:pPr>
            <a:r>
              <a:rPr lang="en-US" dirty="0"/>
              <a:t>The Sons of the American Revolution honors our Revolutionary War patriot ancestors by </a:t>
            </a:r>
          </a:p>
          <a:p>
            <a:pPr marL="0" indent="0" algn="ctr">
              <a:buNone/>
            </a:pPr>
            <a:r>
              <a:rPr lang="en-US" dirty="0"/>
              <a:t>promoting patriotism, </a:t>
            </a:r>
          </a:p>
          <a:p>
            <a:pPr marL="0" indent="0" algn="ctr">
              <a:buNone/>
            </a:pPr>
            <a:r>
              <a:rPr lang="en-US" dirty="0"/>
              <a:t>serving our communities, </a:t>
            </a:r>
          </a:p>
          <a:p>
            <a:pPr marL="0" indent="0" algn="ctr">
              <a:buNone/>
            </a:pPr>
            <a:r>
              <a:rPr lang="en-US" dirty="0"/>
              <a:t>and educating and inspiring future generations about the founding principles of our country. </a:t>
            </a:r>
          </a:p>
          <a:p>
            <a:pPr marL="0" indent="0" algn="ctr">
              <a:buNone/>
            </a:pPr>
            <a:endParaRPr lang="en-US" sz="1000" dirty="0"/>
          </a:p>
        </p:txBody>
      </p:sp>
    </p:spTree>
    <p:extLst>
      <p:ext uri="{BB962C8B-B14F-4D97-AF65-F5344CB8AC3E}">
        <p14:creationId xmlns:p14="http://schemas.microsoft.com/office/powerpoint/2010/main" val="392738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Discussion - What is promoting patriotism?</a:t>
            </a:r>
          </a:p>
        </p:txBody>
      </p:sp>
      <p:sp>
        <p:nvSpPr>
          <p:cNvPr id="3" name="Content Placeholder 2"/>
          <p:cNvSpPr>
            <a:spLocks noGrp="1"/>
          </p:cNvSpPr>
          <p:nvPr>
            <p:ph idx="1"/>
          </p:nvPr>
        </p:nvSpPr>
        <p:spPr/>
        <p:txBody>
          <a:bodyPr>
            <a:normAutofit/>
          </a:bodyPr>
          <a:lstStyle/>
          <a:p>
            <a:pPr marL="0" indent="0" algn="ctr">
              <a:buNone/>
            </a:pPr>
            <a:endParaRPr lang="en-US" sz="3600" dirty="0"/>
          </a:p>
          <a:p>
            <a:pPr marL="0" indent="0" algn="ctr">
              <a:buNone/>
            </a:pPr>
            <a:endParaRPr lang="en-US" sz="3600" dirty="0"/>
          </a:p>
        </p:txBody>
      </p:sp>
      <p:pic>
        <p:nvPicPr>
          <p:cNvPr id="4" name="Picture 3"/>
          <p:cNvPicPr>
            <a:picLocks noChangeAspect="1"/>
          </p:cNvPicPr>
          <p:nvPr/>
        </p:nvPicPr>
        <p:blipFill>
          <a:blip r:embed="rId2"/>
          <a:stretch>
            <a:fillRect/>
          </a:stretch>
        </p:blipFill>
        <p:spPr>
          <a:xfrm>
            <a:off x="3136900" y="2324100"/>
            <a:ext cx="2857500" cy="2857500"/>
          </a:xfrm>
          <a:prstGeom prst="rect">
            <a:avLst/>
          </a:prstGeom>
        </p:spPr>
      </p:pic>
    </p:spTree>
    <p:extLst>
      <p:ext uri="{BB962C8B-B14F-4D97-AF65-F5344CB8AC3E}">
        <p14:creationId xmlns:p14="http://schemas.microsoft.com/office/powerpoint/2010/main" val="168352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FCA7-79E7-09CD-3DD5-2E7A4189E146}"/>
              </a:ext>
            </a:extLst>
          </p:cNvPr>
          <p:cNvSpPr>
            <a:spLocks noGrp="1"/>
          </p:cNvSpPr>
          <p:nvPr>
            <p:ph type="title"/>
          </p:nvPr>
        </p:nvSpPr>
        <p:spPr/>
        <p:txBody>
          <a:bodyPr/>
          <a:lstStyle/>
          <a:p>
            <a:r>
              <a:rPr lang="en-US" dirty="0"/>
              <a:t>Promoting Patriotism</a:t>
            </a:r>
          </a:p>
        </p:txBody>
      </p:sp>
      <p:sp>
        <p:nvSpPr>
          <p:cNvPr id="3" name="Content Placeholder 2">
            <a:extLst>
              <a:ext uri="{FF2B5EF4-FFF2-40B4-BE49-F238E27FC236}">
                <a16:creationId xmlns:a16="http://schemas.microsoft.com/office/drawing/2014/main" id="{F03C900F-0C6C-A3B9-4A91-CD2473AD125E}"/>
              </a:ext>
            </a:extLst>
          </p:cNvPr>
          <p:cNvSpPr>
            <a:spLocks noGrp="1"/>
          </p:cNvSpPr>
          <p:nvPr>
            <p:ph idx="1"/>
          </p:nvPr>
        </p:nvSpPr>
        <p:spPr>
          <a:xfrm>
            <a:off x="457200" y="1373494"/>
            <a:ext cx="8229600" cy="4876800"/>
          </a:xfrm>
        </p:spPr>
        <p:txBody>
          <a:bodyPr>
            <a:normAutofit/>
          </a:bodyPr>
          <a:lstStyle/>
          <a:p>
            <a:pPr marL="0" indent="0">
              <a:buNone/>
            </a:pPr>
            <a:endParaRPr lang="en-US" dirty="0"/>
          </a:p>
          <a:p>
            <a:pPr marL="0" indent="0">
              <a:buNone/>
            </a:pPr>
            <a:r>
              <a:rPr lang="en-US" dirty="0"/>
              <a:t>Our eagle logo represents our goal to inspire patriotism</a:t>
            </a:r>
          </a:p>
          <a:p>
            <a:pPr marL="0" indent="0">
              <a:buNone/>
            </a:pPr>
            <a:br>
              <a:rPr lang="en-US" dirty="0"/>
            </a:br>
            <a:r>
              <a:rPr lang="en-US" dirty="0"/>
              <a:t>We work to carry out the promises enshrined in the preamble to the Constitution:</a:t>
            </a:r>
          </a:p>
          <a:p>
            <a:pPr marL="0" indent="0">
              <a:buNone/>
            </a:pPr>
            <a:endParaRPr lang="en-US" dirty="0"/>
          </a:p>
          <a:p>
            <a:pPr marL="0" indent="0">
              <a:buNone/>
            </a:pPr>
            <a:endParaRPr lang="en-US" sz="1200" dirty="0"/>
          </a:p>
          <a:p>
            <a:pPr marL="0" indent="0">
              <a:buNone/>
            </a:pPr>
            <a:endParaRPr lang="en-US" dirty="0"/>
          </a:p>
          <a:p>
            <a:pPr marL="0" indent="0">
              <a:buNone/>
            </a:pPr>
            <a:endParaRPr lang="en-US" dirty="0"/>
          </a:p>
        </p:txBody>
      </p:sp>
      <p:pic>
        <p:nvPicPr>
          <p:cNvPr id="4" name="Picture 3" descr="Logo, company name&#10;&#10;Description automatically generated">
            <a:extLst>
              <a:ext uri="{FF2B5EF4-FFF2-40B4-BE49-F238E27FC236}">
                <a16:creationId xmlns:a16="http://schemas.microsoft.com/office/drawing/2014/main" id="{417AE1B6-BB66-77EF-85EB-4ED47696966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75552" y="533400"/>
            <a:ext cx="1611248" cy="1231392"/>
          </a:xfrm>
          <a:prstGeom prst="rect">
            <a:avLst/>
          </a:prstGeom>
          <a:ln>
            <a:noFill/>
          </a:ln>
          <a:effectLst/>
        </p:spPr>
      </p:pic>
      <p:sp>
        <p:nvSpPr>
          <p:cNvPr id="8" name="TextBox 7">
            <a:extLst>
              <a:ext uri="{FF2B5EF4-FFF2-40B4-BE49-F238E27FC236}">
                <a16:creationId xmlns:a16="http://schemas.microsoft.com/office/drawing/2014/main" id="{DD98AC41-201A-F250-E087-C212D5449E0D}"/>
              </a:ext>
            </a:extLst>
          </p:cNvPr>
          <p:cNvSpPr txBox="1"/>
          <p:nvPr/>
        </p:nvSpPr>
        <p:spPr>
          <a:xfrm>
            <a:off x="457200" y="4053674"/>
            <a:ext cx="8229600" cy="1754326"/>
          </a:xfrm>
          <a:prstGeom prst="rect">
            <a:avLst/>
          </a:prstGeom>
          <a:solidFill>
            <a:srgbClr val="92D050"/>
          </a:solidFill>
        </p:spPr>
        <p:txBody>
          <a:bodyPr wrap="square" rtlCol="0">
            <a:spAutoFit/>
          </a:bodyPr>
          <a:lstStyle/>
          <a:p>
            <a:r>
              <a:rPr lang="en-US" sz="1800" b="0" i="1" dirty="0">
                <a:solidFill>
                  <a:srgbClr val="333333"/>
                </a:solidFill>
                <a:effectLst/>
              </a:rPr>
              <a:t>“We the People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endParaRPr lang="en-US" sz="1800" i="1" dirty="0"/>
          </a:p>
          <a:p>
            <a:endParaRPr lang="en-US" dirty="0"/>
          </a:p>
        </p:txBody>
      </p:sp>
    </p:spTree>
    <p:extLst>
      <p:ext uri="{BB962C8B-B14F-4D97-AF65-F5344CB8AC3E}">
        <p14:creationId xmlns:p14="http://schemas.microsoft.com/office/powerpoint/2010/main" val="38178140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7">
      <a:dk1>
        <a:sysClr val="windowText" lastClr="000000"/>
      </a:dk1>
      <a:lt1>
        <a:sysClr val="window" lastClr="FFFFFF"/>
      </a:lt1>
      <a:dk2>
        <a:srgbClr val="212121"/>
      </a:dk2>
      <a:lt2>
        <a:srgbClr val="CDD4D7"/>
      </a:lt2>
      <a:accent1>
        <a:srgbClr val="222C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28167</TotalTime>
  <Words>1638</Words>
  <Application>Microsoft Office PowerPoint</Application>
  <PresentationFormat>On-screen Show (4:3)</PresentationFormat>
  <Paragraphs>261</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Cambria</vt:lpstr>
      <vt:lpstr>Open Sans</vt:lpstr>
      <vt:lpstr>Roboto</vt:lpstr>
      <vt:lpstr>Clarity</vt:lpstr>
      <vt:lpstr>BRAND Concepts  The Mission Statement,  Logo &amp; Engagement</vt:lpstr>
      <vt:lpstr>Contents</vt:lpstr>
      <vt:lpstr>Purpose</vt:lpstr>
      <vt:lpstr>Brand and Engagement Guide – Overall Goals</vt:lpstr>
      <vt:lpstr>SAR Brand Pyramid</vt:lpstr>
      <vt:lpstr>Brand and Engagement Guide - Brand Identity</vt:lpstr>
      <vt:lpstr>SAR Mission Statement</vt:lpstr>
      <vt:lpstr>Discussion - What is promoting patriotism?</vt:lpstr>
      <vt:lpstr>Promoting Patriotism</vt:lpstr>
      <vt:lpstr>Promoting Patriotism</vt:lpstr>
      <vt:lpstr>Promoting Patriotism</vt:lpstr>
      <vt:lpstr>Discussion What does serving our communities mean?</vt:lpstr>
      <vt:lpstr>Serving our communities means…</vt:lpstr>
      <vt:lpstr>Serving Our Communities</vt:lpstr>
      <vt:lpstr>Serving our Community            another look …</vt:lpstr>
      <vt:lpstr> Does the SAR  provide service  to the community? </vt:lpstr>
      <vt:lpstr>Different Types of Service</vt:lpstr>
      <vt:lpstr>Which of these constitutes service? Which serves externally? Internally? Our Community?</vt:lpstr>
      <vt:lpstr>Discussion - How do we educate and inspire future generations about the founding principles of our country? </vt:lpstr>
      <vt:lpstr>Educating and inspiring future generations about our founding principles</vt:lpstr>
      <vt:lpstr>Brand and Engagement Guide – Branding Elements (Let’s Focus on the Logo)</vt:lpstr>
      <vt:lpstr> SAR Eagle Logo Usage Guidelines </vt:lpstr>
      <vt:lpstr>Brand and Engagement Guide – Logo Usage</vt:lpstr>
      <vt:lpstr>Discussion – Logo Standardization</vt:lpstr>
      <vt:lpstr>SAR Eagle Logo Specifications</vt:lpstr>
      <vt:lpstr>  SAR Eagle Brand Uniform Naming Conventions </vt:lpstr>
      <vt:lpstr>Brand and Engagement Guide  Logo Usage Exceptions</vt:lpstr>
      <vt:lpstr>State/Chapter Logos vs National Logo </vt:lpstr>
      <vt:lpstr>Brand and Engagement Guide – Engagement</vt:lpstr>
      <vt:lpstr>SAR Elevator Pitch</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Thomas Jackson</cp:lastModifiedBy>
  <cp:revision>162</cp:revision>
  <cp:lastPrinted>2023-10-31T17:21:25Z</cp:lastPrinted>
  <dcterms:created xsi:type="dcterms:W3CDTF">2023-07-13T19:29:34Z</dcterms:created>
  <dcterms:modified xsi:type="dcterms:W3CDTF">2024-09-30T16:18:01Z</dcterms:modified>
</cp:coreProperties>
</file>