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75" r:id="rId2"/>
    <p:sldId id="373" r:id="rId3"/>
    <p:sldId id="369" r:id="rId4"/>
    <p:sldId id="370" r:id="rId5"/>
    <p:sldId id="376" r:id="rId6"/>
    <p:sldId id="377" r:id="rId7"/>
    <p:sldId id="374" r:id="rId8"/>
    <p:sldId id="378" r:id="rId9"/>
  </p:sldIdLst>
  <p:sldSz cx="9144000" cy="6858000" type="screen4x3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392" userDrawn="1">
          <p15:clr>
            <a:srgbClr val="A4A3A4"/>
          </p15:clr>
        </p15:guide>
        <p15:guide id="4" pos="3824">
          <p15:clr>
            <a:srgbClr val="A4A3A4"/>
          </p15:clr>
        </p15:guide>
        <p15:guide id="5" orient="horz" pos="4319">
          <p15:clr>
            <a:srgbClr val="A4A3A4"/>
          </p15:clr>
        </p15:guide>
        <p15:guide id="6" pos="15">
          <p15:clr>
            <a:srgbClr val="A4A3A4"/>
          </p15:clr>
        </p15:guide>
        <p15:guide id="7" pos="5736" userDrawn="1">
          <p15:clr>
            <a:srgbClr val="A4A3A4"/>
          </p15:clr>
        </p15:guide>
        <p15:guide id="8" pos="5744">
          <p15:clr>
            <a:srgbClr val="A4A3A4"/>
          </p15:clr>
        </p15:guide>
        <p15:guide id="9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9807" autoAdjust="0"/>
  </p:normalViewPr>
  <p:slideViewPr>
    <p:cSldViewPr snapToGrid="0" snapToObjects="1">
      <p:cViewPr varScale="1">
        <p:scale>
          <a:sx n="53" d="100"/>
          <a:sy n="53" d="100"/>
        </p:scale>
        <p:origin x="1606" y="252"/>
      </p:cViewPr>
      <p:guideLst>
        <p:guide orient="horz" pos="2160"/>
        <p:guide pos="2880"/>
        <p:guide orient="horz" pos="1392"/>
        <p:guide pos="3824"/>
        <p:guide orient="horz" pos="4319"/>
        <p:guide pos="15"/>
        <p:guide pos="5736"/>
        <p:guide pos="5744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12675-1972-FE49-BBCB-FD3EB7A7FF6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260BC-5EDB-8A4F-B7DA-A362D516F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02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6873-C997-9541-88B0-D1412F2B6D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9E71-3C31-384F-B12E-3A993AC11EB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DA92-C312-7D4B-BD19-0694BA8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04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9E71-3C31-384F-B12E-3A993AC11EB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DA92-C312-7D4B-BD19-0694BA8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3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9E71-3C31-384F-B12E-3A993AC11EB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DA92-C312-7D4B-BD19-0694BA8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5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9E71-3C31-384F-B12E-3A993AC11EB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DA92-C312-7D4B-BD19-0694BA8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9E71-3C31-384F-B12E-3A993AC11EB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DA92-C312-7D4B-BD19-0694BA8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4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9E71-3C31-384F-B12E-3A993AC11EB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DA92-C312-7D4B-BD19-0694BA8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7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9E71-3C31-384F-B12E-3A993AC11EB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DA92-C312-7D4B-BD19-0694BA8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2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9E71-3C31-384F-B12E-3A993AC11EB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DA92-C312-7D4B-BD19-0694BA8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4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9E71-3C31-384F-B12E-3A993AC11EB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DA92-C312-7D4B-BD19-0694BA8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9E71-3C31-384F-B12E-3A993AC11EB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DA92-C312-7D4B-BD19-0694BA8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9E71-3C31-384F-B12E-3A993AC11EB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DA92-C312-7D4B-BD19-0694BA8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89E71-3C31-384F-B12E-3A993AC11EB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7DA92-C312-7D4B-BD19-0694BA8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7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eblink.donorperfect.com/GWEF" TargetMode="External"/><Relationship Id="rId2" Type="http://schemas.openxmlformats.org/officeDocument/2006/relationships/hyperlink" Target="http://bit.ly/2seARG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jaydeloach@aol.com" TargetMode="External"/><Relationship Id="rId2" Type="http://schemas.openxmlformats.org/officeDocument/2006/relationships/hyperlink" Target="mailto:jhmaples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dptydeke@yahoo.com" TargetMode="External"/><Relationship Id="rId4" Type="http://schemas.openxmlformats.org/officeDocument/2006/relationships/hyperlink" Target="mailto:driff@ao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30A83-51A2-472A-72FB-BBC39AF3E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3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D8C4-0497-D354-7236-2BB1F0EAE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Become a George Washington Fellow today!!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583ACC-43C6-505D-2B99-A15874E593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2714" y="1730828"/>
            <a:ext cx="3327571" cy="45259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1067A2-BF23-8BA3-064F-A86C8781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11927"/>
            <a:ext cx="4038600" cy="44413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Pay a lump sum of $1000 or pay yearly installments to become a GWEF Fellow!</a:t>
            </a:r>
          </a:p>
          <a:p>
            <a:r>
              <a:rPr lang="en-US" dirty="0"/>
              <a:t>Your donations help fund many projects and programs across the entire Society – chapters, state societies, and national committees!!</a:t>
            </a:r>
          </a:p>
        </p:txBody>
      </p:sp>
    </p:spTree>
    <p:extLst>
      <p:ext uri="{BB962C8B-B14F-4D97-AF65-F5344CB8AC3E}">
        <p14:creationId xmlns:p14="http://schemas.microsoft.com/office/powerpoint/2010/main" val="1244785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576" y="1199916"/>
            <a:ext cx="3243024" cy="5013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698" y="218610"/>
            <a:ext cx="73826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2024-25 GWEF</a:t>
            </a:r>
            <a:r>
              <a:rPr lang="en-US" sz="4800" b="1" dirty="0"/>
              <a:t> Goal &amp; Status</a:t>
            </a:r>
          </a:p>
          <a:p>
            <a:r>
              <a:rPr lang="en-US" sz="2800" b="1" dirty="0"/>
              <a:t>    CHALLENGE:</a:t>
            </a:r>
            <a:r>
              <a:rPr lang="en-US" sz="2800" dirty="0"/>
              <a:t> 100 New GWEF Fellows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0335" y="1367927"/>
            <a:ext cx="116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100 Fellows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31054" y="3906981"/>
            <a:ext cx="427067" cy="15199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65180" y="6211046"/>
            <a:ext cx="2160528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As of 6 October 2024</a:t>
            </a:r>
          </a:p>
        </p:txBody>
      </p:sp>
      <p:sp>
        <p:nvSpPr>
          <p:cNvPr id="8" name="Oval 7"/>
          <p:cNvSpPr/>
          <p:nvPr/>
        </p:nvSpPr>
        <p:spPr>
          <a:xfrm>
            <a:off x="7241710" y="5315630"/>
            <a:ext cx="642122" cy="6849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883832" y="3691206"/>
            <a:ext cx="1101382" cy="491932"/>
            <a:chOff x="7896680" y="3020090"/>
            <a:chExt cx="1101382" cy="491932"/>
          </a:xfrm>
        </p:grpSpPr>
        <p:sp>
          <p:nvSpPr>
            <p:cNvPr id="13" name="Left Arrow 12"/>
            <p:cNvSpPr/>
            <p:nvPr/>
          </p:nvSpPr>
          <p:spPr>
            <a:xfrm>
              <a:off x="7896680" y="3020090"/>
              <a:ext cx="1101382" cy="491932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23058" y="3096779"/>
              <a:ext cx="9204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39% (39)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A1D2F7-23A3-77B3-1079-1F92C48E8708}"/>
              </a:ext>
            </a:extLst>
          </p:cNvPr>
          <p:cNvSpPr txBox="1">
            <a:spLocks/>
          </p:cNvSpPr>
          <p:nvPr/>
        </p:nvSpPr>
        <p:spPr>
          <a:xfrm>
            <a:off x="146083" y="1816754"/>
            <a:ext cx="6135963" cy="46671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2023-24 was a record year!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119 new GWEF Fellows!!</a:t>
            </a:r>
          </a:p>
          <a:p>
            <a:pPr lvl="1" algn="l"/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Where do your GWEF dollars go?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Monuments/Plaques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250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Anniversary Benches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Historical/Educational Programs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New Chapter Starter Kits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Committee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744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59F3-2239-1F37-CDE6-32D5E09C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16"/>
            <a:ext cx="8229600" cy="653854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Key Projects Funded by GWEF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88AC-DA24-D9B0-101B-BF9D85967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852095"/>
            <a:ext cx="5961414" cy="600431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Monuments/Plaques</a:t>
            </a:r>
          </a:p>
          <a:p>
            <a:pPr lvl="1"/>
            <a:r>
              <a:rPr lang="en-US" dirty="0"/>
              <a:t>Vermont – Brittle Azar Stow Cemetery [$5,000 ~22%]</a:t>
            </a:r>
          </a:p>
          <a:p>
            <a:pPr lvl="1"/>
            <a:r>
              <a:rPr lang="en-US" dirty="0"/>
              <a:t>North Carolina – Greenlee Ford Monument for 33 Rev War Patriots [$4,000 ~ 32.78%]</a:t>
            </a:r>
          </a:p>
          <a:p>
            <a:pPr lvl="1"/>
            <a:r>
              <a:rPr lang="en-US" dirty="0"/>
              <a:t>Tennessee – Sullivan County Veteran’s Memorial Park Marker [$7,500 ~ 49.2%]</a:t>
            </a:r>
          </a:p>
          <a:p>
            <a:pPr lvl="1"/>
            <a:r>
              <a:rPr lang="en-US" dirty="0"/>
              <a:t>Michigan – Patriot Cemetery Plaque Marking Project (5 cemeteries) [$4,500 ~ 32.7%]</a:t>
            </a:r>
          </a:p>
          <a:p>
            <a:pPr lvl="1"/>
            <a:r>
              <a:rPr lang="en-US" dirty="0"/>
              <a:t>West Virginia – Restoration &amp;  Relocation of McColloch’s Leap Monument [$10,000 ~ 33%]</a:t>
            </a:r>
          </a:p>
          <a:p>
            <a:pPr lvl="1"/>
            <a:r>
              <a:rPr lang="en-US" dirty="0"/>
              <a:t>Texas – Texas SAR Monument Project, Texas State Cemetery in Austin [$15,000.00 ~25%]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AEBAF-126C-F1F6-F4BD-96000D031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202" y="688770"/>
            <a:ext cx="3132945" cy="4055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91211-06A0-39CE-CE0E-B2F87549C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530" y="4820477"/>
            <a:ext cx="2691886" cy="201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35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59F3-2239-1F37-CDE6-32D5E09C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799"/>
            <a:ext cx="8229600" cy="817181"/>
          </a:xfrm>
        </p:spPr>
        <p:txBody>
          <a:bodyPr/>
          <a:lstStyle/>
          <a:p>
            <a:r>
              <a:rPr lang="en-US" b="1" u="sng" dirty="0"/>
              <a:t>Key Projects Funded by GWEF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88AC-DA24-D9B0-101B-BF9D85967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977" y="996107"/>
            <a:ext cx="4969823" cy="204255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250</a:t>
            </a:r>
            <a:r>
              <a:rPr lang="en-US" b="1" baseline="30000" dirty="0"/>
              <a:t>th</a:t>
            </a:r>
            <a:r>
              <a:rPr lang="en-US" b="1" dirty="0"/>
              <a:t> Anniversary Benches</a:t>
            </a:r>
          </a:p>
          <a:p>
            <a:pPr lvl="1"/>
            <a:r>
              <a:rPr lang="en-US" dirty="0"/>
              <a:t>Florida – Last Naval Battle [$1,715 ~50%]</a:t>
            </a:r>
          </a:p>
          <a:p>
            <a:pPr lvl="1"/>
            <a:r>
              <a:rPr lang="en-US" dirty="0"/>
              <a:t>West Virginia - North House Museum, Greenbrier Historical Society  [$ 1,250 ~36.17%]</a:t>
            </a:r>
            <a:endParaRPr lang="en-US" b="1" dirty="0"/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4B3344-A177-7957-53C9-5A710B485137}"/>
              </a:ext>
            </a:extLst>
          </p:cNvPr>
          <p:cNvSpPr txBox="1">
            <a:spLocks/>
          </p:cNvSpPr>
          <p:nvPr/>
        </p:nvSpPr>
        <p:spPr>
          <a:xfrm>
            <a:off x="457200" y="120259"/>
            <a:ext cx="8229600" cy="817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C6F8F-2208-482C-4B83-5A7F67AA3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" t="8777" r="8223"/>
          <a:stretch/>
        </p:blipFill>
        <p:spPr>
          <a:xfrm>
            <a:off x="5538398" y="3676834"/>
            <a:ext cx="3439350" cy="265116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D0EBD9-D910-4A8D-EC68-F7D39472738E}"/>
              </a:ext>
            </a:extLst>
          </p:cNvPr>
          <p:cNvSpPr txBox="1">
            <a:spLocks/>
          </p:cNvSpPr>
          <p:nvPr/>
        </p:nvSpPr>
        <p:spPr>
          <a:xfrm>
            <a:off x="152938" y="3286000"/>
            <a:ext cx="5409210" cy="35817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 dirty="0"/>
              <a:t>Historical/Educational Programs</a:t>
            </a:r>
          </a:p>
          <a:p>
            <a:pPr lvl="1"/>
            <a:r>
              <a:rPr lang="en-US" dirty="0"/>
              <a:t>2020 SAR Annual Conference on the American Revolution [$12,000 ~25.6%]</a:t>
            </a:r>
          </a:p>
          <a:p>
            <a:pPr lvl="1"/>
            <a:r>
              <a:rPr lang="en-US" dirty="0"/>
              <a:t>Historian General – Congress History Roundtable [$1,500 ~100%]</a:t>
            </a:r>
          </a:p>
          <a:p>
            <a:pPr lvl="1"/>
            <a:r>
              <a:rPr lang="en-US" dirty="0"/>
              <a:t>Education Committee – Revolutionary War Education Forum [$ 1,731 ~50%]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D27FB8-4E7A-C233-1F8E-CA63F7A44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2" t="23550" r="8312" b="24360"/>
          <a:stretch/>
        </p:blipFill>
        <p:spPr>
          <a:xfrm>
            <a:off x="148444" y="1365663"/>
            <a:ext cx="3954592" cy="18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3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59F3-2239-1F37-CDE6-32D5E09C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174"/>
            <a:ext cx="8229600" cy="817181"/>
          </a:xfrm>
        </p:spPr>
        <p:txBody>
          <a:bodyPr/>
          <a:lstStyle/>
          <a:p>
            <a:r>
              <a:rPr lang="en-US" b="1" u="sng" dirty="0"/>
              <a:t>Key Projects Funded by GWEF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88AC-DA24-D9B0-101B-BF9D85967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450" y="972356"/>
            <a:ext cx="4934197" cy="315954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New Chapter Starter Kits</a:t>
            </a:r>
          </a:p>
          <a:p>
            <a:pPr lvl="1"/>
            <a:r>
              <a:rPr lang="en-US" dirty="0"/>
              <a:t>Starter Kit: SAR Podium Banner, US &amp; SAR Flags Desk Set, SAR Prayer Book</a:t>
            </a:r>
          </a:p>
          <a:p>
            <a:pPr lvl="1"/>
            <a:r>
              <a:rPr lang="en-US" dirty="0"/>
              <a:t>New chapters in Virginia, North Carolina, Massachusetts, Texas, Mississippi, Missouri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4B3344-A177-7957-53C9-5A710B485137}"/>
              </a:ext>
            </a:extLst>
          </p:cNvPr>
          <p:cNvSpPr txBox="1">
            <a:spLocks/>
          </p:cNvSpPr>
          <p:nvPr/>
        </p:nvSpPr>
        <p:spPr>
          <a:xfrm>
            <a:off x="457200" y="120259"/>
            <a:ext cx="8229600" cy="817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45ADE-93EF-A662-88FE-67913AD1E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1" t="5244" r="6104" b="4367"/>
          <a:stretch/>
        </p:blipFill>
        <p:spPr>
          <a:xfrm>
            <a:off x="6007610" y="937440"/>
            <a:ext cx="1865293" cy="264677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6CBC81-905E-99B4-9F2B-C07B731D93D6}"/>
              </a:ext>
            </a:extLst>
          </p:cNvPr>
          <p:cNvSpPr txBox="1">
            <a:spLocks/>
          </p:cNvSpPr>
          <p:nvPr/>
        </p:nvSpPr>
        <p:spPr>
          <a:xfrm>
            <a:off x="314700" y="4073236"/>
            <a:ext cx="7974281" cy="2783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Committee Support</a:t>
            </a:r>
          </a:p>
          <a:p>
            <a:pPr lvl="1"/>
            <a:r>
              <a:rPr lang="en-US" dirty="0"/>
              <a:t>Rumbaugh Orations Committee - Congress Contestants Breakfast [$600.00 ~ 100%]</a:t>
            </a:r>
          </a:p>
          <a:p>
            <a:pPr lvl="1"/>
            <a:r>
              <a:rPr lang="en-US" dirty="0"/>
              <a:t>Veterans Recognition Committee – Certificates, Brochures, Mailing &amp; Postage [$1,000.00 ~100%]</a:t>
            </a:r>
          </a:p>
          <a:p>
            <a:pPr lvl="1"/>
            <a:r>
              <a:rPr lang="en-US" dirty="0"/>
              <a:t>Museum Board  – Display Case for Custom Built Model of the Turtle Submarine [$5,000.00~26%]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E69238-4D58-051A-7967-E23D0DD6C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5" b="8634"/>
          <a:stretch/>
        </p:blipFill>
        <p:spPr>
          <a:xfrm>
            <a:off x="4572000" y="2673893"/>
            <a:ext cx="2301930" cy="1653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1E0DFF-0CEF-3960-9746-BC870B7D5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586" y="2140972"/>
            <a:ext cx="1730714" cy="271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25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7D40C-0480-A3A0-6597-5D4F77C7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56"/>
            <a:ext cx="8229600" cy="893618"/>
          </a:xfrm>
        </p:spPr>
        <p:txBody>
          <a:bodyPr/>
          <a:lstStyle/>
          <a:p>
            <a:r>
              <a:rPr lang="en-US" b="1" dirty="0"/>
              <a:t>Be a George Washington Fellow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6F3E0-AA04-9F4D-CA70-4B576A27A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18" y="918874"/>
            <a:ext cx="8229600" cy="541510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Send contributions or pledges to GWEF at 809 W. Main Street, Louisville, KY 40202 for the following options:</a:t>
            </a:r>
          </a:p>
          <a:p>
            <a:pPr lvl="1"/>
            <a:r>
              <a:rPr lang="en-US" dirty="0"/>
              <a:t>$1000 initial one-time payment by check</a:t>
            </a:r>
          </a:p>
          <a:p>
            <a:pPr lvl="1"/>
            <a:r>
              <a:rPr lang="en-US" dirty="0"/>
              <a:t>$250 initial payment completed over 4 years</a:t>
            </a:r>
          </a:p>
          <a:p>
            <a:pPr lvl="1"/>
            <a:r>
              <a:rPr lang="en-US" dirty="0"/>
              <a:t>$200 initial payment complete over 5 years</a:t>
            </a:r>
          </a:p>
          <a:p>
            <a:pPr lvl="1"/>
            <a:r>
              <a:rPr lang="en-US" dirty="0"/>
              <a:t>$100 initial payment completed monthly over 10 months</a:t>
            </a:r>
          </a:p>
          <a:p>
            <a:r>
              <a:rPr lang="en-US" dirty="0"/>
              <a:t>Or pay by credit card for same amounts - same time periods for payments. Go to either: </a:t>
            </a:r>
          </a:p>
          <a:p>
            <a:pPr lvl="1"/>
            <a:r>
              <a:rPr lang="en-US" dirty="0">
                <a:hlinkClick r:id="rId2"/>
              </a:rPr>
              <a:t>http://bit.ly/2seARG5</a:t>
            </a:r>
            <a:r>
              <a:rPr lang="en-US" dirty="0"/>
              <a:t>  or</a:t>
            </a:r>
          </a:p>
          <a:p>
            <a:pPr lvl="1"/>
            <a:r>
              <a:rPr lang="en-US" dirty="0">
                <a:hlinkClick r:id="rId3"/>
              </a:rPr>
              <a:t>http://weblink.donorperfect.com/GWEF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B8A1C-AB8F-1849-E308-CFFDCA687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155" y="4736749"/>
            <a:ext cx="2095995" cy="209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64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C65BE-B181-F2F8-14D5-58D29629A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38"/>
            <a:ext cx="8229600" cy="1050966"/>
          </a:xfrm>
        </p:spPr>
        <p:txBody>
          <a:bodyPr/>
          <a:lstStyle/>
          <a:p>
            <a:r>
              <a:rPr lang="en-US" b="1" dirty="0"/>
              <a:t>GWEF Fundraising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EBC37-77A8-84C0-EE03-BC9EEAFF9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6901"/>
            <a:ext cx="8229600" cy="562890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Jim Maples (AL) </a:t>
            </a:r>
            <a:r>
              <a:rPr lang="en-US" dirty="0"/>
              <a:t>– GWEF Board Chairman</a:t>
            </a:r>
          </a:p>
          <a:p>
            <a:pPr lvl="1"/>
            <a:r>
              <a:rPr lang="en-US" dirty="0">
                <a:hlinkClick r:id="rId2"/>
              </a:rPr>
              <a:t>jhmaples@gmail.com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b="1" dirty="0"/>
              <a:t>Jay DeLoach (NC) </a:t>
            </a:r>
            <a:r>
              <a:rPr lang="en-US" dirty="0"/>
              <a:t>– GWEF Fundraising Committee, Chairman</a:t>
            </a:r>
          </a:p>
          <a:p>
            <a:pPr lvl="1"/>
            <a:r>
              <a:rPr lang="en-US" dirty="0">
                <a:hlinkClick r:id="rId3"/>
              </a:rPr>
              <a:t>jaydeloach@aol.com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dirty="0"/>
              <a:t>John </a:t>
            </a:r>
            <a:r>
              <a:rPr lang="en-US" b="1" dirty="0" err="1"/>
              <a:t>Fulwider</a:t>
            </a:r>
            <a:r>
              <a:rPr lang="en-US" b="1" dirty="0"/>
              <a:t> (MS) </a:t>
            </a:r>
            <a:r>
              <a:rPr lang="en-US" dirty="0"/>
              <a:t>– GWEF Fundraising Committee, Eastern Vice Chairman</a:t>
            </a:r>
          </a:p>
          <a:p>
            <a:pPr lvl="1"/>
            <a:r>
              <a:rPr lang="en-US" dirty="0">
                <a:hlinkClick r:id="rId4"/>
              </a:rPr>
              <a:t>driff@aol.com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dirty="0"/>
              <a:t>Derek Brown (CA)</a:t>
            </a:r>
            <a:r>
              <a:rPr lang="en-US" dirty="0"/>
              <a:t> – GWEF Fundraising Committee, Western Vice Chairman </a:t>
            </a:r>
          </a:p>
          <a:p>
            <a:pPr lvl="1"/>
            <a:r>
              <a:rPr lang="en-US" dirty="0">
                <a:hlinkClick r:id="rId5"/>
              </a:rPr>
              <a:t>dptydeke@yahoo.com</a:t>
            </a:r>
            <a:r>
              <a:rPr lang="en-US" dirty="0"/>
              <a:t>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8E263F3-E01A-F36D-28F5-76CF5EDC6E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77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46475</TotalTime>
  <Words>525</Words>
  <Application>Microsoft Office PowerPoint</Application>
  <PresentationFormat>On-screen Show (4:3)</PresentationFormat>
  <Paragraphs>63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Become a George Washington Fellow today!!</vt:lpstr>
      <vt:lpstr>PowerPoint Presentation</vt:lpstr>
      <vt:lpstr>Key Projects Funded by GWEF</vt:lpstr>
      <vt:lpstr>Key Projects Funded by GWEF</vt:lpstr>
      <vt:lpstr>Key Projects Funded by GWEF</vt:lpstr>
      <vt:lpstr>Be a George Washington Fellow </vt:lpstr>
      <vt:lpstr>GWEF Fundraising 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Peter Wynne</dc:title>
  <dc:creator>Bob Ainsley</dc:creator>
  <cp:lastModifiedBy>Jim Griffith</cp:lastModifiedBy>
  <cp:revision>584</cp:revision>
  <cp:lastPrinted>2020-09-07T18:10:45Z</cp:lastPrinted>
  <dcterms:created xsi:type="dcterms:W3CDTF">2018-03-30T23:39:29Z</dcterms:created>
  <dcterms:modified xsi:type="dcterms:W3CDTF">2025-08-22T21:45:50Z</dcterms:modified>
</cp:coreProperties>
</file>