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7" r:id="rId4"/>
    <p:sldId id="278" r:id="rId5"/>
    <p:sldId id="269" r:id="rId6"/>
    <p:sldId id="268" r:id="rId7"/>
    <p:sldId id="261" r:id="rId8"/>
    <p:sldId id="270" r:id="rId9"/>
    <p:sldId id="276" r:id="rId10"/>
    <p:sldId id="275" r:id="rId11"/>
    <p:sldId id="273" r:id="rId12"/>
    <p:sldId id="274" r:id="rId13"/>
    <p:sldId id="265" r:id="rId14"/>
    <p:sldId id="272" r:id="rId15"/>
    <p:sldId id="271"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F87"/>
    <a:srgbClr val="C50E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DF145-8F79-9D77-5B9C-BB450F6EEB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AE3ABD-DFA5-20C7-14C0-311DF11379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C1721A-DEEE-0E3F-6171-3C575BB67B1B}"/>
              </a:ext>
            </a:extLst>
          </p:cNvPr>
          <p:cNvSpPr>
            <a:spLocks noGrp="1"/>
          </p:cNvSpPr>
          <p:nvPr>
            <p:ph type="dt" sz="half" idx="10"/>
          </p:nvPr>
        </p:nvSpPr>
        <p:spPr/>
        <p:txBody>
          <a:bodyPr/>
          <a:lstStyle/>
          <a:p>
            <a:fld id="{A10F3C31-F27D-4C98-B93B-1FA2FDAF0F97}" type="datetimeFigureOut">
              <a:rPr lang="en-US" smtClean="0"/>
              <a:t>9/27/2024</a:t>
            </a:fld>
            <a:endParaRPr lang="en-US"/>
          </a:p>
        </p:txBody>
      </p:sp>
      <p:sp>
        <p:nvSpPr>
          <p:cNvPr id="5" name="Footer Placeholder 4">
            <a:extLst>
              <a:ext uri="{FF2B5EF4-FFF2-40B4-BE49-F238E27FC236}">
                <a16:creationId xmlns:a16="http://schemas.microsoft.com/office/drawing/2014/main" id="{29A719B2-EEEA-5BA6-6A52-AFA40AB56C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4A4AF-7500-876B-8690-B8EEDEFE060F}"/>
              </a:ext>
            </a:extLst>
          </p:cNvPr>
          <p:cNvSpPr>
            <a:spLocks noGrp="1"/>
          </p:cNvSpPr>
          <p:nvPr>
            <p:ph type="sldNum" sz="quarter" idx="12"/>
          </p:nvPr>
        </p:nvSpPr>
        <p:spPr/>
        <p:txBody>
          <a:bodyPr/>
          <a:lstStyle/>
          <a:p>
            <a:fld id="{4FCA02E7-83CC-4BD0-8ED8-0F4F7F1D6782}" type="slidenum">
              <a:rPr lang="en-US" smtClean="0"/>
              <a:t>‹#›</a:t>
            </a:fld>
            <a:endParaRPr lang="en-US"/>
          </a:p>
        </p:txBody>
      </p:sp>
    </p:spTree>
    <p:extLst>
      <p:ext uri="{BB962C8B-B14F-4D97-AF65-F5344CB8AC3E}">
        <p14:creationId xmlns:p14="http://schemas.microsoft.com/office/powerpoint/2010/main" val="1249748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85479-C200-EC94-5BD6-3E8E5F6ED0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8BB886-E763-885A-3238-5337ED236C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07AD4B-82B8-A434-8C4D-FE6D7BEB416E}"/>
              </a:ext>
            </a:extLst>
          </p:cNvPr>
          <p:cNvSpPr>
            <a:spLocks noGrp="1"/>
          </p:cNvSpPr>
          <p:nvPr>
            <p:ph type="dt" sz="half" idx="10"/>
          </p:nvPr>
        </p:nvSpPr>
        <p:spPr/>
        <p:txBody>
          <a:bodyPr/>
          <a:lstStyle/>
          <a:p>
            <a:fld id="{A10F3C31-F27D-4C98-B93B-1FA2FDAF0F97}" type="datetimeFigureOut">
              <a:rPr lang="en-US" smtClean="0"/>
              <a:t>9/27/2024</a:t>
            </a:fld>
            <a:endParaRPr lang="en-US"/>
          </a:p>
        </p:txBody>
      </p:sp>
      <p:sp>
        <p:nvSpPr>
          <p:cNvPr id="5" name="Footer Placeholder 4">
            <a:extLst>
              <a:ext uri="{FF2B5EF4-FFF2-40B4-BE49-F238E27FC236}">
                <a16:creationId xmlns:a16="http://schemas.microsoft.com/office/drawing/2014/main" id="{7A789102-8FC8-8724-54B9-57270A473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735BD-04C0-6EFF-F456-792E1F90C9F2}"/>
              </a:ext>
            </a:extLst>
          </p:cNvPr>
          <p:cNvSpPr>
            <a:spLocks noGrp="1"/>
          </p:cNvSpPr>
          <p:nvPr>
            <p:ph type="sldNum" sz="quarter" idx="12"/>
          </p:nvPr>
        </p:nvSpPr>
        <p:spPr/>
        <p:txBody>
          <a:bodyPr/>
          <a:lstStyle/>
          <a:p>
            <a:fld id="{4FCA02E7-83CC-4BD0-8ED8-0F4F7F1D6782}" type="slidenum">
              <a:rPr lang="en-US" smtClean="0"/>
              <a:t>‹#›</a:t>
            </a:fld>
            <a:endParaRPr lang="en-US"/>
          </a:p>
        </p:txBody>
      </p:sp>
    </p:spTree>
    <p:extLst>
      <p:ext uri="{BB962C8B-B14F-4D97-AF65-F5344CB8AC3E}">
        <p14:creationId xmlns:p14="http://schemas.microsoft.com/office/powerpoint/2010/main" val="665799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BF0197-8469-B438-24A9-0619E84459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18D560-52A5-4794-6B5E-F792BD231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23C09-5C77-B79C-3252-F372D1D0EECD}"/>
              </a:ext>
            </a:extLst>
          </p:cNvPr>
          <p:cNvSpPr>
            <a:spLocks noGrp="1"/>
          </p:cNvSpPr>
          <p:nvPr>
            <p:ph type="dt" sz="half" idx="10"/>
          </p:nvPr>
        </p:nvSpPr>
        <p:spPr/>
        <p:txBody>
          <a:bodyPr/>
          <a:lstStyle/>
          <a:p>
            <a:fld id="{A10F3C31-F27D-4C98-B93B-1FA2FDAF0F97}" type="datetimeFigureOut">
              <a:rPr lang="en-US" smtClean="0"/>
              <a:t>9/27/2024</a:t>
            </a:fld>
            <a:endParaRPr lang="en-US"/>
          </a:p>
        </p:txBody>
      </p:sp>
      <p:sp>
        <p:nvSpPr>
          <p:cNvPr id="5" name="Footer Placeholder 4">
            <a:extLst>
              <a:ext uri="{FF2B5EF4-FFF2-40B4-BE49-F238E27FC236}">
                <a16:creationId xmlns:a16="http://schemas.microsoft.com/office/drawing/2014/main" id="{E71E6EBE-954C-E248-5B2F-AD3F0B37A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56C19-C70D-4427-D6B7-6F0EBEF45469}"/>
              </a:ext>
            </a:extLst>
          </p:cNvPr>
          <p:cNvSpPr>
            <a:spLocks noGrp="1"/>
          </p:cNvSpPr>
          <p:nvPr>
            <p:ph type="sldNum" sz="quarter" idx="12"/>
          </p:nvPr>
        </p:nvSpPr>
        <p:spPr/>
        <p:txBody>
          <a:bodyPr/>
          <a:lstStyle/>
          <a:p>
            <a:fld id="{4FCA02E7-83CC-4BD0-8ED8-0F4F7F1D6782}" type="slidenum">
              <a:rPr lang="en-US" smtClean="0"/>
              <a:t>‹#›</a:t>
            </a:fld>
            <a:endParaRPr lang="en-US"/>
          </a:p>
        </p:txBody>
      </p:sp>
    </p:spTree>
    <p:extLst>
      <p:ext uri="{BB962C8B-B14F-4D97-AF65-F5344CB8AC3E}">
        <p14:creationId xmlns:p14="http://schemas.microsoft.com/office/powerpoint/2010/main" val="1382825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A09F4-A498-713D-8C23-8DF0D7A264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A8585-447A-D1CD-A1B0-9F127D2DFF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4282E-BE6E-72C4-0392-93DCDE059D8F}"/>
              </a:ext>
            </a:extLst>
          </p:cNvPr>
          <p:cNvSpPr>
            <a:spLocks noGrp="1"/>
          </p:cNvSpPr>
          <p:nvPr>
            <p:ph type="dt" sz="half" idx="10"/>
          </p:nvPr>
        </p:nvSpPr>
        <p:spPr/>
        <p:txBody>
          <a:bodyPr/>
          <a:lstStyle/>
          <a:p>
            <a:fld id="{A10F3C31-F27D-4C98-B93B-1FA2FDAF0F97}" type="datetimeFigureOut">
              <a:rPr lang="en-US" smtClean="0"/>
              <a:t>9/27/2024</a:t>
            </a:fld>
            <a:endParaRPr lang="en-US"/>
          </a:p>
        </p:txBody>
      </p:sp>
      <p:sp>
        <p:nvSpPr>
          <p:cNvPr id="5" name="Footer Placeholder 4">
            <a:extLst>
              <a:ext uri="{FF2B5EF4-FFF2-40B4-BE49-F238E27FC236}">
                <a16:creationId xmlns:a16="http://schemas.microsoft.com/office/drawing/2014/main" id="{24D71AB0-9374-66C0-5FF7-649C71239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8499B-9CB1-0389-9CCB-5501AF85BAFA}"/>
              </a:ext>
            </a:extLst>
          </p:cNvPr>
          <p:cNvSpPr>
            <a:spLocks noGrp="1"/>
          </p:cNvSpPr>
          <p:nvPr>
            <p:ph type="sldNum" sz="quarter" idx="12"/>
          </p:nvPr>
        </p:nvSpPr>
        <p:spPr/>
        <p:txBody>
          <a:bodyPr/>
          <a:lstStyle/>
          <a:p>
            <a:fld id="{4FCA02E7-83CC-4BD0-8ED8-0F4F7F1D6782}" type="slidenum">
              <a:rPr lang="en-US" smtClean="0"/>
              <a:t>‹#›</a:t>
            </a:fld>
            <a:endParaRPr lang="en-US"/>
          </a:p>
        </p:txBody>
      </p:sp>
    </p:spTree>
    <p:extLst>
      <p:ext uri="{BB962C8B-B14F-4D97-AF65-F5344CB8AC3E}">
        <p14:creationId xmlns:p14="http://schemas.microsoft.com/office/powerpoint/2010/main" val="1535805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20A86-F18F-91FA-878C-37C084933F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4CA32B-E937-8366-9FBE-B840BB4C12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162F38-D159-5BE6-DACD-7BAF140F5291}"/>
              </a:ext>
            </a:extLst>
          </p:cNvPr>
          <p:cNvSpPr>
            <a:spLocks noGrp="1"/>
          </p:cNvSpPr>
          <p:nvPr>
            <p:ph type="dt" sz="half" idx="10"/>
          </p:nvPr>
        </p:nvSpPr>
        <p:spPr/>
        <p:txBody>
          <a:bodyPr/>
          <a:lstStyle/>
          <a:p>
            <a:fld id="{A10F3C31-F27D-4C98-B93B-1FA2FDAF0F97}" type="datetimeFigureOut">
              <a:rPr lang="en-US" smtClean="0"/>
              <a:t>9/27/2024</a:t>
            </a:fld>
            <a:endParaRPr lang="en-US"/>
          </a:p>
        </p:txBody>
      </p:sp>
      <p:sp>
        <p:nvSpPr>
          <p:cNvPr id="5" name="Footer Placeholder 4">
            <a:extLst>
              <a:ext uri="{FF2B5EF4-FFF2-40B4-BE49-F238E27FC236}">
                <a16:creationId xmlns:a16="http://schemas.microsoft.com/office/drawing/2014/main" id="{4638E5E9-4E4F-58A9-BA05-C488E67765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CEB3EC-A05D-CD4A-CA95-32540518F85C}"/>
              </a:ext>
            </a:extLst>
          </p:cNvPr>
          <p:cNvSpPr>
            <a:spLocks noGrp="1"/>
          </p:cNvSpPr>
          <p:nvPr>
            <p:ph type="sldNum" sz="quarter" idx="12"/>
          </p:nvPr>
        </p:nvSpPr>
        <p:spPr/>
        <p:txBody>
          <a:bodyPr/>
          <a:lstStyle/>
          <a:p>
            <a:fld id="{4FCA02E7-83CC-4BD0-8ED8-0F4F7F1D6782}" type="slidenum">
              <a:rPr lang="en-US" smtClean="0"/>
              <a:t>‹#›</a:t>
            </a:fld>
            <a:endParaRPr lang="en-US"/>
          </a:p>
        </p:txBody>
      </p:sp>
    </p:spTree>
    <p:extLst>
      <p:ext uri="{BB962C8B-B14F-4D97-AF65-F5344CB8AC3E}">
        <p14:creationId xmlns:p14="http://schemas.microsoft.com/office/powerpoint/2010/main" val="2661180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8E0EF-CFD3-5382-5A6B-D8B1CDCE26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9478A4-F965-C534-8AC9-61C68E02E4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49D895-4013-4909-8175-F640A76467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C142B-6505-2A12-FC54-47FE17B70433}"/>
              </a:ext>
            </a:extLst>
          </p:cNvPr>
          <p:cNvSpPr>
            <a:spLocks noGrp="1"/>
          </p:cNvSpPr>
          <p:nvPr>
            <p:ph type="dt" sz="half" idx="10"/>
          </p:nvPr>
        </p:nvSpPr>
        <p:spPr/>
        <p:txBody>
          <a:bodyPr/>
          <a:lstStyle/>
          <a:p>
            <a:fld id="{A10F3C31-F27D-4C98-B93B-1FA2FDAF0F97}" type="datetimeFigureOut">
              <a:rPr lang="en-US" smtClean="0"/>
              <a:t>9/27/2024</a:t>
            </a:fld>
            <a:endParaRPr lang="en-US"/>
          </a:p>
        </p:txBody>
      </p:sp>
      <p:sp>
        <p:nvSpPr>
          <p:cNvPr id="6" name="Footer Placeholder 5">
            <a:extLst>
              <a:ext uri="{FF2B5EF4-FFF2-40B4-BE49-F238E27FC236}">
                <a16:creationId xmlns:a16="http://schemas.microsoft.com/office/drawing/2014/main" id="{3A1F342C-9596-C021-6326-6E7FA84005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33779C-0F0C-0A5B-F030-583C7E1900D7}"/>
              </a:ext>
            </a:extLst>
          </p:cNvPr>
          <p:cNvSpPr>
            <a:spLocks noGrp="1"/>
          </p:cNvSpPr>
          <p:nvPr>
            <p:ph type="sldNum" sz="quarter" idx="12"/>
          </p:nvPr>
        </p:nvSpPr>
        <p:spPr/>
        <p:txBody>
          <a:bodyPr/>
          <a:lstStyle/>
          <a:p>
            <a:fld id="{4FCA02E7-83CC-4BD0-8ED8-0F4F7F1D6782}" type="slidenum">
              <a:rPr lang="en-US" smtClean="0"/>
              <a:t>‹#›</a:t>
            </a:fld>
            <a:endParaRPr lang="en-US"/>
          </a:p>
        </p:txBody>
      </p:sp>
    </p:spTree>
    <p:extLst>
      <p:ext uri="{BB962C8B-B14F-4D97-AF65-F5344CB8AC3E}">
        <p14:creationId xmlns:p14="http://schemas.microsoft.com/office/powerpoint/2010/main" val="2707172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8377E-4E14-FEDF-6AB4-FC7861239B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6225B9-194D-4EA4-B38C-45AFC5568B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EAEB07-3845-42BE-EF84-325FE837AC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0B412E-DBB9-C97F-F3CC-2DF55D8950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5AFD66-4A15-FC3E-7464-2677415863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846977-EF30-0D0D-2771-FF71142AFCCC}"/>
              </a:ext>
            </a:extLst>
          </p:cNvPr>
          <p:cNvSpPr>
            <a:spLocks noGrp="1"/>
          </p:cNvSpPr>
          <p:nvPr>
            <p:ph type="dt" sz="half" idx="10"/>
          </p:nvPr>
        </p:nvSpPr>
        <p:spPr/>
        <p:txBody>
          <a:bodyPr/>
          <a:lstStyle/>
          <a:p>
            <a:fld id="{A10F3C31-F27D-4C98-B93B-1FA2FDAF0F97}" type="datetimeFigureOut">
              <a:rPr lang="en-US" smtClean="0"/>
              <a:t>9/27/2024</a:t>
            </a:fld>
            <a:endParaRPr lang="en-US"/>
          </a:p>
        </p:txBody>
      </p:sp>
      <p:sp>
        <p:nvSpPr>
          <p:cNvPr id="8" name="Footer Placeholder 7">
            <a:extLst>
              <a:ext uri="{FF2B5EF4-FFF2-40B4-BE49-F238E27FC236}">
                <a16:creationId xmlns:a16="http://schemas.microsoft.com/office/drawing/2014/main" id="{0EB09A53-ACD0-1473-51B1-FBB55D199A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06510C-C670-6105-3089-4CD28FF15B64}"/>
              </a:ext>
            </a:extLst>
          </p:cNvPr>
          <p:cNvSpPr>
            <a:spLocks noGrp="1"/>
          </p:cNvSpPr>
          <p:nvPr>
            <p:ph type="sldNum" sz="quarter" idx="12"/>
          </p:nvPr>
        </p:nvSpPr>
        <p:spPr/>
        <p:txBody>
          <a:bodyPr/>
          <a:lstStyle/>
          <a:p>
            <a:fld id="{4FCA02E7-83CC-4BD0-8ED8-0F4F7F1D6782}" type="slidenum">
              <a:rPr lang="en-US" smtClean="0"/>
              <a:t>‹#›</a:t>
            </a:fld>
            <a:endParaRPr lang="en-US"/>
          </a:p>
        </p:txBody>
      </p:sp>
    </p:spTree>
    <p:extLst>
      <p:ext uri="{BB962C8B-B14F-4D97-AF65-F5344CB8AC3E}">
        <p14:creationId xmlns:p14="http://schemas.microsoft.com/office/powerpoint/2010/main" val="1570168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3710-5CEC-2384-649A-B731094EDD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E18665-A1D2-B337-D511-381986525F7C}"/>
              </a:ext>
            </a:extLst>
          </p:cNvPr>
          <p:cNvSpPr>
            <a:spLocks noGrp="1"/>
          </p:cNvSpPr>
          <p:nvPr>
            <p:ph type="dt" sz="half" idx="10"/>
          </p:nvPr>
        </p:nvSpPr>
        <p:spPr/>
        <p:txBody>
          <a:bodyPr/>
          <a:lstStyle/>
          <a:p>
            <a:fld id="{A10F3C31-F27D-4C98-B93B-1FA2FDAF0F97}" type="datetimeFigureOut">
              <a:rPr lang="en-US" smtClean="0"/>
              <a:t>9/27/2024</a:t>
            </a:fld>
            <a:endParaRPr lang="en-US"/>
          </a:p>
        </p:txBody>
      </p:sp>
      <p:sp>
        <p:nvSpPr>
          <p:cNvPr id="4" name="Footer Placeholder 3">
            <a:extLst>
              <a:ext uri="{FF2B5EF4-FFF2-40B4-BE49-F238E27FC236}">
                <a16:creationId xmlns:a16="http://schemas.microsoft.com/office/drawing/2014/main" id="{BAE68250-EE4F-E707-5743-757F8DCCA1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F190C7-89BC-726C-DD86-BD64560EB358}"/>
              </a:ext>
            </a:extLst>
          </p:cNvPr>
          <p:cNvSpPr>
            <a:spLocks noGrp="1"/>
          </p:cNvSpPr>
          <p:nvPr>
            <p:ph type="sldNum" sz="quarter" idx="12"/>
          </p:nvPr>
        </p:nvSpPr>
        <p:spPr/>
        <p:txBody>
          <a:bodyPr/>
          <a:lstStyle/>
          <a:p>
            <a:fld id="{4FCA02E7-83CC-4BD0-8ED8-0F4F7F1D6782}" type="slidenum">
              <a:rPr lang="en-US" smtClean="0"/>
              <a:t>‹#›</a:t>
            </a:fld>
            <a:endParaRPr lang="en-US"/>
          </a:p>
        </p:txBody>
      </p:sp>
    </p:spTree>
    <p:extLst>
      <p:ext uri="{BB962C8B-B14F-4D97-AF65-F5344CB8AC3E}">
        <p14:creationId xmlns:p14="http://schemas.microsoft.com/office/powerpoint/2010/main" val="79051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A9D343-ACF8-AB31-BE49-BD0563E7AADA}"/>
              </a:ext>
            </a:extLst>
          </p:cNvPr>
          <p:cNvSpPr>
            <a:spLocks noGrp="1"/>
          </p:cNvSpPr>
          <p:nvPr>
            <p:ph type="dt" sz="half" idx="10"/>
          </p:nvPr>
        </p:nvSpPr>
        <p:spPr/>
        <p:txBody>
          <a:bodyPr/>
          <a:lstStyle/>
          <a:p>
            <a:fld id="{A10F3C31-F27D-4C98-B93B-1FA2FDAF0F97}" type="datetimeFigureOut">
              <a:rPr lang="en-US" smtClean="0"/>
              <a:t>9/27/2024</a:t>
            </a:fld>
            <a:endParaRPr lang="en-US"/>
          </a:p>
        </p:txBody>
      </p:sp>
      <p:sp>
        <p:nvSpPr>
          <p:cNvPr id="3" name="Footer Placeholder 2">
            <a:extLst>
              <a:ext uri="{FF2B5EF4-FFF2-40B4-BE49-F238E27FC236}">
                <a16:creationId xmlns:a16="http://schemas.microsoft.com/office/drawing/2014/main" id="{C98B600C-BC5A-79D7-3E9A-C7C94771A6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DB2B30-E3EA-C3F0-1430-5BC613565B0B}"/>
              </a:ext>
            </a:extLst>
          </p:cNvPr>
          <p:cNvSpPr>
            <a:spLocks noGrp="1"/>
          </p:cNvSpPr>
          <p:nvPr>
            <p:ph type="sldNum" sz="quarter" idx="12"/>
          </p:nvPr>
        </p:nvSpPr>
        <p:spPr/>
        <p:txBody>
          <a:bodyPr/>
          <a:lstStyle/>
          <a:p>
            <a:fld id="{4FCA02E7-83CC-4BD0-8ED8-0F4F7F1D6782}" type="slidenum">
              <a:rPr lang="en-US" smtClean="0"/>
              <a:t>‹#›</a:t>
            </a:fld>
            <a:endParaRPr lang="en-US"/>
          </a:p>
        </p:txBody>
      </p:sp>
    </p:spTree>
    <p:extLst>
      <p:ext uri="{BB962C8B-B14F-4D97-AF65-F5344CB8AC3E}">
        <p14:creationId xmlns:p14="http://schemas.microsoft.com/office/powerpoint/2010/main" val="1224001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ADAA1-199B-9410-39A2-2A019369F3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EF4E14-4532-4689-E433-774984B8E1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EB4CDD-6FBA-0123-8114-C1B83D28D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B6F8F6-29DC-4BB5-FA27-324E1705C1E8}"/>
              </a:ext>
            </a:extLst>
          </p:cNvPr>
          <p:cNvSpPr>
            <a:spLocks noGrp="1"/>
          </p:cNvSpPr>
          <p:nvPr>
            <p:ph type="dt" sz="half" idx="10"/>
          </p:nvPr>
        </p:nvSpPr>
        <p:spPr/>
        <p:txBody>
          <a:bodyPr/>
          <a:lstStyle/>
          <a:p>
            <a:fld id="{A10F3C31-F27D-4C98-B93B-1FA2FDAF0F97}" type="datetimeFigureOut">
              <a:rPr lang="en-US" smtClean="0"/>
              <a:t>9/27/2024</a:t>
            </a:fld>
            <a:endParaRPr lang="en-US"/>
          </a:p>
        </p:txBody>
      </p:sp>
      <p:sp>
        <p:nvSpPr>
          <p:cNvPr id="6" name="Footer Placeholder 5">
            <a:extLst>
              <a:ext uri="{FF2B5EF4-FFF2-40B4-BE49-F238E27FC236}">
                <a16:creationId xmlns:a16="http://schemas.microsoft.com/office/drawing/2014/main" id="{CB25FF27-C1DA-6626-209C-88DDB407C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013E8E-C9C7-74AC-6988-D7D577F47A0A}"/>
              </a:ext>
            </a:extLst>
          </p:cNvPr>
          <p:cNvSpPr>
            <a:spLocks noGrp="1"/>
          </p:cNvSpPr>
          <p:nvPr>
            <p:ph type="sldNum" sz="quarter" idx="12"/>
          </p:nvPr>
        </p:nvSpPr>
        <p:spPr/>
        <p:txBody>
          <a:bodyPr/>
          <a:lstStyle/>
          <a:p>
            <a:fld id="{4FCA02E7-83CC-4BD0-8ED8-0F4F7F1D6782}" type="slidenum">
              <a:rPr lang="en-US" smtClean="0"/>
              <a:t>‹#›</a:t>
            </a:fld>
            <a:endParaRPr lang="en-US"/>
          </a:p>
        </p:txBody>
      </p:sp>
    </p:spTree>
    <p:extLst>
      <p:ext uri="{BB962C8B-B14F-4D97-AF65-F5344CB8AC3E}">
        <p14:creationId xmlns:p14="http://schemas.microsoft.com/office/powerpoint/2010/main" val="1816689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06FC8-5014-1644-F846-78F109D883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44CCA2-635F-BC75-FA93-6075346461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FE7BED-7448-959A-2E06-4315C954EB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26473E-9C96-6D89-AF5B-19ECBB78ADCE}"/>
              </a:ext>
            </a:extLst>
          </p:cNvPr>
          <p:cNvSpPr>
            <a:spLocks noGrp="1"/>
          </p:cNvSpPr>
          <p:nvPr>
            <p:ph type="dt" sz="half" idx="10"/>
          </p:nvPr>
        </p:nvSpPr>
        <p:spPr/>
        <p:txBody>
          <a:bodyPr/>
          <a:lstStyle/>
          <a:p>
            <a:fld id="{A10F3C31-F27D-4C98-B93B-1FA2FDAF0F97}" type="datetimeFigureOut">
              <a:rPr lang="en-US" smtClean="0"/>
              <a:t>9/27/2024</a:t>
            </a:fld>
            <a:endParaRPr lang="en-US"/>
          </a:p>
        </p:txBody>
      </p:sp>
      <p:sp>
        <p:nvSpPr>
          <p:cNvPr id="6" name="Footer Placeholder 5">
            <a:extLst>
              <a:ext uri="{FF2B5EF4-FFF2-40B4-BE49-F238E27FC236}">
                <a16:creationId xmlns:a16="http://schemas.microsoft.com/office/drawing/2014/main" id="{DD85230B-EE98-C973-1C49-EF6B2D2B6C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54482-ADA1-E5EF-4285-C911D8945CB4}"/>
              </a:ext>
            </a:extLst>
          </p:cNvPr>
          <p:cNvSpPr>
            <a:spLocks noGrp="1"/>
          </p:cNvSpPr>
          <p:nvPr>
            <p:ph type="sldNum" sz="quarter" idx="12"/>
          </p:nvPr>
        </p:nvSpPr>
        <p:spPr/>
        <p:txBody>
          <a:bodyPr/>
          <a:lstStyle/>
          <a:p>
            <a:fld id="{4FCA02E7-83CC-4BD0-8ED8-0F4F7F1D6782}" type="slidenum">
              <a:rPr lang="en-US" smtClean="0"/>
              <a:t>‹#›</a:t>
            </a:fld>
            <a:endParaRPr lang="en-US"/>
          </a:p>
        </p:txBody>
      </p:sp>
    </p:spTree>
    <p:extLst>
      <p:ext uri="{BB962C8B-B14F-4D97-AF65-F5344CB8AC3E}">
        <p14:creationId xmlns:p14="http://schemas.microsoft.com/office/powerpoint/2010/main" val="3115412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A56131-7D75-59A8-AD6E-F1317F5299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5175E4-6D56-EDC9-4659-DA57CD1A8A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7CF5F-73E2-75E7-A05D-CBB6B8D39C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0F3C31-F27D-4C98-B93B-1FA2FDAF0F97}" type="datetimeFigureOut">
              <a:rPr lang="en-US" smtClean="0"/>
              <a:t>9/27/2024</a:t>
            </a:fld>
            <a:endParaRPr lang="en-US"/>
          </a:p>
        </p:txBody>
      </p:sp>
      <p:sp>
        <p:nvSpPr>
          <p:cNvPr id="5" name="Footer Placeholder 4">
            <a:extLst>
              <a:ext uri="{FF2B5EF4-FFF2-40B4-BE49-F238E27FC236}">
                <a16:creationId xmlns:a16="http://schemas.microsoft.com/office/drawing/2014/main" id="{40904671-55C4-44B3-30B9-AFCF62296C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9F9606-8E2C-DF18-5CEB-C05E74E99D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CA02E7-83CC-4BD0-8ED8-0F4F7F1D6782}" type="slidenum">
              <a:rPr lang="en-US" smtClean="0"/>
              <a:t>‹#›</a:t>
            </a:fld>
            <a:endParaRPr lang="en-US"/>
          </a:p>
        </p:txBody>
      </p:sp>
    </p:spTree>
    <p:extLst>
      <p:ext uri="{BB962C8B-B14F-4D97-AF65-F5344CB8AC3E}">
        <p14:creationId xmlns:p14="http://schemas.microsoft.com/office/powerpoint/2010/main" val="407656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hyperlink" Target="https://youtu.be/3JaOikT8nx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1.png"/><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0EBAE731-EABA-8746-3E16-3AF890917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1378" y="1275127"/>
            <a:ext cx="4229244" cy="3188057"/>
          </a:xfrm>
          <a:prstGeom prst="rect">
            <a:avLst/>
          </a:prstGeom>
        </p:spPr>
      </p:pic>
      <p:sp>
        <p:nvSpPr>
          <p:cNvPr id="6" name="Rectangle 5">
            <a:extLst>
              <a:ext uri="{FF2B5EF4-FFF2-40B4-BE49-F238E27FC236}">
                <a16:creationId xmlns:a16="http://schemas.microsoft.com/office/drawing/2014/main" id="{315A28D6-4065-31F0-9E50-5912A13980A6}"/>
              </a:ext>
            </a:extLst>
          </p:cNvPr>
          <p:cNvSpPr/>
          <p:nvPr/>
        </p:nvSpPr>
        <p:spPr>
          <a:xfrm>
            <a:off x="0" y="5206482"/>
            <a:ext cx="12192000" cy="1651518"/>
          </a:xfrm>
          <a:prstGeom prst="rect">
            <a:avLst/>
          </a:prstGeom>
          <a:solidFill>
            <a:srgbClr val="0A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919F081-541F-03AA-80A5-C21CD70A6229}"/>
              </a:ext>
            </a:extLst>
          </p:cNvPr>
          <p:cNvSpPr txBox="1"/>
          <p:nvPr/>
        </p:nvSpPr>
        <p:spPr>
          <a:xfrm>
            <a:off x="612396" y="260059"/>
            <a:ext cx="4144162" cy="523220"/>
          </a:xfrm>
          <a:prstGeom prst="rect">
            <a:avLst/>
          </a:prstGeom>
          <a:noFill/>
        </p:spPr>
        <p:txBody>
          <a:bodyPr wrap="square" rtlCol="0">
            <a:spAutoFit/>
          </a:bodyPr>
          <a:lstStyle/>
          <a:p>
            <a:r>
              <a:rPr lang="en-US" sz="1400" dirty="0">
                <a:solidFill>
                  <a:srgbClr val="C50E3C"/>
                </a:solidFill>
              </a:rPr>
              <a:t>NATIONAL SOCIETY OF THE</a:t>
            </a:r>
            <a:br>
              <a:rPr lang="en-US" sz="1400" dirty="0">
                <a:solidFill>
                  <a:srgbClr val="C50E3C"/>
                </a:solidFill>
              </a:rPr>
            </a:br>
            <a:r>
              <a:rPr lang="en-US" sz="1400" dirty="0">
                <a:solidFill>
                  <a:srgbClr val="C50E3C"/>
                </a:solidFill>
              </a:rPr>
              <a:t>SONS OF THE AMERICAN REVOLUTION</a:t>
            </a:r>
          </a:p>
        </p:txBody>
      </p:sp>
      <p:cxnSp>
        <p:nvCxnSpPr>
          <p:cNvPr id="9" name="Straight Connector 8">
            <a:extLst>
              <a:ext uri="{FF2B5EF4-FFF2-40B4-BE49-F238E27FC236}">
                <a16:creationId xmlns:a16="http://schemas.microsoft.com/office/drawing/2014/main" id="{B86D9EF2-7FBC-9104-6FD4-72C3623102CD}"/>
              </a:ext>
            </a:extLst>
          </p:cNvPr>
          <p:cNvCxnSpPr>
            <a:cxnSpLocks/>
          </p:cNvCxnSpPr>
          <p:nvPr/>
        </p:nvCxnSpPr>
        <p:spPr>
          <a:xfrm>
            <a:off x="696286" y="783279"/>
            <a:ext cx="2768367" cy="0"/>
          </a:xfrm>
          <a:prstGeom prst="line">
            <a:avLst/>
          </a:prstGeom>
          <a:ln w="28575">
            <a:solidFill>
              <a:srgbClr val="0A2F8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463009F-FA6A-8792-7392-3C5CFDC6579E}"/>
              </a:ext>
            </a:extLst>
          </p:cNvPr>
          <p:cNvCxnSpPr>
            <a:cxnSpLocks/>
          </p:cNvCxnSpPr>
          <p:nvPr/>
        </p:nvCxnSpPr>
        <p:spPr>
          <a:xfrm>
            <a:off x="864066" y="5593638"/>
            <a:ext cx="0" cy="87720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38C7B03-2235-0638-EE87-7F54CFE3C191}"/>
              </a:ext>
            </a:extLst>
          </p:cNvPr>
          <p:cNvSpPr txBox="1"/>
          <p:nvPr/>
        </p:nvSpPr>
        <p:spPr>
          <a:xfrm>
            <a:off x="1065402" y="5847575"/>
            <a:ext cx="2399251" cy="369332"/>
          </a:xfrm>
          <a:prstGeom prst="rect">
            <a:avLst/>
          </a:prstGeom>
          <a:noFill/>
        </p:spPr>
        <p:txBody>
          <a:bodyPr wrap="square" rtlCol="0">
            <a:spAutoFit/>
          </a:bodyPr>
          <a:lstStyle/>
          <a:p>
            <a:r>
              <a:rPr lang="en-US" dirty="0">
                <a:solidFill>
                  <a:schemeClr val="bg1"/>
                </a:solidFill>
              </a:rPr>
              <a:t>OVERVIEW</a:t>
            </a:r>
          </a:p>
        </p:txBody>
      </p:sp>
    </p:spTree>
    <p:extLst>
      <p:ext uri="{BB962C8B-B14F-4D97-AF65-F5344CB8AC3E}">
        <p14:creationId xmlns:p14="http://schemas.microsoft.com/office/powerpoint/2010/main" val="2208597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27CD2F-8DDD-D22B-87CE-3CC318745F5D}"/>
              </a:ext>
            </a:extLst>
          </p:cNvPr>
          <p:cNvSpPr/>
          <p:nvPr/>
        </p:nvSpPr>
        <p:spPr>
          <a:xfrm rot="10800000">
            <a:off x="1" y="0"/>
            <a:ext cx="12191999" cy="1418253"/>
          </a:xfrm>
          <a:prstGeom prst="rect">
            <a:avLst/>
          </a:prstGeom>
          <a:gradFill flip="none" rotWithShape="1">
            <a:gsLst>
              <a:gs pos="0">
                <a:srgbClr val="0A2F87"/>
              </a:gs>
              <a:gs pos="74000">
                <a:schemeClr val="accent5">
                  <a:lumMod val="45000"/>
                  <a:lumOff val="55000"/>
                </a:schemeClr>
              </a:gs>
              <a:gs pos="83000">
                <a:schemeClr val="accent5">
                  <a:lumMod val="45000"/>
                  <a:lumOff val="55000"/>
                </a:schemeClr>
              </a:gs>
              <a:gs pos="100000">
                <a:schemeClr val="accent5">
                  <a:lumMod val="30000"/>
                  <a:lumOff val="7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DF6AA9A5-9CDB-C171-D022-7D5603B87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87" y="137990"/>
            <a:ext cx="1515325" cy="1142271"/>
          </a:xfrm>
          <a:prstGeom prst="rect">
            <a:avLst/>
          </a:prstGeom>
        </p:spPr>
      </p:pic>
      <p:sp>
        <p:nvSpPr>
          <p:cNvPr id="10" name="TextBox 9">
            <a:extLst>
              <a:ext uri="{FF2B5EF4-FFF2-40B4-BE49-F238E27FC236}">
                <a16:creationId xmlns:a16="http://schemas.microsoft.com/office/drawing/2014/main" id="{FD51C064-0AB3-18F1-7503-43FDD9D286BE}"/>
              </a:ext>
            </a:extLst>
          </p:cNvPr>
          <p:cNvSpPr txBox="1"/>
          <p:nvPr/>
        </p:nvSpPr>
        <p:spPr>
          <a:xfrm>
            <a:off x="6812122" y="876375"/>
            <a:ext cx="5079278" cy="307777"/>
          </a:xfrm>
          <a:prstGeom prst="rect">
            <a:avLst/>
          </a:prstGeom>
          <a:noFill/>
        </p:spPr>
        <p:txBody>
          <a:bodyPr wrap="square" rtlCol="0">
            <a:spAutoFit/>
          </a:bodyPr>
          <a:lstStyle/>
          <a:p>
            <a:r>
              <a:rPr lang="en-US" sz="1400" dirty="0">
                <a:solidFill>
                  <a:schemeClr val="bg1"/>
                </a:solidFill>
              </a:rPr>
              <a:t>NATIONAL SOCIETY OF THE SONS OF THE AMERICAN REVOLUTION</a:t>
            </a:r>
          </a:p>
        </p:txBody>
      </p:sp>
      <p:pic>
        <p:nvPicPr>
          <p:cNvPr id="12" name="Picture 11">
            <a:extLst>
              <a:ext uri="{FF2B5EF4-FFF2-40B4-BE49-F238E27FC236}">
                <a16:creationId xmlns:a16="http://schemas.microsoft.com/office/drawing/2014/main" id="{1686DB34-2A5C-B043-4EB2-D3B5ED5A441E}"/>
              </a:ext>
            </a:extLst>
          </p:cNvPr>
          <p:cNvPicPr>
            <a:picLocks noChangeAspect="1"/>
          </p:cNvPicPr>
          <p:nvPr/>
        </p:nvPicPr>
        <p:blipFill>
          <a:blip r:embed="rId3"/>
          <a:stretch>
            <a:fillRect/>
          </a:stretch>
        </p:blipFill>
        <p:spPr>
          <a:xfrm>
            <a:off x="6888306" y="1192663"/>
            <a:ext cx="4909661" cy="53600"/>
          </a:xfrm>
          <a:prstGeom prst="rect">
            <a:avLst/>
          </a:prstGeom>
        </p:spPr>
      </p:pic>
      <p:sp>
        <p:nvSpPr>
          <p:cNvPr id="5" name="TextBox 4">
            <a:extLst>
              <a:ext uri="{FF2B5EF4-FFF2-40B4-BE49-F238E27FC236}">
                <a16:creationId xmlns:a16="http://schemas.microsoft.com/office/drawing/2014/main" id="{59468950-0457-3AE2-39EA-21223BC3EB85}"/>
              </a:ext>
            </a:extLst>
          </p:cNvPr>
          <p:cNvSpPr txBox="1"/>
          <p:nvPr/>
        </p:nvSpPr>
        <p:spPr>
          <a:xfrm>
            <a:off x="533194" y="1585412"/>
            <a:ext cx="5562805" cy="646331"/>
          </a:xfrm>
          <a:prstGeom prst="rect">
            <a:avLst/>
          </a:prstGeom>
          <a:noFill/>
        </p:spPr>
        <p:txBody>
          <a:bodyPr wrap="square" rtlCol="0">
            <a:spAutoFit/>
          </a:bodyPr>
          <a:lstStyle/>
          <a:p>
            <a:r>
              <a:rPr lang="en-US" sz="3600" b="1" dirty="0">
                <a:solidFill>
                  <a:srgbClr val="0A2F87"/>
                </a:solidFill>
              </a:rPr>
              <a:t>JOIN TODAY!</a:t>
            </a:r>
            <a:endParaRPr lang="en-US" sz="3600" dirty="0"/>
          </a:p>
        </p:txBody>
      </p:sp>
      <p:pic>
        <p:nvPicPr>
          <p:cNvPr id="6" name="Picture 5" descr="A group of men in uniform&#10;&#10;Description automatically generated with low confidence">
            <a:extLst>
              <a:ext uri="{FF2B5EF4-FFF2-40B4-BE49-F238E27FC236}">
                <a16:creationId xmlns:a16="http://schemas.microsoft.com/office/drawing/2014/main" id="{21AF39E6-860B-182F-A84C-C7E3CCA4F891}"/>
              </a:ext>
            </a:extLst>
          </p:cNvPr>
          <p:cNvPicPr>
            <a:picLocks noChangeAspect="1"/>
          </p:cNvPicPr>
          <p:nvPr/>
        </p:nvPicPr>
        <p:blipFill rotWithShape="1">
          <a:blip r:embed="rId4">
            <a:extLst>
              <a:ext uri="{28A0092B-C50C-407E-A947-70E740481C1C}">
                <a14:useLocalDpi xmlns:a14="http://schemas.microsoft.com/office/drawing/2010/main" val="0"/>
              </a:ext>
            </a:extLst>
          </a:blip>
          <a:srcRect l="32066" t="15722" r="18571" b="4958"/>
          <a:stretch/>
        </p:blipFill>
        <p:spPr>
          <a:xfrm>
            <a:off x="7112721" y="1417434"/>
            <a:ext cx="5079278" cy="5439746"/>
          </a:xfrm>
          <a:prstGeom prst="rect">
            <a:avLst/>
          </a:prstGeom>
        </p:spPr>
      </p:pic>
      <p:sp>
        <p:nvSpPr>
          <p:cNvPr id="7" name="TextBox 6">
            <a:extLst>
              <a:ext uri="{FF2B5EF4-FFF2-40B4-BE49-F238E27FC236}">
                <a16:creationId xmlns:a16="http://schemas.microsoft.com/office/drawing/2014/main" id="{0FAEE1DC-7C0A-BF54-C348-3E6545964022}"/>
              </a:ext>
            </a:extLst>
          </p:cNvPr>
          <p:cNvSpPr txBox="1"/>
          <p:nvPr/>
        </p:nvSpPr>
        <p:spPr>
          <a:xfrm>
            <a:off x="191278" y="2687266"/>
            <a:ext cx="6561181"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DETERMINE ELIGIBILITY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FIND A LOCAL CONTACT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COLLECT YOUR DATA</a:t>
            </a:r>
          </a:p>
        </p:txBody>
      </p:sp>
      <p:sp>
        <p:nvSpPr>
          <p:cNvPr id="8" name="TextBox 7">
            <a:extLst>
              <a:ext uri="{FF2B5EF4-FFF2-40B4-BE49-F238E27FC236}">
                <a16:creationId xmlns:a16="http://schemas.microsoft.com/office/drawing/2014/main" id="{2A982490-76A9-A2E3-5056-E548D8563A2F}"/>
              </a:ext>
            </a:extLst>
          </p:cNvPr>
          <p:cNvSpPr txBox="1"/>
          <p:nvPr/>
        </p:nvSpPr>
        <p:spPr>
          <a:xfrm>
            <a:off x="267886" y="5150149"/>
            <a:ext cx="6214188" cy="923330"/>
          </a:xfrm>
          <a:prstGeom prst="rect">
            <a:avLst/>
          </a:prstGeom>
          <a:noFill/>
        </p:spPr>
        <p:txBody>
          <a:bodyPr wrap="square" rtlCol="0">
            <a:spAutoFit/>
          </a:bodyPr>
          <a:lstStyle/>
          <a:p>
            <a:r>
              <a:rPr lang="en-US" b="0" i="0" dirty="0">
                <a:solidFill>
                  <a:srgbClr val="3F3F3F"/>
                </a:solidFill>
                <a:effectLst/>
                <a:latin typeface="Lato" panose="020F0502020204030203" pitchFamily="34" charset="0"/>
              </a:rPr>
              <a:t>The SAR does not restrict membership on basis of race, age, color, religion, national origin, nation of citizenship or residency. </a:t>
            </a:r>
            <a:endParaRPr lang="en-US" dirty="0"/>
          </a:p>
        </p:txBody>
      </p:sp>
    </p:spTree>
    <p:extLst>
      <p:ext uri="{BB962C8B-B14F-4D97-AF65-F5344CB8AC3E}">
        <p14:creationId xmlns:p14="http://schemas.microsoft.com/office/powerpoint/2010/main" val="1154216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27CD2F-8DDD-D22B-87CE-3CC318745F5D}"/>
              </a:ext>
            </a:extLst>
          </p:cNvPr>
          <p:cNvSpPr/>
          <p:nvPr/>
        </p:nvSpPr>
        <p:spPr>
          <a:xfrm rot="10800000">
            <a:off x="1" y="0"/>
            <a:ext cx="12191999" cy="1418253"/>
          </a:xfrm>
          <a:prstGeom prst="rect">
            <a:avLst/>
          </a:prstGeom>
          <a:gradFill flip="none" rotWithShape="1">
            <a:gsLst>
              <a:gs pos="0">
                <a:srgbClr val="0A2F87"/>
              </a:gs>
              <a:gs pos="74000">
                <a:schemeClr val="accent5">
                  <a:lumMod val="45000"/>
                  <a:lumOff val="55000"/>
                </a:schemeClr>
              </a:gs>
              <a:gs pos="83000">
                <a:schemeClr val="accent5">
                  <a:lumMod val="45000"/>
                  <a:lumOff val="55000"/>
                </a:schemeClr>
              </a:gs>
              <a:gs pos="100000">
                <a:schemeClr val="accent5">
                  <a:lumMod val="30000"/>
                  <a:lumOff val="7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DF6AA9A5-9CDB-C171-D022-7D5603B87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87" y="137990"/>
            <a:ext cx="1515325" cy="1142271"/>
          </a:xfrm>
          <a:prstGeom prst="rect">
            <a:avLst/>
          </a:prstGeom>
        </p:spPr>
      </p:pic>
      <p:sp>
        <p:nvSpPr>
          <p:cNvPr id="10" name="TextBox 9">
            <a:extLst>
              <a:ext uri="{FF2B5EF4-FFF2-40B4-BE49-F238E27FC236}">
                <a16:creationId xmlns:a16="http://schemas.microsoft.com/office/drawing/2014/main" id="{FD51C064-0AB3-18F1-7503-43FDD9D286BE}"/>
              </a:ext>
            </a:extLst>
          </p:cNvPr>
          <p:cNvSpPr txBox="1"/>
          <p:nvPr/>
        </p:nvSpPr>
        <p:spPr>
          <a:xfrm>
            <a:off x="6812122" y="876375"/>
            <a:ext cx="5079278" cy="307777"/>
          </a:xfrm>
          <a:prstGeom prst="rect">
            <a:avLst/>
          </a:prstGeom>
          <a:noFill/>
        </p:spPr>
        <p:txBody>
          <a:bodyPr wrap="square" rtlCol="0">
            <a:spAutoFit/>
          </a:bodyPr>
          <a:lstStyle/>
          <a:p>
            <a:r>
              <a:rPr lang="en-US" sz="1400" dirty="0">
                <a:solidFill>
                  <a:schemeClr val="bg1"/>
                </a:solidFill>
              </a:rPr>
              <a:t>NATIONAL SOCIETY OF THE SONS OF THE AMERICAN REVOLUTION</a:t>
            </a:r>
          </a:p>
        </p:txBody>
      </p:sp>
      <p:pic>
        <p:nvPicPr>
          <p:cNvPr id="12" name="Picture 11">
            <a:extLst>
              <a:ext uri="{FF2B5EF4-FFF2-40B4-BE49-F238E27FC236}">
                <a16:creationId xmlns:a16="http://schemas.microsoft.com/office/drawing/2014/main" id="{1686DB34-2A5C-B043-4EB2-D3B5ED5A441E}"/>
              </a:ext>
            </a:extLst>
          </p:cNvPr>
          <p:cNvPicPr>
            <a:picLocks noChangeAspect="1"/>
          </p:cNvPicPr>
          <p:nvPr/>
        </p:nvPicPr>
        <p:blipFill>
          <a:blip r:embed="rId3"/>
          <a:stretch>
            <a:fillRect/>
          </a:stretch>
        </p:blipFill>
        <p:spPr>
          <a:xfrm>
            <a:off x="6888306" y="1192663"/>
            <a:ext cx="4909661" cy="53600"/>
          </a:xfrm>
          <a:prstGeom prst="rect">
            <a:avLst/>
          </a:prstGeom>
        </p:spPr>
      </p:pic>
      <p:pic>
        <p:nvPicPr>
          <p:cNvPr id="5" name="Picture 4">
            <a:hlinkClick r:id="rId4"/>
            <a:extLst>
              <a:ext uri="{FF2B5EF4-FFF2-40B4-BE49-F238E27FC236}">
                <a16:creationId xmlns:a16="http://schemas.microsoft.com/office/drawing/2014/main" id="{E10AE23C-9F03-D808-56D8-5FE317343B2A}"/>
              </a:ext>
            </a:extLst>
          </p:cNvPr>
          <p:cNvPicPr>
            <a:picLocks noChangeAspect="1"/>
          </p:cNvPicPr>
          <p:nvPr/>
        </p:nvPicPr>
        <p:blipFill rotWithShape="1">
          <a:blip r:embed="rId5"/>
          <a:srcRect l="50000"/>
          <a:stretch/>
        </p:blipFill>
        <p:spPr>
          <a:xfrm>
            <a:off x="2470558" y="2099099"/>
            <a:ext cx="7250884" cy="4078622"/>
          </a:xfrm>
          <a:prstGeom prst="rect">
            <a:avLst/>
          </a:prstGeom>
        </p:spPr>
      </p:pic>
    </p:spTree>
    <p:extLst>
      <p:ext uri="{BB962C8B-B14F-4D97-AF65-F5344CB8AC3E}">
        <p14:creationId xmlns:p14="http://schemas.microsoft.com/office/powerpoint/2010/main" val="1459202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27CD2F-8DDD-D22B-87CE-3CC318745F5D}"/>
              </a:ext>
            </a:extLst>
          </p:cNvPr>
          <p:cNvSpPr/>
          <p:nvPr/>
        </p:nvSpPr>
        <p:spPr>
          <a:xfrm rot="10800000">
            <a:off x="1" y="0"/>
            <a:ext cx="12191999" cy="1418253"/>
          </a:xfrm>
          <a:prstGeom prst="rect">
            <a:avLst/>
          </a:prstGeom>
          <a:gradFill flip="none" rotWithShape="1">
            <a:gsLst>
              <a:gs pos="0">
                <a:srgbClr val="0A2F87"/>
              </a:gs>
              <a:gs pos="74000">
                <a:schemeClr val="accent5">
                  <a:lumMod val="45000"/>
                  <a:lumOff val="55000"/>
                </a:schemeClr>
              </a:gs>
              <a:gs pos="83000">
                <a:schemeClr val="accent5">
                  <a:lumMod val="45000"/>
                  <a:lumOff val="55000"/>
                </a:schemeClr>
              </a:gs>
              <a:gs pos="100000">
                <a:schemeClr val="accent5">
                  <a:lumMod val="30000"/>
                  <a:lumOff val="7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DF6AA9A5-9CDB-C171-D022-7D5603B87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87" y="137990"/>
            <a:ext cx="1515325" cy="1142271"/>
          </a:xfrm>
          <a:prstGeom prst="rect">
            <a:avLst/>
          </a:prstGeom>
        </p:spPr>
      </p:pic>
      <p:sp>
        <p:nvSpPr>
          <p:cNvPr id="10" name="TextBox 9">
            <a:extLst>
              <a:ext uri="{FF2B5EF4-FFF2-40B4-BE49-F238E27FC236}">
                <a16:creationId xmlns:a16="http://schemas.microsoft.com/office/drawing/2014/main" id="{FD51C064-0AB3-18F1-7503-43FDD9D286BE}"/>
              </a:ext>
            </a:extLst>
          </p:cNvPr>
          <p:cNvSpPr txBox="1"/>
          <p:nvPr/>
        </p:nvSpPr>
        <p:spPr>
          <a:xfrm>
            <a:off x="6812122" y="876375"/>
            <a:ext cx="5079278" cy="307777"/>
          </a:xfrm>
          <a:prstGeom prst="rect">
            <a:avLst/>
          </a:prstGeom>
          <a:noFill/>
        </p:spPr>
        <p:txBody>
          <a:bodyPr wrap="square" rtlCol="0">
            <a:spAutoFit/>
          </a:bodyPr>
          <a:lstStyle/>
          <a:p>
            <a:r>
              <a:rPr lang="en-US" sz="1400" dirty="0">
                <a:solidFill>
                  <a:schemeClr val="bg1"/>
                </a:solidFill>
              </a:rPr>
              <a:t>NATIONAL SOCIETY OF THE SONS OF THE AMERICAN REVOLUTION</a:t>
            </a:r>
          </a:p>
        </p:txBody>
      </p:sp>
      <p:pic>
        <p:nvPicPr>
          <p:cNvPr id="12" name="Picture 11">
            <a:extLst>
              <a:ext uri="{FF2B5EF4-FFF2-40B4-BE49-F238E27FC236}">
                <a16:creationId xmlns:a16="http://schemas.microsoft.com/office/drawing/2014/main" id="{1686DB34-2A5C-B043-4EB2-D3B5ED5A441E}"/>
              </a:ext>
            </a:extLst>
          </p:cNvPr>
          <p:cNvPicPr>
            <a:picLocks noChangeAspect="1"/>
          </p:cNvPicPr>
          <p:nvPr/>
        </p:nvPicPr>
        <p:blipFill>
          <a:blip r:embed="rId3"/>
          <a:stretch>
            <a:fillRect/>
          </a:stretch>
        </p:blipFill>
        <p:spPr>
          <a:xfrm>
            <a:off x="6888306" y="1192663"/>
            <a:ext cx="4909661" cy="53600"/>
          </a:xfrm>
          <a:prstGeom prst="rect">
            <a:avLst/>
          </a:prstGeom>
        </p:spPr>
      </p:pic>
      <p:pic>
        <p:nvPicPr>
          <p:cNvPr id="5" name="Picture 4">
            <a:extLst>
              <a:ext uri="{FF2B5EF4-FFF2-40B4-BE49-F238E27FC236}">
                <a16:creationId xmlns:a16="http://schemas.microsoft.com/office/drawing/2014/main" id="{FA4B936D-928C-8AFC-458A-1E5D6622DBB1}"/>
              </a:ext>
            </a:extLst>
          </p:cNvPr>
          <p:cNvPicPr>
            <a:picLocks noChangeAspect="1"/>
          </p:cNvPicPr>
          <p:nvPr/>
        </p:nvPicPr>
        <p:blipFill rotWithShape="1">
          <a:blip r:embed="rId4"/>
          <a:srcRect l="59243" t="14587" r="8073" b="5413"/>
          <a:stretch/>
        </p:blipFill>
        <p:spPr>
          <a:xfrm>
            <a:off x="1224793" y="3054719"/>
            <a:ext cx="4242033" cy="2920304"/>
          </a:xfrm>
          <a:prstGeom prst="rect">
            <a:avLst/>
          </a:prstGeom>
          <a:ln>
            <a:solidFill>
              <a:schemeClr val="tx1"/>
            </a:solidFill>
          </a:ln>
        </p:spPr>
      </p:pic>
      <p:pic>
        <p:nvPicPr>
          <p:cNvPr id="6" name="Picture 5">
            <a:extLst>
              <a:ext uri="{FF2B5EF4-FFF2-40B4-BE49-F238E27FC236}">
                <a16:creationId xmlns:a16="http://schemas.microsoft.com/office/drawing/2014/main" id="{D7847C5B-795B-7D92-16A3-8DE2A327B057}"/>
              </a:ext>
            </a:extLst>
          </p:cNvPr>
          <p:cNvPicPr>
            <a:picLocks noChangeAspect="1"/>
          </p:cNvPicPr>
          <p:nvPr/>
        </p:nvPicPr>
        <p:blipFill rotWithShape="1">
          <a:blip r:embed="rId5"/>
          <a:srcRect l="57179" t="9449" r="18463" b="27921"/>
          <a:stretch/>
        </p:blipFill>
        <p:spPr>
          <a:xfrm>
            <a:off x="6781594" y="3013710"/>
            <a:ext cx="4094944" cy="2961313"/>
          </a:xfrm>
          <a:prstGeom prst="rect">
            <a:avLst/>
          </a:prstGeom>
          <a:ln>
            <a:solidFill>
              <a:schemeClr val="tx1"/>
            </a:solidFill>
          </a:ln>
        </p:spPr>
      </p:pic>
      <p:sp>
        <p:nvSpPr>
          <p:cNvPr id="7" name="TextBox 6">
            <a:extLst>
              <a:ext uri="{FF2B5EF4-FFF2-40B4-BE49-F238E27FC236}">
                <a16:creationId xmlns:a16="http://schemas.microsoft.com/office/drawing/2014/main" id="{0FF46146-05A5-7DE2-7EAC-D90FFF1B97C7}"/>
              </a:ext>
            </a:extLst>
          </p:cNvPr>
          <p:cNvSpPr txBox="1"/>
          <p:nvPr/>
        </p:nvSpPr>
        <p:spPr>
          <a:xfrm>
            <a:off x="1315463" y="2473230"/>
            <a:ext cx="3868864" cy="369332"/>
          </a:xfrm>
          <a:prstGeom prst="rect">
            <a:avLst/>
          </a:prstGeom>
          <a:noFill/>
        </p:spPr>
        <p:txBody>
          <a:bodyPr wrap="square" rtlCol="0">
            <a:spAutoFit/>
          </a:bodyPr>
          <a:lstStyle/>
          <a:p>
            <a:pPr algn="ctr"/>
            <a:r>
              <a:rPr lang="en-US" dirty="0"/>
              <a:t>Like us on Facebook! </a:t>
            </a:r>
          </a:p>
        </p:txBody>
      </p:sp>
      <p:sp>
        <p:nvSpPr>
          <p:cNvPr id="8" name="TextBox 7">
            <a:extLst>
              <a:ext uri="{FF2B5EF4-FFF2-40B4-BE49-F238E27FC236}">
                <a16:creationId xmlns:a16="http://schemas.microsoft.com/office/drawing/2014/main" id="{E9033A72-64AF-76BF-AC37-F560A54D3D38}"/>
              </a:ext>
            </a:extLst>
          </p:cNvPr>
          <p:cNvSpPr txBox="1"/>
          <p:nvPr/>
        </p:nvSpPr>
        <p:spPr>
          <a:xfrm>
            <a:off x="7007673" y="2150064"/>
            <a:ext cx="3868864" cy="646331"/>
          </a:xfrm>
          <a:prstGeom prst="rect">
            <a:avLst/>
          </a:prstGeom>
          <a:noFill/>
        </p:spPr>
        <p:txBody>
          <a:bodyPr wrap="square" rtlCol="0">
            <a:spAutoFit/>
          </a:bodyPr>
          <a:lstStyle/>
          <a:p>
            <a:pPr algn="ctr"/>
            <a:r>
              <a:rPr lang="en-US" dirty="0"/>
              <a:t>Follow us on Twitter!</a:t>
            </a:r>
          </a:p>
          <a:p>
            <a:pPr algn="ctr"/>
            <a:r>
              <a:rPr lang="en-US" b="1" dirty="0">
                <a:solidFill>
                  <a:srgbClr val="0A2F87"/>
                </a:solidFill>
              </a:rPr>
              <a:t>@SarHeadquarters</a:t>
            </a:r>
          </a:p>
        </p:txBody>
      </p:sp>
    </p:spTree>
    <p:extLst>
      <p:ext uri="{BB962C8B-B14F-4D97-AF65-F5344CB8AC3E}">
        <p14:creationId xmlns:p14="http://schemas.microsoft.com/office/powerpoint/2010/main" val="2699086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27CD2F-8DDD-D22B-87CE-3CC318745F5D}"/>
              </a:ext>
            </a:extLst>
          </p:cNvPr>
          <p:cNvSpPr/>
          <p:nvPr/>
        </p:nvSpPr>
        <p:spPr>
          <a:xfrm rot="10800000">
            <a:off x="1" y="0"/>
            <a:ext cx="12191999" cy="1418253"/>
          </a:xfrm>
          <a:prstGeom prst="rect">
            <a:avLst/>
          </a:prstGeom>
          <a:gradFill flip="none" rotWithShape="1">
            <a:gsLst>
              <a:gs pos="0">
                <a:srgbClr val="0A2F87"/>
              </a:gs>
              <a:gs pos="74000">
                <a:schemeClr val="accent5">
                  <a:lumMod val="45000"/>
                  <a:lumOff val="55000"/>
                </a:schemeClr>
              </a:gs>
              <a:gs pos="83000">
                <a:schemeClr val="accent5">
                  <a:lumMod val="45000"/>
                  <a:lumOff val="55000"/>
                </a:schemeClr>
              </a:gs>
              <a:gs pos="100000">
                <a:schemeClr val="accent5">
                  <a:lumMod val="30000"/>
                  <a:lumOff val="7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DF6AA9A5-9CDB-C171-D022-7D5603B87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87" y="137990"/>
            <a:ext cx="1515325" cy="1142271"/>
          </a:xfrm>
          <a:prstGeom prst="rect">
            <a:avLst/>
          </a:prstGeom>
        </p:spPr>
      </p:pic>
      <p:sp>
        <p:nvSpPr>
          <p:cNvPr id="10" name="TextBox 9">
            <a:extLst>
              <a:ext uri="{FF2B5EF4-FFF2-40B4-BE49-F238E27FC236}">
                <a16:creationId xmlns:a16="http://schemas.microsoft.com/office/drawing/2014/main" id="{FD51C064-0AB3-18F1-7503-43FDD9D286BE}"/>
              </a:ext>
            </a:extLst>
          </p:cNvPr>
          <p:cNvSpPr txBox="1"/>
          <p:nvPr/>
        </p:nvSpPr>
        <p:spPr>
          <a:xfrm>
            <a:off x="6812122" y="876375"/>
            <a:ext cx="5079278" cy="307777"/>
          </a:xfrm>
          <a:prstGeom prst="rect">
            <a:avLst/>
          </a:prstGeom>
          <a:noFill/>
        </p:spPr>
        <p:txBody>
          <a:bodyPr wrap="square" rtlCol="0">
            <a:spAutoFit/>
          </a:bodyPr>
          <a:lstStyle/>
          <a:p>
            <a:r>
              <a:rPr lang="en-US" sz="1400" dirty="0">
                <a:solidFill>
                  <a:schemeClr val="bg1"/>
                </a:solidFill>
              </a:rPr>
              <a:t>NATIONAL SOCIETY OF THE SONS OF THE AMERICAN REVOLUTION</a:t>
            </a:r>
          </a:p>
        </p:txBody>
      </p:sp>
      <p:pic>
        <p:nvPicPr>
          <p:cNvPr id="12" name="Picture 11">
            <a:extLst>
              <a:ext uri="{FF2B5EF4-FFF2-40B4-BE49-F238E27FC236}">
                <a16:creationId xmlns:a16="http://schemas.microsoft.com/office/drawing/2014/main" id="{1686DB34-2A5C-B043-4EB2-D3B5ED5A441E}"/>
              </a:ext>
            </a:extLst>
          </p:cNvPr>
          <p:cNvPicPr>
            <a:picLocks noChangeAspect="1"/>
          </p:cNvPicPr>
          <p:nvPr/>
        </p:nvPicPr>
        <p:blipFill>
          <a:blip r:embed="rId3"/>
          <a:stretch>
            <a:fillRect/>
          </a:stretch>
        </p:blipFill>
        <p:spPr>
          <a:xfrm>
            <a:off x="6888306" y="1192663"/>
            <a:ext cx="4909661" cy="53600"/>
          </a:xfrm>
          <a:prstGeom prst="rect">
            <a:avLst/>
          </a:prstGeom>
        </p:spPr>
      </p:pic>
      <p:sp>
        <p:nvSpPr>
          <p:cNvPr id="5" name="TextBox 4">
            <a:extLst>
              <a:ext uri="{FF2B5EF4-FFF2-40B4-BE49-F238E27FC236}">
                <a16:creationId xmlns:a16="http://schemas.microsoft.com/office/drawing/2014/main" id="{FF83ECEF-413A-6260-EAC5-34E015B20DE0}"/>
              </a:ext>
            </a:extLst>
          </p:cNvPr>
          <p:cNvSpPr txBox="1"/>
          <p:nvPr/>
        </p:nvSpPr>
        <p:spPr>
          <a:xfrm>
            <a:off x="1608057" y="2444856"/>
            <a:ext cx="9358604" cy="2554545"/>
          </a:xfrm>
          <a:prstGeom prst="rect">
            <a:avLst/>
          </a:prstGeom>
          <a:noFill/>
        </p:spPr>
        <p:txBody>
          <a:bodyPr wrap="square" rtlCol="0">
            <a:spAutoFit/>
          </a:bodyPr>
          <a:lstStyle/>
          <a:p>
            <a:r>
              <a:rPr lang="en-US" sz="3200" b="0" i="1" dirty="0">
                <a:solidFill>
                  <a:srgbClr val="3F3F3F"/>
                </a:solidFill>
                <a:effectLst/>
              </a:rPr>
              <a:t>“While I have enjoyed learning about my Patriot ancestors and honoring their service, I have also enjoyed the many new friendships I have made and I have a much keener interest in history in general and the Revolution in particular.” </a:t>
            </a:r>
            <a:endParaRPr lang="en-US" sz="3200" i="1" dirty="0"/>
          </a:p>
        </p:txBody>
      </p:sp>
      <p:sp>
        <p:nvSpPr>
          <p:cNvPr id="6" name="TextBox 5">
            <a:extLst>
              <a:ext uri="{FF2B5EF4-FFF2-40B4-BE49-F238E27FC236}">
                <a16:creationId xmlns:a16="http://schemas.microsoft.com/office/drawing/2014/main" id="{EED4F0F1-66E1-3D37-7B0D-73D284A06A94}"/>
              </a:ext>
            </a:extLst>
          </p:cNvPr>
          <p:cNvSpPr txBox="1"/>
          <p:nvPr/>
        </p:nvSpPr>
        <p:spPr>
          <a:xfrm>
            <a:off x="6850152" y="4999401"/>
            <a:ext cx="4599992" cy="369332"/>
          </a:xfrm>
          <a:prstGeom prst="rect">
            <a:avLst/>
          </a:prstGeom>
          <a:noFill/>
        </p:spPr>
        <p:txBody>
          <a:bodyPr wrap="square" rtlCol="0">
            <a:spAutoFit/>
          </a:bodyPr>
          <a:lstStyle/>
          <a:p>
            <a:r>
              <a:rPr lang="en-US" b="0" i="0" dirty="0">
                <a:solidFill>
                  <a:srgbClr val="3F3F3F"/>
                </a:solidFill>
                <a:effectLst/>
                <a:latin typeface="Lato" panose="020F0502020204030203" pitchFamily="34" charset="0"/>
              </a:rPr>
              <a:t>– Alan Douglass Fitch, Jr.</a:t>
            </a:r>
            <a:endParaRPr lang="en-US" dirty="0"/>
          </a:p>
        </p:txBody>
      </p:sp>
    </p:spTree>
    <p:extLst>
      <p:ext uri="{BB962C8B-B14F-4D97-AF65-F5344CB8AC3E}">
        <p14:creationId xmlns:p14="http://schemas.microsoft.com/office/powerpoint/2010/main" val="1515942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27CD2F-8DDD-D22B-87CE-3CC318745F5D}"/>
              </a:ext>
            </a:extLst>
          </p:cNvPr>
          <p:cNvSpPr/>
          <p:nvPr/>
        </p:nvSpPr>
        <p:spPr>
          <a:xfrm rot="10800000">
            <a:off x="1" y="0"/>
            <a:ext cx="12191999" cy="1418253"/>
          </a:xfrm>
          <a:prstGeom prst="rect">
            <a:avLst/>
          </a:prstGeom>
          <a:gradFill flip="none" rotWithShape="1">
            <a:gsLst>
              <a:gs pos="0">
                <a:srgbClr val="0A2F87"/>
              </a:gs>
              <a:gs pos="74000">
                <a:schemeClr val="accent5">
                  <a:lumMod val="45000"/>
                  <a:lumOff val="55000"/>
                </a:schemeClr>
              </a:gs>
              <a:gs pos="83000">
                <a:schemeClr val="accent5">
                  <a:lumMod val="45000"/>
                  <a:lumOff val="55000"/>
                </a:schemeClr>
              </a:gs>
              <a:gs pos="100000">
                <a:schemeClr val="accent5">
                  <a:lumMod val="30000"/>
                  <a:lumOff val="7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DF6AA9A5-9CDB-C171-D022-7D5603B87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87" y="137990"/>
            <a:ext cx="1515325" cy="1142271"/>
          </a:xfrm>
          <a:prstGeom prst="rect">
            <a:avLst/>
          </a:prstGeom>
        </p:spPr>
      </p:pic>
      <p:sp>
        <p:nvSpPr>
          <p:cNvPr id="10" name="TextBox 9">
            <a:extLst>
              <a:ext uri="{FF2B5EF4-FFF2-40B4-BE49-F238E27FC236}">
                <a16:creationId xmlns:a16="http://schemas.microsoft.com/office/drawing/2014/main" id="{FD51C064-0AB3-18F1-7503-43FDD9D286BE}"/>
              </a:ext>
            </a:extLst>
          </p:cNvPr>
          <p:cNvSpPr txBox="1"/>
          <p:nvPr/>
        </p:nvSpPr>
        <p:spPr>
          <a:xfrm>
            <a:off x="6812122" y="876375"/>
            <a:ext cx="5079278" cy="307777"/>
          </a:xfrm>
          <a:prstGeom prst="rect">
            <a:avLst/>
          </a:prstGeom>
          <a:noFill/>
        </p:spPr>
        <p:txBody>
          <a:bodyPr wrap="square" rtlCol="0">
            <a:spAutoFit/>
          </a:bodyPr>
          <a:lstStyle/>
          <a:p>
            <a:r>
              <a:rPr lang="en-US" sz="1400" dirty="0">
                <a:solidFill>
                  <a:schemeClr val="bg1"/>
                </a:solidFill>
              </a:rPr>
              <a:t>NATIONAL SOCIETY OF THE SONS OF THE AMERICAN REVOLUTION</a:t>
            </a:r>
          </a:p>
        </p:txBody>
      </p:sp>
      <p:pic>
        <p:nvPicPr>
          <p:cNvPr id="12" name="Picture 11">
            <a:extLst>
              <a:ext uri="{FF2B5EF4-FFF2-40B4-BE49-F238E27FC236}">
                <a16:creationId xmlns:a16="http://schemas.microsoft.com/office/drawing/2014/main" id="{1686DB34-2A5C-B043-4EB2-D3B5ED5A441E}"/>
              </a:ext>
            </a:extLst>
          </p:cNvPr>
          <p:cNvPicPr>
            <a:picLocks noChangeAspect="1"/>
          </p:cNvPicPr>
          <p:nvPr/>
        </p:nvPicPr>
        <p:blipFill>
          <a:blip r:embed="rId3"/>
          <a:stretch>
            <a:fillRect/>
          </a:stretch>
        </p:blipFill>
        <p:spPr>
          <a:xfrm>
            <a:off x="6888306" y="1192663"/>
            <a:ext cx="4909661" cy="53600"/>
          </a:xfrm>
          <a:prstGeom prst="rect">
            <a:avLst/>
          </a:prstGeom>
        </p:spPr>
      </p:pic>
      <p:sp>
        <p:nvSpPr>
          <p:cNvPr id="5" name="TextBox 4">
            <a:extLst>
              <a:ext uri="{FF2B5EF4-FFF2-40B4-BE49-F238E27FC236}">
                <a16:creationId xmlns:a16="http://schemas.microsoft.com/office/drawing/2014/main" id="{FBBCB79C-81F2-D732-654C-55465514C895}"/>
              </a:ext>
            </a:extLst>
          </p:cNvPr>
          <p:cNvSpPr txBox="1"/>
          <p:nvPr/>
        </p:nvSpPr>
        <p:spPr>
          <a:xfrm>
            <a:off x="548951" y="2620759"/>
            <a:ext cx="11094098" cy="2246769"/>
          </a:xfrm>
          <a:prstGeom prst="rect">
            <a:avLst/>
          </a:prstGeom>
          <a:noFill/>
        </p:spPr>
        <p:txBody>
          <a:bodyPr wrap="square" rtlCol="0">
            <a:spAutoFit/>
          </a:bodyPr>
          <a:lstStyle/>
          <a:p>
            <a:r>
              <a:rPr lang="en-US" sz="2800" b="0" i="1" dirty="0">
                <a:solidFill>
                  <a:srgbClr val="3F3F3F"/>
                </a:solidFill>
                <a:effectLst/>
              </a:rPr>
              <a:t>“The American Revolution was about both the pen and the sword.  The SAR provides a place where I can explore the ideas that motivated my New England Yankee ancestors and think about how those ideas continue to shape a country that has made a home for my German and Norwegian emigrant ancestors and all the other people who make up our nation.”</a:t>
            </a:r>
            <a:endParaRPr lang="en-US" sz="2800" i="1" dirty="0"/>
          </a:p>
        </p:txBody>
      </p:sp>
      <p:sp>
        <p:nvSpPr>
          <p:cNvPr id="6" name="TextBox 5">
            <a:extLst>
              <a:ext uri="{FF2B5EF4-FFF2-40B4-BE49-F238E27FC236}">
                <a16:creationId xmlns:a16="http://schemas.microsoft.com/office/drawing/2014/main" id="{760C33F2-38FF-B6B5-1C5E-3A5C564CB341}"/>
              </a:ext>
            </a:extLst>
          </p:cNvPr>
          <p:cNvSpPr txBox="1"/>
          <p:nvPr/>
        </p:nvSpPr>
        <p:spPr>
          <a:xfrm>
            <a:off x="7161463" y="5234997"/>
            <a:ext cx="4096139" cy="369332"/>
          </a:xfrm>
          <a:prstGeom prst="rect">
            <a:avLst/>
          </a:prstGeom>
          <a:noFill/>
        </p:spPr>
        <p:txBody>
          <a:bodyPr wrap="square" rtlCol="0">
            <a:spAutoFit/>
          </a:bodyPr>
          <a:lstStyle/>
          <a:p>
            <a:r>
              <a:rPr lang="en-US" b="0" i="1" dirty="0">
                <a:solidFill>
                  <a:srgbClr val="3F3F3F"/>
                </a:solidFill>
                <a:effectLst/>
                <a:latin typeface="Lato" panose="020F0502020204030203" pitchFamily="34" charset="0"/>
              </a:rPr>
              <a:t>– </a:t>
            </a:r>
            <a:r>
              <a:rPr lang="en-US" b="0" i="0" dirty="0">
                <a:solidFill>
                  <a:srgbClr val="3F3F3F"/>
                </a:solidFill>
                <a:effectLst/>
                <a:latin typeface="Lato" panose="020F0502020204030203" pitchFamily="34" charset="0"/>
              </a:rPr>
              <a:t>David Schrader (MA)</a:t>
            </a:r>
            <a:endParaRPr lang="en-US" dirty="0"/>
          </a:p>
        </p:txBody>
      </p:sp>
    </p:spTree>
    <p:extLst>
      <p:ext uri="{BB962C8B-B14F-4D97-AF65-F5344CB8AC3E}">
        <p14:creationId xmlns:p14="http://schemas.microsoft.com/office/powerpoint/2010/main" val="4042548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27CD2F-8DDD-D22B-87CE-3CC318745F5D}"/>
              </a:ext>
            </a:extLst>
          </p:cNvPr>
          <p:cNvSpPr/>
          <p:nvPr/>
        </p:nvSpPr>
        <p:spPr>
          <a:xfrm rot="10800000">
            <a:off x="1" y="0"/>
            <a:ext cx="12191999" cy="1418253"/>
          </a:xfrm>
          <a:prstGeom prst="rect">
            <a:avLst/>
          </a:prstGeom>
          <a:gradFill flip="none" rotWithShape="1">
            <a:gsLst>
              <a:gs pos="0">
                <a:srgbClr val="0A2F87"/>
              </a:gs>
              <a:gs pos="74000">
                <a:schemeClr val="accent5">
                  <a:lumMod val="45000"/>
                  <a:lumOff val="55000"/>
                </a:schemeClr>
              </a:gs>
              <a:gs pos="83000">
                <a:schemeClr val="accent5">
                  <a:lumMod val="45000"/>
                  <a:lumOff val="55000"/>
                </a:schemeClr>
              </a:gs>
              <a:gs pos="100000">
                <a:schemeClr val="accent5">
                  <a:lumMod val="30000"/>
                  <a:lumOff val="7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DF6AA9A5-9CDB-C171-D022-7D5603B87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87" y="137990"/>
            <a:ext cx="1515325" cy="1142271"/>
          </a:xfrm>
          <a:prstGeom prst="rect">
            <a:avLst/>
          </a:prstGeom>
        </p:spPr>
      </p:pic>
      <p:sp>
        <p:nvSpPr>
          <p:cNvPr id="10" name="TextBox 9">
            <a:extLst>
              <a:ext uri="{FF2B5EF4-FFF2-40B4-BE49-F238E27FC236}">
                <a16:creationId xmlns:a16="http://schemas.microsoft.com/office/drawing/2014/main" id="{FD51C064-0AB3-18F1-7503-43FDD9D286BE}"/>
              </a:ext>
            </a:extLst>
          </p:cNvPr>
          <p:cNvSpPr txBox="1"/>
          <p:nvPr/>
        </p:nvSpPr>
        <p:spPr>
          <a:xfrm>
            <a:off x="6812122" y="876375"/>
            <a:ext cx="5079278" cy="307777"/>
          </a:xfrm>
          <a:prstGeom prst="rect">
            <a:avLst/>
          </a:prstGeom>
          <a:noFill/>
        </p:spPr>
        <p:txBody>
          <a:bodyPr wrap="square" rtlCol="0">
            <a:spAutoFit/>
          </a:bodyPr>
          <a:lstStyle/>
          <a:p>
            <a:r>
              <a:rPr lang="en-US" sz="1400" dirty="0">
                <a:solidFill>
                  <a:schemeClr val="bg1"/>
                </a:solidFill>
              </a:rPr>
              <a:t>NATIONAL SOCIETY OF THE SONS OF THE AMERICAN REVOLUTION</a:t>
            </a:r>
          </a:p>
        </p:txBody>
      </p:sp>
      <p:pic>
        <p:nvPicPr>
          <p:cNvPr id="12" name="Picture 11">
            <a:extLst>
              <a:ext uri="{FF2B5EF4-FFF2-40B4-BE49-F238E27FC236}">
                <a16:creationId xmlns:a16="http://schemas.microsoft.com/office/drawing/2014/main" id="{1686DB34-2A5C-B043-4EB2-D3B5ED5A441E}"/>
              </a:ext>
            </a:extLst>
          </p:cNvPr>
          <p:cNvPicPr>
            <a:picLocks noChangeAspect="1"/>
          </p:cNvPicPr>
          <p:nvPr/>
        </p:nvPicPr>
        <p:blipFill>
          <a:blip r:embed="rId3"/>
          <a:stretch>
            <a:fillRect/>
          </a:stretch>
        </p:blipFill>
        <p:spPr>
          <a:xfrm>
            <a:off x="6888306" y="1192663"/>
            <a:ext cx="4909661" cy="53600"/>
          </a:xfrm>
          <a:prstGeom prst="rect">
            <a:avLst/>
          </a:prstGeom>
        </p:spPr>
      </p:pic>
      <p:sp>
        <p:nvSpPr>
          <p:cNvPr id="3" name="TextBox 2">
            <a:extLst>
              <a:ext uri="{FF2B5EF4-FFF2-40B4-BE49-F238E27FC236}">
                <a16:creationId xmlns:a16="http://schemas.microsoft.com/office/drawing/2014/main" id="{5B04C346-EDFC-A590-A7F8-598CA6696FF8}"/>
              </a:ext>
            </a:extLst>
          </p:cNvPr>
          <p:cNvSpPr txBox="1"/>
          <p:nvPr/>
        </p:nvSpPr>
        <p:spPr>
          <a:xfrm>
            <a:off x="2592355" y="3367621"/>
            <a:ext cx="7007290" cy="1107996"/>
          </a:xfrm>
          <a:prstGeom prst="rect">
            <a:avLst/>
          </a:prstGeom>
          <a:noFill/>
        </p:spPr>
        <p:txBody>
          <a:bodyPr wrap="square" rtlCol="0">
            <a:spAutoFit/>
          </a:bodyPr>
          <a:lstStyle/>
          <a:p>
            <a:pPr algn="ctr"/>
            <a:r>
              <a:rPr lang="en-US" sz="6600" dirty="0"/>
              <a:t>QUESTIONS?</a:t>
            </a:r>
          </a:p>
        </p:txBody>
      </p:sp>
    </p:spTree>
    <p:extLst>
      <p:ext uri="{BB962C8B-B14F-4D97-AF65-F5344CB8AC3E}">
        <p14:creationId xmlns:p14="http://schemas.microsoft.com/office/powerpoint/2010/main" val="556340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27CD2F-8DDD-D22B-87CE-3CC318745F5D}"/>
              </a:ext>
            </a:extLst>
          </p:cNvPr>
          <p:cNvSpPr/>
          <p:nvPr/>
        </p:nvSpPr>
        <p:spPr>
          <a:xfrm rot="10800000">
            <a:off x="0" y="-10930"/>
            <a:ext cx="12191999" cy="1418253"/>
          </a:xfrm>
          <a:prstGeom prst="rect">
            <a:avLst/>
          </a:prstGeom>
          <a:gradFill flip="none" rotWithShape="1">
            <a:gsLst>
              <a:gs pos="0">
                <a:srgbClr val="0A2F87"/>
              </a:gs>
              <a:gs pos="74000">
                <a:schemeClr val="accent5">
                  <a:lumMod val="45000"/>
                  <a:lumOff val="55000"/>
                </a:schemeClr>
              </a:gs>
              <a:gs pos="83000">
                <a:schemeClr val="accent5">
                  <a:lumMod val="45000"/>
                  <a:lumOff val="55000"/>
                </a:schemeClr>
              </a:gs>
              <a:gs pos="100000">
                <a:schemeClr val="accent5">
                  <a:lumMod val="30000"/>
                  <a:lumOff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DF6AA9A5-9CDB-C171-D022-7D5603B87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137160"/>
            <a:ext cx="1515325" cy="1142271"/>
          </a:xfrm>
          <a:prstGeom prst="rect">
            <a:avLst/>
          </a:prstGeom>
        </p:spPr>
      </p:pic>
      <p:sp>
        <p:nvSpPr>
          <p:cNvPr id="10" name="TextBox 9">
            <a:extLst>
              <a:ext uri="{FF2B5EF4-FFF2-40B4-BE49-F238E27FC236}">
                <a16:creationId xmlns:a16="http://schemas.microsoft.com/office/drawing/2014/main" id="{FD51C064-0AB3-18F1-7503-43FDD9D286BE}"/>
              </a:ext>
            </a:extLst>
          </p:cNvPr>
          <p:cNvSpPr txBox="1"/>
          <p:nvPr/>
        </p:nvSpPr>
        <p:spPr>
          <a:xfrm>
            <a:off x="6812280" y="877824"/>
            <a:ext cx="5079278" cy="307777"/>
          </a:xfrm>
          <a:prstGeom prst="rect">
            <a:avLst/>
          </a:prstGeom>
          <a:noFill/>
        </p:spPr>
        <p:txBody>
          <a:bodyPr wrap="square" rtlCol="0">
            <a:spAutoFit/>
          </a:bodyPr>
          <a:lstStyle/>
          <a:p>
            <a:r>
              <a:rPr lang="en-US" sz="1400" dirty="0">
                <a:solidFill>
                  <a:schemeClr val="bg1"/>
                </a:solidFill>
              </a:rPr>
              <a:t>NATIONAL SOCIETY OF THE SONS OF THE AMERICAN REVOLUTION</a:t>
            </a:r>
          </a:p>
        </p:txBody>
      </p:sp>
      <p:pic>
        <p:nvPicPr>
          <p:cNvPr id="12" name="Picture 11">
            <a:extLst>
              <a:ext uri="{FF2B5EF4-FFF2-40B4-BE49-F238E27FC236}">
                <a16:creationId xmlns:a16="http://schemas.microsoft.com/office/drawing/2014/main" id="{1686DB34-2A5C-B043-4EB2-D3B5ED5A441E}"/>
              </a:ext>
            </a:extLst>
          </p:cNvPr>
          <p:cNvPicPr>
            <a:picLocks noChangeAspect="1"/>
          </p:cNvPicPr>
          <p:nvPr/>
        </p:nvPicPr>
        <p:blipFill>
          <a:blip r:embed="rId3"/>
          <a:stretch>
            <a:fillRect/>
          </a:stretch>
        </p:blipFill>
        <p:spPr>
          <a:xfrm>
            <a:off x="6885432" y="1188720"/>
            <a:ext cx="4909661" cy="53600"/>
          </a:xfrm>
          <a:prstGeom prst="rect">
            <a:avLst/>
          </a:prstGeom>
        </p:spPr>
      </p:pic>
      <p:sp>
        <p:nvSpPr>
          <p:cNvPr id="15" name="TextBox 14">
            <a:extLst>
              <a:ext uri="{FF2B5EF4-FFF2-40B4-BE49-F238E27FC236}">
                <a16:creationId xmlns:a16="http://schemas.microsoft.com/office/drawing/2014/main" id="{B0E140BD-E3CC-4A22-B96B-FB36AF88C5EF}"/>
              </a:ext>
            </a:extLst>
          </p:cNvPr>
          <p:cNvSpPr txBox="1"/>
          <p:nvPr/>
        </p:nvSpPr>
        <p:spPr>
          <a:xfrm>
            <a:off x="183133" y="1551548"/>
            <a:ext cx="7417837" cy="1200329"/>
          </a:xfrm>
          <a:prstGeom prst="rect">
            <a:avLst/>
          </a:prstGeom>
          <a:noFill/>
        </p:spPr>
        <p:txBody>
          <a:bodyPr wrap="square" rtlCol="0">
            <a:spAutoFit/>
          </a:bodyPr>
          <a:lstStyle/>
          <a:p>
            <a:r>
              <a:rPr lang="en-US" sz="7200" b="1" dirty="0">
                <a:solidFill>
                  <a:srgbClr val="0A2F87"/>
                </a:solidFill>
              </a:rPr>
              <a:t>HISTORY</a:t>
            </a:r>
            <a:r>
              <a:rPr lang="en-US" dirty="0"/>
              <a:t> </a:t>
            </a:r>
          </a:p>
        </p:txBody>
      </p:sp>
      <p:sp>
        <p:nvSpPr>
          <p:cNvPr id="16" name="Oval 15">
            <a:extLst>
              <a:ext uri="{FF2B5EF4-FFF2-40B4-BE49-F238E27FC236}">
                <a16:creationId xmlns:a16="http://schemas.microsoft.com/office/drawing/2014/main" id="{D5CF4F80-C2C2-A83D-7965-4DEBF778D7DE}"/>
              </a:ext>
            </a:extLst>
          </p:cNvPr>
          <p:cNvSpPr/>
          <p:nvPr/>
        </p:nvSpPr>
        <p:spPr>
          <a:xfrm>
            <a:off x="521962" y="3225067"/>
            <a:ext cx="2556588" cy="2435289"/>
          </a:xfrm>
          <a:prstGeom prst="ellipse">
            <a:avLst/>
          </a:prstGeom>
          <a:solidFill>
            <a:srgbClr val="0A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0953F28-CE22-EA13-B068-6EEDD296BDD9}"/>
              </a:ext>
            </a:extLst>
          </p:cNvPr>
          <p:cNvSpPr txBox="1"/>
          <p:nvPr/>
        </p:nvSpPr>
        <p:spPr>
          <a:xfrm>
            <a:off x="762876" y="3608067"/>
            <a:ext cx="1987421" cy="1569660"/>
          </a:xfrm>
          <a:prstGeom prst="rect">
            <a:avLst/>
          </a:prstGeom>
          <a:noFill/>
        </p:spPr>
        <p:txBody>
          <a:bodyPr wrap="square" rtlCol="0">
            <a:spAutoFit/>
          </a:bodyPr>
          <a:lstStyle/>
          <a:p>
            <a:pPr algn="ctr"/>
            <a:r>
              <a:rPr lang="en-US" sz="2400" b="1" dirty="0">
                <a:solidFill>
                  <a:schemeClr val="bg1"/>
                </a:solidFill>
              </a:rPr>
              <a:t>Sons of Revolutionary Sires formed in 1876 </a:t>
            </a:r>
          </a:p>
        </p:txBody>
      </p:sp>
      <p:sp>
        <p:nvSpPr>
          <p:cNvPr id="18" name="Oval 17">
            <a:extLst>
              <a:ext uri="{FF2B5EF4-FFF2-40B4-BE49-F238E27FC236}">
                <a16:creationId xmlns:a16="http://schemas.microsoft.com/office/drawing/2014/main" id="{7BBD51A9-CD29-80ED-CAFB-4EC425C36952}"/>
              </a:ext>
            </a:extLst>
          </p:cNvPr>
          <p:cNvSpPr/>
          <p:nvPr/>
        </p:nvSpPr>
        <p:spPr>
          <a:xfrm>
            <a:off x="3454981" y="3253838"/>
            <a:ext cx="2556588" cy="2435289"/>
          </a:xfrm>
          <a:prstGeom prst="ellipse">
            <a:avLst/>
          </a:prstGeom>
          <a:solidFill>
            <a:srgbClr val="0A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230A171-B368-EAAB-213C-027B7B882E97}"/>
              </a:ext>
            </a:extLst>
          </p:cNvPr>
          <p:cNvSpPr/>
          <p:nvPr/>
        </p:nvSpPr>
        <p:spPr>
          <a:xfrm>
            <a:off x="6253614" y="3219606"/>
            <a:ext cx="2556588" cy="2435289"/>
          </a:xfrm>
          <a:prstGeom prst="ellipse">
            <a:avLst/>
          </a:prstGeom>
          <a:solidFill>
            <a:srgbClr val="0A2F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1223B68-6A12-B5A5-1D67-A1945F572647}"/>
              </a:ext>
            </a:extLst>
          </p:cNvPr>
          <p:cNvSpPr txBox="1"/>
          <p:nvPr/>
        </p:nvSpPr>
        <p:spPr>
          <a:xfrm>
            <a:off x="3722964" y="3546511"/>
            <a:ext cx="1987421" cy="1631216"/>
          </a:xfrm>
          <a:prstGeom prst="rect">
            <a:avLst/>
          </a:prstGeom>
          <a:noFill/>
        </p:spPr>
        <p:txBody>
          <a:bodyPr wrap="square" rtlCol="0">
            <a:spAutoFit/>
          </a:bodyPr>
          <a:lstStyle/>
          <a:p>
            <a:pPr algn="ctr"/>
            <a:r>
              <a:rPr lang="en-US" sz="2000" b="1" dirty="0">
                <a:solidFill>
                  <a:schemeClr val="bg1"/>
                </a:solidFill>
              </a:rPr>
              <a:t>Sons of the American Revolution organizes on April 30, 1889</a:t>
            </a:r>
          </a:p>
        </p:txBody>
      </p:sp>
      <p:sp>
        <p:nvSpPr>
          <p:cNvPr id="21" name="TextBox 20">
            <a:extLst>
              <a:ext uri="{FF2B5EF4-FFF2-40B4-BE49-F238E27FC236}">
                <a16:creationId xmlns:a16="http://schemas.microsoft.com/office/drawing/2014/main" id="{FCF545EE-C99D-409A-A935-A37BE6127E72}"/>
              </a:ext>
            </a:extLst>
          </p:cNvPr>
          <p:cNvSpPr txBox="1"/>
          <p:nvPr/>
        </p:nvSpPr>
        <p:spPr>
          <a:xfrm>
            <a:off x="6548536" y="3854288"/>
            <a:ext cx="1987421" cy="1015663"/>
          </a:xfrm>
          <a:prstGeom prst="rect">
            <a:avLst/>
          </a:prstGeom>
          <a:noFill/>
        </p:spPr>
        <p:txBody>
          <a:bodyPr wrap="square" rtlCol="0">
            <a:spAutoFit/>
          </a:bodyPr>
          <a:lstStyle/>
          <a:p>
            <a:pPr algn="ctr"/>
            <a:r>
              <a:rPr lang="en-US" sz="2000" b="1" dirty="0">
                <a:solidFill>
                  <a:schemeClr val="bg1"/>
                </a:solidFill>
              </a:rPr>
              <a:t>Chartered by an Act of Congress on June 9, 1906</a:t>
            </a:r>
          </a:p>
        </p:txBody>
      </p:sp>
      <p:cxnSp>
        <p:nvCxnSpPr>
          <p:cNvPr id="23" name="Straight Connector 22">
            <a:extLst>
              <a:ext uri="{FF2B5EF4-FFF2-40B4-BE49-F238E27FC236}">
                <a16:creationId xmlns:a16="http://schemas.microsoft.com/office/drawing/2014/main" id="{BCF6B1F7-51A3-ADC9-2358-1AD554D1667B}"/>
              </a:ext>
            </a:extLst>
          </p:cNvPr>
          <p:cNvCxnSpPr>
            <a:cxnSpLocks/>
            <a:stCxn id="16" idx="6"/>
          </p:cNvCxnSpPr>
          <p:nvPr/>
        </p:nvCxnSpPr>
        <p:spPr>
          <a:xfrm flipV="1">
            <a:off x="3078550" y="4440704"/>
            <a:ext cx="464524" cy="2008"/>
          </a:xfrm>
          <a:prstGeom prst="line">
            <a:avLst/>
          </a:prstGeom>
          <a:ln w="57150">
            <a:solidFill>
              <a:srgbClr val="0A2F87"/>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E971C3D-0606-8DF6-636B-CC7E002586FD}"/>
              </a:ext>
            </a:extLst>
          </p:cNvPr>
          <p:cNvCxnSpPr/>
          <p:nvPr/>
        </p:nvCxnSpPr>
        <p:spPr>
          <a:xfrm flipV="1">
            <a:off x="5952430" y="4437250"/>
            <a:ext cx="464524" cy="2008"/>
          </a:xfrm>
          <a:prstGeom prst="line">
            <a:avLst/>
          </a:prstGeom>
          <a:ln w="57150">
            <a:solidFill>
              <a:srgbClr val="0A2F87"/>
            </a:solidFill>
          </a:ln>
        </p:spPr>
        <p:style>
          <a:lnRef idx="1">
            <a:schemeClr val="accent1"/>
          </a:lnRef>
          <a:fillRef idx="0">
            <a:schemeClr val="accent1"/>
          </a:fillRef>
          <a:effectRef idx="0">
            <a:schemeClr val="accent1"/>
          </a:effectRef>
          <a:fontRef idx="minor">
            <a:schemeClr val="tx1"/>
          </a:fontRef>
        </p:style>
      </p:cxnSp>
      <p:pic>
        <p:nvPicPr>
          <p:cNvPr id="28" name="Picture 27" descr="Diagram&#10;&#10;Description automatically generated with medium confidence">
            <a:extLst>
              <a:ext uri="{FF2B5EF4-FFF2-40B4-BE49-F238E27FC236}">
                <a16:creationId xmlns:a16="http://schemas.microsoft.com/office/drawing/2014/main" id="{2192F398-BED1-9F9C-6437-EC2D1EA24C56}"/>
              </a:ext>
            </a:extLst>
          </p:cNvPr>
          <p:cNvPicPr>
            <a:picLocks noChangeAspect="1"/>
          </p:cNvPicPr>
          <p:nvPr/>
        </p:nvPicPr>
        <p:blipFill rotWithShape="1">
          <a:blip r:embed="rId4">
            <a:extLst>
              <a:ext uri="{28A0092B-C50C-407E-A947-70E740481C1C}">
                <a14:useLocalDpi xmlns:a14="http://schemas.microsoft.com/office/drawing/2010/main" val="0"/>
              </a:ext>
            </a:extLst>
          </a:blip>
          <a:srcRect l="4616" t="4758" r="4616" b="4758"/>
          <a:stretch/>
        </p:blipFill>
        <p:spPr>
          <a:xfrm>
            <a:off x="9284509" y="3333449"/>
            <a:ext cx="2233477" cy="2203586"/>
          </a:xfrm>
          <a:prstGeom prst="ellipse">
            <a:avLst/>
          </a:prstGeom>
        </p:spPr>
      </p:pic>
      <p:cxnSp>
        <p:nvCxnSpPr>
          <p:cNvPr id="29" name="Straight Connector 28">
            <a:extLst>
              <a:ext uri="{FF2B5EF4-FFF2-40B4-BE49-F238E27FC236}">
                <a16:creationId xmlns:a16="http://schemas.microsoft.com/office/drawing/2014/main" id="{B5B89E5D-5D49-459A-588E-07E978AFB9E6}"/>
              </a:ext>
            </a:extLst>
          </p:cNvPr>
          <p:cNvCxnSpPr/>
          <p:nvPr/>
        </p:nvCxnSpPr>
        <p:spPr>
          <a:xfrm flipV="1">
            <a:off x="8819985" y="4435242"/>
            <a:ext cx="464524" cy="2008"/>
          </a:xfrm>
          <a:prstGeom prst="line">
            <a:avLst/>
          </a:prstGeom>
          <a:ln w="57150">
            <a:solidFill>
              <a:srgbClr val="0A2F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540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27CD2F-8DDD-D22B-87CE-3CC318745F5D}"/>
              </a:ext>
            </a:extLst>
          </p:cNvPr>
          <p:cNvSpPr/>
          <p:nvPr/>
        </p:nvSpPr>
        <p:spPr>
          <a:xfrm rot="10800000">
            <a:off x="0" y="0"/>
            <a:ext cx="12191999" cy="1418253"/>
          </a:xfrm>
          <a:prstGeom prst="rect">
            <a:avLst/>
          </a:prstGeom>
          <a:gradFill flip="none" rotWithShape="1">
            <a:gsLst>
              <a:gs pos="0">
                <a:srgbClr val="0A2F87"/>
              </a:gs>
              <a:gs pos="74000">
                <a:schemeClr val="accent5">
                  <a:lumMod val="45000"/>
                  <a:lumOff val="55000"/>
                </a:schemeClr>
              </a:gs>
              <a:gs pos="83000">
                <a:schemeClr val="accent5">
                  <a:lumMod val="45000"/>
                  <a:lumOff val="55000"/>
                </a:schemeClr>
              </a:gs>
              <a:gs pos="100000">
                <a:schemeClr val="accent5">
                  <a:lumMod val="30000"/>
                  <a:lumOff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DF6AA9A5-9CDB-C171-D022-7D5603B87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137160"/>
            <a:ext cx="1515325" cy="1142271"/>
          </a:xfrm>
          <a:prstGeom prst="rect">
            <a:avLst/>
          </a:prstGeom>
        </p:spPr>
      </p:pic>
      <p:sp>
        <p:nvSpPr>
          <p:cNvPr id="10" name="TextBox 9">
            <a:extLst>
              <a:ext uri="{FF2B5EF4-FFF2-40B4-BE49-F238E27FC236}">
                <a16:creationId xmlns:a16="http://schemas.microsoft.com/office/drawing/2014/main" id="{FD51C064-0AB3-18F1-7503-43FDD9D286BE}"/>
              </a:ext>
            </a:extLst>
          </p:cNvPr>
          <p:cNvSpPr txBox="1"/>
          <p:nvPr/>
        </p:nvSpPr>
        <p:spPr>
          <a:xfrm>
            <a:off x="6812280" y="877824"/>
            <a:ext cx="5079278" cy="307777"/>
          </a:xfrm>
          <a:prstGeom prst="rect">
            <a:avLst/>
          </a:prstGeom>
          <a:noFill/>
        </p:spPr>
        <p:txBody>
          <a:bodyPr wrap="square" rtlCol="0">
            <a:spAutoFit/>
          </a:bodyPr>
          <a:lstStyle/>
          <a:p>
            <a:r>
              <a:rPr lang="en-US" sz="1400" dirty="0">
                <a:solidFill>
                  <a:schemeClr val="bg1"/>
                </a:solidFill>
              </a:rPr>
              <a:t>NATIONAL SOCIETY OF THE SONS OF THE AMERICAN REVOLUTION</a:t>
            </a:r>
          </a:p>
        </p:txBody>
      </p:sp>
      <p:pic>
        <p:nvPicPr>
          <p:cNvPr id="12" name="Picture 11">
            <a:extLst>
              <a:ext uri="{FF2B5EF4-FFF2-40B4-BE49-F238E27FC236}">
                <a16:creationId xmlns:a16="http://schemas.microsoft.com/office/drawing/2014/main" id="{1686DB34-2A5C-B043-4EB2-D3B5ED5A441E}"/>
              </a:ext>
            </a:extLst>
          </p:cNvPr>
          <p:cNvPicPr>
            <a:picLocks noChangeAspect="1"/>
          </p:cNvPicPr>
          <p:nvPr/>
        </p:nvPicPr>
        <p:blipFill>
          <a:blip r:embed="rId3"/>
          <a:stretch>
            <a:fillRect/>
          </a:stretch>
        </p:blipFill>
        <p:spPr>
          <a:xfrm>
            <a:off x="6885432" y="1188720"/>
            <a:ext cx="4909661" cy="53600"/>
          </a:xfrm>
          <a:prstGeom prst="rect">
            <a:avLst/>
          </a:prstGeom>
        </p:spPr>
      </p:pic>
      <p:sp>
        <p:nvSpPr>
          <p:cNvPr id="3" name="TextBox 2">
            <a:extLst>
              <a:ext uri="{FF2B5EF4-FFF2-40B4-BE49-F238E27FC236}">
                <a16:creationId xmlns:a16="http://schemas.microsoft.com/office/drawing/2014/main" id="{271A8433-A60D-46A9-CE15-E0CD117507DF}"/>
              </a:ext>
            </a:extLst>
          </p:cNvPr>
          <p:cNvSpPr txBox="1"/>
          <p:nvPr/>
        </p:nvSpPr>
        <p:spPr>
          <a:xfrm>
            <a:off x="436228" y="1435254"/>
            <a:ext cx="7417837" cy="830997"/>
          </a:xfrm>
          <a:prstGeom prst="rect">
            <a:avLst/>
          </a:prstGeom>
          <a:noFill/>
        </p:spPr>
        <p:txBody>
          <a:bodyPr wrap="square" rtlCol="0">
            <a:spAutoFit/>
          </a:bodyPr>
          <a:lstStyle/>
          <a:p>
            <a:r>
              <a:rPr lang="en-US" sz="4800" b="1" dirty="0">
                <a:solidFill>
                  <a:srgbClr val="0A2F87"/>
                </a:solidFill>
              </a:rPr>
              <a:t>MISSION</a:t>
            </a:r>
            <a:endParaRPr lang="en-US" sz="4800" dirty="0"/>
          </a:p>
        </p:txBody>
      </p:sp>
      <p:pic>
        <p:nvPicPr>
          <p:cNvPr id="6" name="Picture 5">
            <a:extLst>
              <a:ext uri="{FF2B5EF4-FFF2-40B4-BE49-F238E27FC236}">
                <a16:creationId xmlns:a16="http://schemas.microsoft.com/office/drawing/2014/main" id="{4997F50F-1CCC-28CA-07D5-C0E5800B06B8}"/>
              </a:ext>
            </a:extLst>
          </p:cNvPr>
          <p:cNvPicPr>
            <a:picLocks noChangeAspect="1"/>
          </p:cNvPicPr>
          <p:nvPr/>
        </p:nvPicPr>
        <p:blipFill rotWithShape="1">
          <a:blip r:embed="rId4">
            <a:extLst>
              <a:ext uri="{28A0092B-C50C-407E-A947-70E740481C1C}">
                <a14:useLocalDpi xmlns:a14="http://schemas.microsoft.com/office/drawing/2010/main" val="0"/>
              </a:ext>
            </a:extLst>
          </a:blip>
          <a:srcRect l="1277" t="22812" r="39540" b="15060"/>
          <a:stretch/>
        </p:blipFill>
        <p:spPr>
          <a:xfrm rot="5400000">
            <a:off x="7330751" y="1996752"/>
            <a:ext cx="5439745" cy="4282751"/>
          </a:xfrm>
          <a:prstGeom prst="rect">
            <a:avLst/>
          </a:prstGeom>
        </p:spPr>
      </p:pic>
      <p:sp>
        <p:nvSpPr>
          <p:cNvPr id="7" name="TextBox 6">
            <a:extLst>
              <a:ext uri="{FF2B5EF4-FFF2-40B4-BE49-F238E27FC236}">
                <a16:creationId xmlns:a16="http://schemas.microsoft.com/office/drawing/2014/main" id="{69573C70-6C54-B203-E033-38B495053B1E}"/>
              </a:ext>
            </a:extLst>
          </p:cNvPr>
          <p:cNvSpPr txBox="1"/>
          <p:nvPr/>
        </p:nvSpPr>
        <p:spPr>
          <a:xfrm>
            <a:off x="192385" y="4458446"/>
            <a:ext cx="6764694" cy="1569660"/>
          </a:xfrm>
          <a:prstGeom prst="rect">
            <a:avLst/>
          </a:prstGeom>
          <a:noFill/>
        </p:spPr>
        <p:txBody>
          <a:bodyPr wrap="square" rtlCol="0">
            <a:spAutoFit/>
          </a:bodyPr>
          <a:lstStyle/>
          <a:p>
            <a:pPr marL="285750" indent="-285750">
              <a:buFont typeface="Arial" panose="020B0604020202020204" pitchFamily="34" charset="0"/>
              <a:buChar char="•"/>
            </a:pPr>
            <a:r>
              <a:rPr lang="en-US" sz="1200" b="1" dirty="0">
                <a:solidFill>
                  <a:srgbClr val="0A2F87"/>
                </a:solidFill>
              </a:rPr>
              <a:t>REMEMBERING OUR PAST </a:t>
            </a:r>
            <a:r>
              <a:rPr lang="en-US" sz="1200" dirty="0"/>
              <a:t>– by honoring those who served or assisted the colonies during the Revolutionary war.</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a:solidFill>
                  <a:srgbClr val="0A2F87"/>
                </a:solidFill>
              </a:rPr>
              <a:t>PROMOTING CORE VALUES </a:t>
            </a:r>
            <a:r>
              <a:rPr lang="en-US" sz="1200" b="1" dirty="0"/>
              <a:t>- </a:t>
            </a:r>
            <a:r>
              <a:rPr lang="en-US" sz="1200" dirty="0"/>
              <a:t>by protecting our Constitution and perpetuating American ideals and traditions. </a:t>
            </a:r>
          </a:p>
          <a:p>
            <a:pPr marL="285750" indent="-285750">
              <a:buFont typeface="Arial" panose="020B0604020202020204" pitchFamily="34" charset="0"/>
              <a:buChar char="•"/>
            </a:pPr>
            <a:endParaRPr lang="en-US" sz="1200" b="1" dirty="0">
              <a:solidFill>
                <a:srgbClr val="0A2F87"/>
              </a:solidFill>
            </a:endParaRPr>
          </a:p>
          <a:p>
            <a:pPr marL="285750" indent="-285750">
              <a:buFont typeface="Arial" panose="020B0604020202020204" pitchFamily="34" charset="0"/>
              <a:buChar char="•"/>
            </a:pPr>
            <a:r>
              <a:rPr lang="en-US" sz="1200" b="1" dirty="0">
                <a:solidFill>
                  <a:srgbClr val="0A2F87"/>
                </a:solidFill>
              </a:rPr>
              <a:t>SHAPING YOUNG MINDS </a:t>
            </a:r>
            <a:r>
              <a:rPr lang="en-US" sz="1200" dirty="0"/>
              <a:t>– by educating our youth about the Constitution and those who developed the American ideals and traditions. </a:t>
            </a:r>
            <a:endParaRPr lang="en-US" sz="1200" b="1" dirty="0">
              <a:solidFill>
                <a:srgbClr val="0A2F87"/>
              </a:solidFill>
            </a:endParaRPr>
          </a:p>
        </p:txBody>
      </p:sp>
      <p:sp>
        <p:nvSpPr>
          <p:cNvPr id="8" name="TextBox 7">
            <a:extLst>
              <a:ext uri="{FF2B5EF4-FFF2-40B4-BE49-F238E27FC236}">
                <a16:creationId xmlns:a16="http://schemas.microsoft.com/office/drawing/2014/main" id="{C6AE1583-13E0-E96F-43F2-A08E19C58B99}"/>
              </a:ext>
            </a:extLst>
          </p:cNvPr>
          <p:cNvSpPr txBox="1"/>
          <p:nvPr/>
        </p:nvSpPr>
        <p:spPr>
          <a:xfrm>
            <a:off x="436228" y="2394687"/>
            <a:ext cx="6604741" cy="1631216"/>
          </a:xfrm>
          <a:prstGeom prst="rect">
            <a:avLst/>
          </a:prstGeom>
          <a:noFill/>
        </p:spPr>
        <p:txBody>
          <a:bodyPr wrap="square" rtlCol="0">
            <a:spAutoFit/>
          </a:bodyPr>
          <a:lstStyle/>
          <a:p>
            <a:r>
              <a:rPr lang="en-US" sz="2000" b="1" dirty="0"/>
              <a:t>The Sons of the American Revolution honors our Revolutionary War patriot ancestors by promoting patriotism, serving our communities, educating and inspiring future generations about the founding principles of our Country.  This is best achieved by:</a:t>
            </a:r>
          </a:p>
        </p:txBody>
      </p:sp>
    </p:spTree>
    <p:extLst>
      <p:ext uri="{BB962C8B-B14F-4D97-AF65-F5344CB8AC3E}">
        <p14:creationId xmlns:p14="http://schemas.microsoft.com/office/powerpoint/2010/main" val="4279335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27CD2F-8DDD-D22B-87CE-3CC318745F5D}"/>
              </a:ext>
            </a:extLst>
          </p:cNvPr>
          <p:cNvSpPr/>
          <p:nvPr/>
        </p:nvSpPr>
        <p:spPr>
          <a:xfrm rot="10800000">
            <a:off x="0" y="0"/>
            <a:ext cx="12191999" cy="1418253"/>
          </a:xfrm>
          <a:prstGeom prst="rect">
            <a:avLst/>
          </a:prstGeom>
          <a:gradFill flip="none" rotWithShape="1">
            <a:gsLst>
              <a:gs pos="0">
                <a:srgbClr val="0A2F87"/>
              </a:gs>
              <a:gs pos="74000">
                <a:schemeClr val="accent5">
                  <a:lumMod val="45000"/>
                  <a:lumOff val="55000"/>
                </a:schemeClr>
              </a:gs>
              <a:gs pos="83000">
                <a:schemeClr val="accent5">
                  <a:lumMod val="45000"/>
                  <a:lumOff val="55000"/>
                </a:schemeClr>
              </a:gs>
              <a:gs pos="100000">
                <a:schemeClr val="accent5">
                  <a:lumMod val="30000"/>
                  <a:lumOff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DF6AA9A5-9CDB-C171-D022-7D5603B87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137160"/>
            <a:ext cx="1515325" cy="1142271"/>
          </a:xfrm>
          <a:prstGeom prst="rect">
            <a:avLst/>
          </a:prstGeom>
        </p:spPr>
      </p:pic>
      <p:sp>
        <p:nvSpPr>
          <p:cNvPr id="10" name="TextBox 9">
            <a:extLst>
              <a:ext uri="{FF2B5EF4-FFF2-40B4-BE49-F238E27FC236}">
                <a16:creationId xmlns:a16="http://schemas.microsoft.com/office/drawing/2014/main" id="{FD51C064-0AB3-18F1-7503-43FDD9D286BE}"/>
              </a:ext>
            </a:extLst>
          </p:cNvPr>
          <p:cNvSpPr txBox="1"/>
          <p:nvPr/>
        </p:nvSpPr>
        <p:spPr>
          <a:xfrm>
            <a:off x="6812280" y="877824"/>
            <a:ext cx="5079278" cy="307777"/>
          </a:xfrm>
          <a:prstGeom prst="rect">
            <a:avLst/>
          </a:prstGeom>
          <a:noFill/>
        </p:spPr>
        <p:txBody>
          <a:bodyPr wrap="square" rtlCol="0">
            <a:spAutoFit/>
          </a:bodyPr>
          <a:lstStyle/>
          <a:p>
            <a:r>
              <a:rPr lang="en-US" sz="1400" dirty="0">
                <a:solidFill>
                  <a:schemeClr val="bg1"/>
                </a:solidFill>
              </a:rPr>
              <a:t>NATIONAL SOCIETY OF THE SONS OF THE AMERICAN REVOLUTION</a:t>
            </a:r>
          </a:p>
        </p:txBody>
      </p:sp>
      <p:pic>
        <p:nvPicPr>
          <p:cNvPr id="12" name="Picture 11">
            <a:extLst>
              <a:ext uri="{FF2B5EF4-FFF2-40B4-BE49-F238E27FC236}">
                <a16:creationId xmlns:a16="http://schemas.microsoft.com/office/drawing/2014/main" id="{1686DB34-2A5C-B043-4EB2-D3B5ED5A441E}"/>
              </a:ext>
            </a:extLst>
          </p:cNvPr>
          <p:cNvPicPr>
            <a:picLocks noChangeAspect="1"/>
          </p:cNvPicPr>
          <p:nvPr/>
        </p:nvPicPr>
        <p:blipFill>
          <a:blip r:embed="rId3"/>
          <a:stretch>
            <a:fillRect/>
          </a:stretch>
        </p:blipFill>
        <p:spPr>
          <a:xfrm>
            <a:off x="6885432" y="1188720"/>
            <a:ext cx="4909661" cy="53600"/>
          </a:xfrm>
          <a:prstGeom prst="rect">
            <a:avLst/>
          </a:prstGeom>
        </p:spPr>
      </p:pic>
      <p:sp>
        <p:nvSpPr>
          <p:cNvPr id="3" name="TextBox 2">
            <a:extLst>
              <a:ext uri="{FF2B5EF4-FFF2-40B4-BE49-F238E27FC236}">
                <a16:creationId xmlns:a16="http://schemas.microsoft.com/office/drawing/2014/main" id="{F944FD13-A1CB-C30A-E621-956012B0C8C6}"/>
              </a:ext>
            </a:extLst>
          </p:cNvPr>
          <p:cNvSpPr txBox="1"/>
          <p:nvPr/>
        </p:nvSpPr>
        <p:spPr>
          <a:xfrm>
            <a:off x="259498" y="1445859"/>
            <a:ext cx="7417837" cy="1200329"/>
          </a:xfrm>
          <a:prstGeom prst="rect">
            <a:avLst/>
          </a:prstGeom>
          <a:noFill/>
        </p:spPr>
        <p:txBody>
          <a:bodyPr wrap="square" rtlCol="0">
            <a:spAutoFit/>
          </a:bodyPr>
          <a:lstStyle/>
          <a:p>
            <a:r>
              <a:rPr lang="en-US" sz="7200" b="1" dirty="0">
                <a:solidFill>
                  <a:srgbClr val="0A2F87"/>
                </a:solidFill>
              </a:rPr>
              <a:t>OVERVIEW</a:t>
            </a:r>
            <a:r>
              <a:rPr lang="en-US" dirty="0"/>
              <a:t> </a:t>
            </a:r>
          </a:p>
        </p:txBody>
      </p:sp>
      <p:pic>
        <p:nvPicPr>
          <p:cNvPr id="6" name="Picture 5" descr="A group of flags flying in the air&#10;&#10;Description automatically generated with low confidence">
            <a:extLst>
              <a:ext uri="{FF2B5EF4-FFF2-40B4-BE49-F238E27FC236}">
                <a16:creationId xmlns:a16="http://schemas.microsoft.com/office/drawing/2014/main" id="{1591C75C-EB52-6105-D903-78E47E76F76E}"/>
              </a:ext>
            </a:extLst>
          </p:cNvPr>
          <p:cNvPicPr>
            <a:picLocks noChangeAspect="1"/>
          </p:cNvPicPr>
          <p:nvPr/>
        </p:nvPicPr>
        <p:blipFill rotWithShape="1">
          <a:blip r:embed="rId4">
            <a:extLst>
              <a:ext uri="{28A0092B-C50C-407E-A947-70E740481C1C}">
                <a14:useLocalDpi xmlns:a14="http://schemas.microsoft.com/office/drawing/2010/main" val="0"/>
              </a:ext>
            </a:extLst>
          </a:blip>
          <a:srcRect r="20816"/>
          <a:stretch/>
        </p:blipFill>
        <p:spPr>
          <a:xfrm rot="5400000">
            <a:off x="7547977" y="2195872"/>
            <a:ext cx="5430419" cy="3857625"/>
          </a:xfrm>
          <a:prstGeom prst="rect">
            <a:avLst/>
          </a:prstGeom>
        </p:spPr>
      </p:pic>
      <p:sp>
        <p:nvSpPr>
          <p:cNvPr id="8" name="TextBox 7">
            <a:extLst>
              <a:ext uri="{FF2B5EF4-FFF2-40B4-BE49-F238E27FC236}">
                <a16:creationId xmlns:a16="http://schemas.microsoft.com/office/drawing/2014/main" id="{31298692-6239-D844-2FA1-ECA0C5C81AEE}"/>
              </a:ext>
            </a:extLst>
          </p:cNvPr>
          <p:cNvSpPr txBox="1"/>
          <p:nvPr/>
        </p:nvSpPr>
        <p:spPr>
          <a:xfrm>
            <a:off x="344306" y="3076218"/>
            <a:ext cx="7492481" cy="2862322"/>
          </a:xfrm>
          <a:prstGeom prst="rect">
            <a:avLst/>
          </a:prstGeom>
          <a:noFill/>
        </p:spPr>
        <p:txBody>
          <a:bodyPr wrap="square" rtlCol="0">
            <a:spAutoFit/>
          </a:bodyPr>
          <a:lstStyle/>
          <a:p>
            <a:pPr marL="285750" indent="-285750">
              <a:buFont typeface="Arial" panose="020B0604020202020204" pitchFamily="34" charset="0"/>
              <a:buChar char="•"/>
            </a:pPr>
            <a:r>
              <a:rPr lang="en-US" dirty="0"/>
              <a:t>SAR is the largest male lineage organization in the United States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Over 33,000 members in total</a:t>
            </a:r>
          </a:p>
          <a:p>
            <a:endParaRPr lang="en-US" dirty="0"/>
          </a:p>
          <a:p>
            <a:pPr marL="285750" indent="-285750">
              <a:buFont typeface="Arial" panose="020B0604020202020204" pitchFamily="34" charset="0"/>
              <a:buChar char="•"/>
            </a:pPr>
            <a:r>
              <a:rPr lang="en-US" dirty="0"/>
              <a:t>Consists of 50 state societies and over 590 local chapters</a:t>
            </a:r>
          </a:p>
          <a:p>
            <a:endParaRPr lang="en-US" dirty="0"/>
          </a:p>
          <a:p>
            <a:pPr marL="285750" indent="-285750">
              <a:buFont typeface="Arial" panose="020B0604020202020204" pitchFamily="34" charset="0"/>
              <a:buChar char="•"/>
            </a:pPr>
            <a:r>
              <a:rPr lang="en-US" dirty="0"/>
              <a:t>Several international societies including Canada, France, Spain and Germany</a:t>
            </a:r>
          </a:p>
          <a:p>
            <a:endParaRPr lang="en-US" dirty="0"/>
          </a:p>
          <a:p>
            <a:pPr marL="285750" indent="-285750">
              <a:buFont typeface="Arial" panose="020B0604020202020204" pitchFamily="34" charset="0"/>
              <a:buChar char="•"/>
            </a:pPr>
            <a:r>
              <a:rPr lang="en-US" dirty="0"/>
              <a:t>National headquarters in Louisville, KY</a:t>
            </a:r>
          </a:p>
        </p:txBody>
      </p:sp>
    </p:spTree>
    <p:extLst>
      <p:ext uri="{BB962C8B-B14F-4D97-AF65-F5344CB8AC3E}">
        <p14:creationId xmlns:p14="http://schemas.microsoft.com/office/powerpoint/2010/main" val="3348386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27CD2F-8DDD-D22B-87CE-3CC318745F5D}"/>
              </a:ext>
            </a:extLst>
          </p:cNvPr>
          <p:cNvSpPr/>
          <p:nvPr/>
        </p:nvSpPr>
        <p:spPr>
          <a:xfrm rot="10800000">
            <a:off x="0" y="4008"/>
            <a:ext cx="12191999" cy="1418253"/>
          </a:xfrm>
          <a:prstGeom prst="rect">
            <a:avLst/>
          </a:prstGeom>
          <a:gradFill flip="none" rotWithShape="1">
            <a:gsLst>
              <a:gs pos="0">
                <a:srgbClr val="0A2F87"/>
              </a:gs>
              <a:gs pos="74000">
                <a:schemeClr val="accent5">
                  <a:lumMod val="45000"/>
                  <a:lumOff val="55000"/>
                </a:schemeClr>
              </a:gs>
              <a:gs pos="83000">
                <a:schemeClr val="accent5">
                  <a:lumMod val="45000"/>
                  <a:lumOff val="55000"/>
                </a:schemeClr>
              </a:gs>
              <a:gs pos="100000">
                <a:schemeClr val="accent5">
                  <a:lumMod val="30000"/>
                  <a:lumOff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DF6AA9A5-9CDB-C171-D022-7D5603B87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137160"/>
            <a:ext cx="1515325" cy="1142271"/>
          </a:xfrm>
          <a:prstGeom prst="rect">
            <a:avLst/>
          </a:prstGeom>
        </p:spPr>
      </p:pic>
      <p:pic>
        <p:nvPicPr>
          <p:cNvPr id="9" name="Picture 8">
            <a:extLst>
              <a:ext uri="{FF2B5EF4-FFF2-40B4-BE49-F238E27FC236}">
                <a16:creationId xmlns:a16="http://schemas.microsoft.com/office/drawing/2014/main" id="{CC5EB37C-2E8E-C35A-195C-BD611B6683D6}"/>
              </a:ext>
            </a:extLst>
          </p:cNvPr>
          <p:cNvPicPr>
            <a:picLocks noChangeAspect="1"/>
          </p:cNvPicPr>
          <p:nvPr/>
        </p:nvPicPr>
        <p:blipFill>
          <a:blip r:embed="rId3"/>
          <a:stretch>
            <a:fillRect/>
          </a:stretch>
        </p:blipFill>
        <p:spPr>
          <a:xfrm>
            <a:off x="555306" y="2342729"/>
            <a:ext cx="956897" cy="1165163"/>
          </a:xfrm>
          <a:prstGeom prst="rect">
            <a:avLst/>
          </a:prstGeom>
          <a:ln w="88900" cap="sq" cmpd="thickThin">
            <a:solidFill>
              <a:srgbClr val="000000"/>
            </a:solidFill>
            <a:prstDash val="solid"/>
            <a:miter lim="800000"/>
          </a:ln>
          <a:effectLst>
            <a:innerShdw blurRad="76200">
              <a:srgbClr val="000000"/>
            </a:innerShdw>
          </a:effectLst>
        </p:spPr>
      </p:pic>
      <p:pic>
        <p:nvPicPr>
          <p:cNvPr id="13" name="Picture 12">
            <a:extLst>
              <a:ext uri="{FF2B5EF4-FFF2-40B4-BE49-F238E27FC236}">
                <a16:creationId xmlns:a16="http://schemas.microsoft.com/office/drawing/2014/main" id="{4F81EEEB-346E-0D93-E290-683B0DF3F674}"/>
              </a:ext>
            </a:extLst>
          </p:cNvPr>
          <p:cNvPicPr>
            <a:picLocks noChangeAspect="1"/>
          </p:cNvPicPr>
          <p:nvPr/>
        </p:nvPicPr>
        <p:blipFill rotWithShape="1">
          <a:blip r:embed="rId4"/>
          <a:srcRect r="3989"/>
          <a:stretch/>
        </p:blipFill>
        <p:spPr>
          <a:xfrm>
            <a:off x="2027187" y="2313075"/>
            <a:ext cx="956898" cy="1194818"/>
          </a:xfrm>
          <a:prstGeom prst="rect">
            <a:avLst/>
          </a:prstGeom>
          <a:ln w="88900" cap="sq" cmpd="thickThin">
            <a:solidFill>
              <a:srgbClr val="000000"/>
            </a:solidFill>
            <a:prstDash val="solid"/>
            <a:miter lim="800000"/>
          </a:ln>
          <a:effectLst>
            <a:innerShdw blurRad="76200">
              <a:srgbClr val="000000"/>
            </a:innerShdw>
          </a:effectLst>
        </p:spPr>
      </p:pic>
      <p:pic>
        <p:nvPicPr>
          <p:cNvPr id="15" name="Picture 14">
            <a:extLst>
              <a:ext uri="{FF2B5EF4-FFF2-40B4-BE49-F238E27FC236}">
                <a16:creationId xmlns:a16="http://schemas.microsoft.com/office/drawing/2014/main" id="{175A4736-32B4-C7B0-0150-4D2CCDC2D82F}"/>
              </a:ext>
            </a:extLst>
          </p:cNvPr>
          <p:cNvPicPr>
            <a:picLocks noChangeAspect="1"/>
          </p:cNvPicPr>
          <p:nvPr/>
        </p:nvPicPr>
        <p:blipFill rotWithShape="1">
          <a:blip r:embed="rId5"/>
          <a:srcRect b="2300"/>
          <a:stretch/>
        </p:blipFill>
        <p:spPr>
          <a:xfrm>
            <a:off x="3527437" y="2313075"/>
            <a:ext cx="964576" cy="1194817"/>
          </a:xfrm>
          <a:prstGeom prst="rect">
            <a:avLst/>
          </a:prstGeom>
          <a:ln w="88900" cap="sq" cmpd="thickThin">
            <a:solidFill>
              <a:srgbClr val="000000"/>
            </a:solidFill>
            <a:prstDash val="solid"/>
            <a:miter lim="800000"/>
          </a:ln>
          <a:effectLst>
            <a:innerShdw blurRad="76200">
              <a:srgbClr val="000000"/>
            </a:innerShdw>
          </a:effectLst>
        </p:spPr>
      </p:pic>
      <p:pic>
        <p:nvPicPr>
          <p:cNvPr id="17" name="Picture 16">
            <a:extLst>
              <a:ext uri="{FF2B5EF4-FFF2-40B4-BE49-F238E27FC236}">
                <a16:creationId xmlns:a16="http://schemas.microsoft.com/office/drawing/2014/main" id="{71481EAD-8B23-0836-911F-526A103F122B}"/>
              </a:ext>
            </a:extLst>
          </p:cNvPr>
          <p:cNvPicPr>
            <a:picLocks noChangeAspect="1"/>
          </p:cNvPicPr>
          <p:nvPr/>
        </p:nvPicPr>
        <p:blipFill>
          <a:blip r:embed="rId6"/>
          <a:stretch>
            <a:fillRect/>
          </a:stretch>
        </p:blipFill>
        <p:spPr>
          <a:xfrm>
            <a:off x="4936654" y="2280383"/>
            <a:ext cx="964577" cy="1215709"/>
          </a:xfrm>
          <a:prstGeom prst="rect">
            <a:avLst/>
          </a:prstGeom>
          <a:ln w="88900" cap="sq" cmpd="thickThin">
            <a:solidFill>
              <a:srgbClr val="000000"/>
            </a:solidFill>
            <a:prstDash val="solid"/>
            <a:miter lim="800000"/>
          </a:ln>
          <a:effectLst>
            <a:innerShdw blurRad="76200">
              <a:srgbClr val="000000"/>
            </a:innerShdw>
          </a:effectLst>
        </p:spPr>
      </p:pic>
      <p:pic>
        <p:nvPicPr>
          <p:cNvPr id="19" name="Picture 18">
            <a:extLst>
              <a:ext uri="{FF2B5EF4-FFF2-40B4-BE49-F238E27FC236}">
                <a16:creationId xmlns:a16="http://schemas.microsoft.com/office/drawing/2014/main" id="{0FED4436-BF13-FB61-0102-63B8F5A4148B}"/>
              </a:ext>
            </a:extLst>
          </p:cNvPr>
          <p:cNvPicPr>
            <a:picLocks noChangeAspect="1"/>
          </p:cNvPicPr>
          <p:nvPr/>
        </p:nvPicPr>
        <p:blipFill>
          <a:blip r:embed="rId7"/>
          <a:stretch>
            <a:fillRect/>
          </a:stretch>
        </p:blipFill>
        <p:spPr>
          <a:xfrm>
            <a:off x="6356232" y="2254504"/>
            <a:ext cx="915944" cy="1215708"/>
          </a:xfrm>
          <a:prstGeom prst="rect">
            <a:avLst/>
          </a:prstGeom>
          <a:ln w="88900" cap="sq" cmpd="thickThin">
            <a:solidFill>
              <a:srgbClr val="000000"/>
            </a:solidFill>
            <a:prstDash val="solid"/>
            <a:miter lim="800000"/>
          </a:ln>
          <a:effectLst>
            <a:innerShdw blurRad="76200">
              <a:srgbClr val="000000"/>
            </a:innerShdw>
          </a:effectLst>
        </p:spPr>
      </p:pic>
      <p:pic>
        <p:nvPicPr>
          <p:cNvPr id="21" name="Picture 20">
            <a:extLst>
              <a:ext uri="{FF2B5EF4-FFF2-40B4-BE49-F238E27FC236}">
                <a16:creationId xmlns:a16="http://schemas.microsoft.com/office/drawing/2014/main" id="{31046672-E127-EDA5-06D6-B867F7F77489}"/>
              </a:ext>
            </a:extLst>
          </p:cNvPr>
          <p:cNvPicPr>
            <a:picLocks noChangeAspect="1"/>
          </p:cNvPicPr>
          <p:nvPr/>
        </p:nvPicPr>
        <p:blipFill rotWithShape="1">
          <a:blip r:embed="rId8"/>
          <a:srcRect b="2151"/>
          <a:stretch/>
        </p:blipFill>
        <p:spPr>
          <a:xfrm>
            <a:off x="7706239" y="2209005"/>
            <a:ext cx="964578" cy="1256548"/>
          </a:xfrm>
          <a:prstGeom prst="rect">
            <a:avLst/>
          </a:prstGeom>
          <a:ln w="88900" cap="sq" cmpd="thickThin">
            <a:solidFill>
              <a:srgbClr val="000000"/>
            </a:solidFill>
            <a:prstDash val="solid"/>
            <a:miter lim="800000"/>
          </a:ln>
          <a:effectLst>
            <a:innerShdw blurRad="76200">
              <a:srgbClr val="000000"/>
            </a:innerShdw>
          </a:effectLst>
        </p:spPr>
      </p:pic>
      <p:pic>
        <p:nvPicPr>
          <p:cNvPr id="23" name="Picture 22">
            <a:extLst>
              <a:ext uri="{FF2B5EF4-FFF2-40B4-BE49-F238E27FC236}">
                <a16:creationId xmlns:a16="http://schemas.microsoft.com/office/drawing/2014/main" id="{14BC3FC1-7AA0-A75E-83D8-0A76ED299AD5}"/>
              </a:ext>
            </a:extLst>
          </p:cNvPr>
          <p:cNvPicPr>
            <a:picLocks noChangeAspect="1"/>
          </p:cNvPicPr>
          <p:nvPr/>
        </p:nvPicPr>
        <p:blipFill>
          <a:blip r:embed="rId9"/>
          <a:stretch>
            <a:fillRect/>
          </a:stretch>
        </p:blipFill>
        <p:spPr>
          <a:xfrm>
            <a:off x="9083161" y="2209936"/>
            <a:ext cx="1068680" cy="1258813"/>
          </a:xfrm>
          <a:prstGeom prst="rect">
            <a:avLst/>
          </a:prstGeom>
          <a:ln w="88900" cap="sq" cmpd="thickThin">
            <a:solidFill>
              <a:srgbClr val="000000"/>
            </a:solidFill>
            <a:prstDash val="solid"/>
            <a:miter lim="800000"/>
          </a:ln>
          <a:effectLst>
            <a:innerShdw blurRad="76200">
              <a:srgbClr val="000000"/>
            </a:innerShdw>
          </a:effectLst>
        </p:spPr>
      </p:pic>
      <p:pic>
        <p:nvPicPr>
          <p:cNvPr id="25" name="Picture 24">
            <a:extLst>
              <a:ext uri="{FF2B5EF4-FFF2-40B4-BE49-F238E27FC236}">
                <a16:creationId xmlns:a16="http://schemas.microsoft.com/office/drawing/2014/main" id="{65BDE56A-33E5-E5EF-1942-3E637356B6FA}"/>
              </a:ext>
            </a:extLst>
          </p:cNvPr>
          <p:cNvPicPr>
            <a:picLocks noChangeAspect="1"/>
          </p:cNvPicPr>
          <p:nvPr/>
        </p:nvPicPr>
        <p:blipFill>
          <a:blip r:embed="rId10"/>
          <a:stretch>
            <a:fillRect/>
          </a:stretch>
        </p:blipFill>
        <p:spPr>
          <a:xfrm>
            <a:off x="10596482" y="2209936"/>
            <a:ext cx="1000474" cy="1256548"/>
          </a:xfrm>
          <a:prstGeom prst="rect">
            <a:avLst/>
          </a:prstGeom>
          <a:ln w="88900" cap="sq" cmpd="thickThin">
            <a:solidFill>
              <a:srgbClr val="000000"/>
            </a:solidFill>
            <a:prstDash val="solid"/>
            <a:miter lim="800000"/>
          </a:ln>
          <a:effectLst>
            <a:innerShdw blurRad="76200">
              <a:srgbClr val="000000"/>
            </a:innerShdw>
          </a:effectLst>
        </p:spPr>
      </p:pic>
      <p:pic>
        <p:nvPicPr>
          <p:cNvPr id="27" name="Picture 26">
            <a:extLst>
              <a:ext uri="{FF2B5EF4-FFF2-40B4-BE49-F238E27FC236}">
                <a16:creationId xmlns:a16="http://schemas.microsoft.com/office/drawing/2014/main" id="{FC74DB74-57BB-6C5C-DE3D-F29EE1A1F8A2}"/>
              </a:ext>
            </a:extLst>
          </p:cNvPr>
          <p:cNvPicPr>
            <a:picLocks noChangeAspect="1"/>
          </p:cNvPicPr>
          <p:nvPr/>
        </p:nvPicPr>
        <p:blipFill>
          <a:blip r:embed="rId11"/>
          <a:stretch>
            <a:fillRect/>
          </a:stretch>
        </p:blipFill>
        <p:spPr>
          <a:xfrm>
            <a:off x="538711" y="4315216"/>
            <a:ext cx="955485" cy="984265"/>
          </a:xfrm>
          <a:prstGeom prst="rect">
            <a:avLst/>
          </a:prstGeom>
          <a:ln w="88900" cap="sq" cmpd="thickThin">
            <a:solidFill>
              <a:srgbClr val="000000"/>
            </a:solidFill>
            <a:prstDash val="solid"/>
            <a:miter lim="800000"/>
          </a:ln>
          <a:effectLst>
            <a:innerShdw blurRad="76200">
              <a:srgbClr val="000000"/>
            </a:innerShdw>
          </a:effectLst>
        </p:spPr>
      </p:pic>
      <p:pic>
        <p:nvPicPr>
          <p:cNvPr id="29" name="Picture 28">
            <a:extLst>
              <a:ext uri="{FF2B5EF4-FFF2-40B4-BE49-F238E27FC236}">
                <a16:creationId xmlns:a16="http://schemas.microsoft.com/office/drawing/2014/main" id="{2866FAB5-7ADD-E3F4-3E56-2B90AC5A2C44}"/>
              </a:ext>
            </a:extLst>
          </p:cNvPr>
          <p:cNvPicPr>
            <a:picLocks noChangeAspect="1"/>
          </p:cNvPicPr>
          <p:nvPr/>
        </p:nvPicPr>
        <p:blipFill rotWithShape="1">
          <a:blip r:embed="rId12"/>
          <a:srcRect r="3273"/>
          <a:stretch/>
        </p:blipFill>
        <p:spPr>
          <a:xfrm>
            <a:off x="1958085" y="4209939"/>
            <a:ext cx="963092" cy="1194818"/>
          </a:xfrm>
          <a:prstGeom prst="rect">
            <a:avLst/>
          </a:prstGeom>
          <a:ln w="88900" cap="sq" cmpd="thickThin">
            <a:solidFill>
              <a:srgbClr val="000000"/>
            </a:solidFill>
            <a:prstDash val="solid"/>
            <a:miter lim="800000"/>
          </a:ln>
          <a:effectLst>
            <a:innerShdw blurRad="76200">
              <a:srgbClr val="000000"/>
            </a:innerShdw>
          </a:effectLst>
        </p:spPr>
      </p:pic>
      <p:pic>
        <p:nvPicPr>
          <p:cNvPr id="31" name="Picture 30">
            <a:extLst>
              <a:ext uri="{FF2B5EF4-FFF2-40B4-BE49-F238E27FC236}">
                <a16:creationId xmlns:a16="http://schemas.microsoft.com/office/drawing/2014/main" id="{B47CE690-970C-12AA-3B61-ED96CDB8C2BD}"/>
              </a:ext>
            </a:extLst>
          </p:cNvPr>
          <p:cNvPicPr>
            <a:picLocks noChangeAspect="1"/>
          </p:cNvPicPr>
          <p:nvPr/>
        </p:nvPicPr>
        <p:blipFill>
          <a:blip r:embed="rId13"/>
          <a:stretch>
            <a:fillRect/>
          </a:stretch>
        </p:blipFill>
        <p:spPr>
          <a:xfrm>
            <a:off x="3499629" y="4361988"/>
            <a:ext cx="960753" cy="1042769"/>
          </a:xfrm>
          <a:prstGeom prst="rect">
            <a:avLst/>
          </a:prstGeom>
          <a:ln w="88900" cap="sq" cmpd="thickThin">
            <a:solidFill>
              <a:srgbClr val="000000"/>
            </a:solidFill>
            <a:prstDash val="solid"/>
            <a:miter lim="800000"/>
          </a:ln>
          <a:effectLst>
            <a:innerShdw blurRad="76200">
              <a:srgbClr val="000000"/>
            </a:innerShdw>
          </a:effectLst>
        </p:spPr>
      </p:pic>
      <p:pic>
        <p:nvPicPr>
          <p:cNvPr id="33" name="Picture 32">
            <a:extLst>
              <a:ext uri="{FF2B5EF4-FFF2-40B4-BE49-F238E27FC236}">
                <a16:creationId xmlns:a16="http://schemas.microsoft.com/office/drawing/2014/main" id="{1E22EA17-D4E6-150D-D83C-E41CDADF7869}"/>
              </a:ext>
            </a:extLst>
          </p:cNvPr>
          <p:cNvPicPr>
            <a:picLocks noChangeAspect="1"/>
          </p:cNvPicPr>
          <p:nvPr/>
        </p:nvPicPr>
        <p:blipFill>
          <a:blip r:embed="rId14"/>
          <a:stretch>
            <a:fillRect/>
          </a:stretch>
        </p:blipFill>
        <p:spPr>
          <a:xfrm>
            <a:off x="4936654" y="4283297"/>
            <a:ext cx="980544" cy="1121460"/>
          </a:xfrm>
          <a:prstGeom prst="rect">
            <a:avLst/>
          </a:prstGeom>
          <a:ln w="88900" cap="sq" cmpd="thickThin">
            <a:solidFill>
              <a:srgbClr val="000000"/>
            </a:solidFill>
            <a:prstDash val="solid"/>
            <a:miter lim="800000"/>
          </a:ln>
          <a:effectLst>
            <a:innerShdw blurRad="76200">
              <a:srgbClr val="000000"/>
            </a:innerShdw>
          </a:effectLst>
        </p:spPr>
      </p:pic>
      <p:pic>
        <p:nvPicPr>
          <p:cNvPr id="35" name="Picture 34">
            <a:extLst>
              <a:ext uri="{FF2B5EF4-FFF2-40B4-BE49-F238E27FC236}">
                <a16:creationId xmlns:a16="http://schemas.microsoft.com/office/drawing/2014/main" id="{F706A165-AB0C-6AA4-F0B0-7FD2DFBBBBB7}"/>
              </a:ext>
            </a:extLst>
          </p:cNvPr>
          <p:cNvPicPr>
            <a:picLocks noChangeAspect="1"/>
          </p:cNvPicPr>
          <p:nvPr/>
        </p:nvPicPr>
        <p:blipFill>
          <a:blip r:embed="rId15"/>
          <a:stretch>
            <a:fillRect/>
          </a:stretch>
        </p:blipFill>
        <p:spPr>
          <a:xfrm>
            <a:off x="6348698" y="4206026"/>
            <a:ext cx="984428" cy="1215709"/>
          </a:xfrm>
          <a:prstGeom prst="rect">
            <a:avLst/>
          </a:prstGeom>
          <a:ln w="88900" cap="sq" cmpd="thickThin">
            <a:solidFill>
              <a:srgbClr val="000000"/>
            </a:solidFill>
            <a:prstDash val="solid"/>
            <a:miter lim="800000"/>
          </a:ln>
          <a:effectLst>
            <a:innerShdw blurRad="76200">
              <a:srgbClr val="000000"/>
            </a:innerShdw>
          </a:effectLst>
        </p:spPr>
      </p:pic>
      <p:pic>
        <p:nvPicPr>
          <p:cNvPr id="37" name="Picture 36">
            <a:extLst>
              <a:ext uri="{FF2B5EF4-FFF2-40B4-BE49-F238E27FC236}">
                <a16:creationId xmlns:a16="http://schemas.microsoft.com/office/drawing/2014/main" id="{54EE3F63-D828-119D-E68B-A6C368CB0F83}"/>
              </a:ext>
            </a:extLst>
          </p:cNvPr>
          <p:cNvPicPr>
            <a:picLocks noChangeAspect="1"/>
          </p:cNvPicPr>
          <p:nvPr/>
        </p:nvPicPr>
        <p:blipFill>
          <a:blip r:embed="rId16"/>
          <a:stretch>
            <a:fillRect/>
          </a:stretch>
        </p:blipFill>
        <p:spPr>
          <a:xfrm>
            <a:off x="7758494" y="4164613"/>
            <a:ext cx="980544" cy="1285469"/>
          </a:xfrm>
          <a:prstGeom prst="rect">
            <a:avLst/>
          </a:prstGeom>
          <a:ln w="88900" cap="sq" cmpd="thickThin">
            <a:solidFill>
              <a:srgbClr val="000000"/>
            </a:solidFill>
            <a:prstDash val="solid"/>
            <a:miter lim="800000"/>
          </a:ln>
          <a:effectLst>
            <a:innerShdw blurRad="76200">
              <a:srgbClr val="000000"/>
            </a:innerShdw>
          </a:effectLst>
        </p:spPr>
      </p:pic>
      <p:pic>
        <p:nvPicPr>
          <p:cNvPr id="39" name="Picture 38">
            <a:extLst>
              <a:ext uri="{FF2B5EF4-FFF2-40B4-BE49-F238E27FC236}">
                <a16:creationId xmlns:a16="http://schemas.microsoft.com/office/drawing/2014/main" id="{8822D2F7-46B2-4234-97AE-F54EB2DC1BEF}"/>
              </a:ext>
            </a:extLst>
          </p:cNvPr>
          <p:cNvPicPr>
            <a:picLocks noChangeAspect="1"/>
          </p:cNvPicPr>
          <p:nvPr/>
        </p:nvPicPr>
        <p:blipFill>
          <a:blip r:embed="rId17"/>
          <a:stretch>
            <a:fillRect/>
          </a:stretch>
        </p:blipFill>
        <p:spPr>
          <a:xfrm>
            <a:off x="9119292" y="4236172"/>
            <a:ext cx="1090853" cy="1215710"/>
          </a:xfrm>
          <a:prstGeom prst="rect">
            <a:avLst/>
          </a:prstGeom>
          <a:ln w="88900" cap="sq" cmpd="thickThin">
            <a:solidFill>
              <a:srgbClr val="000000"/>
            </a:solidFill>
            <a:prstDash val="solid"/>
            <a:miter lim="800000"/>
          </a:ln>
          <a:effectLst>
            <a:innerShdw blurRad="76200">
              <a:srgbClr val="000000"/>
            </a:innerShdw>
          </a:effectLst>
        </p:spPr>
      </p:pic>
      <p:pic>
        <p:nvPicPr>
          <p:cNvPr id="41" name="Picture 40">
            <a:extLst>
              <a:ext uri="{FF2B5EF4-FFF2-40B4-BE49-F238E27FC236}">
                <a16:creationId xmlns:a16="http://schemas.microsoft.com/office/drawing/2014/main" id="{0BABA315-FE97-B38A-CC0A-FED71610021B}"/>
              </a:ext>
            </a:extLst>
          </p:cNvPr>
          <p:cNvPicPr>
            <a:picLocks noChangeAspect="1"/>
          </p:cNvPicPr>
          <p:nvPr/>
        </p:nvPicPr>
        <p:blipFill rotWithShape="1">
          <a:blip r:embed="rId18"/>
          <a:srcRect b="3355"/>
          <a:stretch/>
        </p:blipFill>
        <p:spPr>
          <a:xfrm>
            <a:off x="10637581" y="4234373"/>
            <a:ext cx="1069876" cy="1215709"/>
          </a:xfrm>
          <a:prstGeom prst="rect">
            <a:avLst/>
          </a:prstGeom>
          <a:ln w="88900" cap="sq" cmpd="thickThin">
            <a:solidFill>
              <a:srgbClr val="000000"/>
            </a:solidFill>
            <a:prstDash val="solid"/>
            <a:miter lim="800000"/>
          </a:ln>
          <a:effectLst>
            <a:innerShdw blurRad="76200">
              <a:srgbClr val="000000"/>
            </a:innerShdw>
          </a:effectLst>
        </p:spPr>
      </p:pic>
      <p:sp>
        <p:nvSpPr>
          <p:cNvPr id="45" name="TextBox 44">
            <a:extLst>
              <a:ext uri="{FF2B5EF4-FFF2-40B4-BE49-F238E27FC236}">
                <a16:creationId xmlns:a16="http://schemas.microsoft.com/office/drawing/2014/main" id="{5D68A077-870B-B466-5455-9BF4D7B6D939}"/>
              </a:ext>
            </a:extLst>
          </p:cNvPr>
          <p:cNvSpPr txBox="1"/>
          <p:nvPr/>
        </p:nvSpPr>
        <p:spPr>
          <a:xfrm>
            <a:off x="555306" y="3608151"/>
            <a:ext cx="955485" cy="400110"/>
          </a:xfrm>
          <a:prstGeom prst="rect">
            <a:avLst/>
          </a:prstGeom>
          <a:noFill/>
        </p:spPr>
        <p:txBody>
          <a:bodyPr wrap="square" rtlCol="0">
            <a:spAutoFit/>
          </a:bodyPr>
          <a:lstStyle/>
          <a:p>
            <a:pPr algn="ctr"/>
            <a:r>
              <a:rPr lang="en-US" sz="1000" b="1" i="1" dirty="0"/>
              <a:t>Rutherford</a:t>
            </a:r>
            <a:br>
              <a:rPr lang="en-US" sz="1000" b="1" i="1" dirty="0"/>
            </a:br>
            <a:r>
              <a:rPr lang="en-US" sz="1000" b="1" i="1" dirty="0"/>
              <a:t>Hayes</a:t>
            </a:r>
          </a:p>
        </p:txBody>
      </p:sp>
      <p:sp>
        <p:nvSpPr>
          <p:cNvPr id="46" name="TextBox 45">
            <a:extLst>
              <a:ext uri="{FF2B5EF4-FFF2-40B4-BE49-F238E27FC236}">
                <a16:creationId xmlns:a16="http://schemas.microsoft.com/office/drawing/2014/main" id="{B9D44ED6-894E-7484-AB55-6A690F835E95}"/>
              </a:ext>
            </a:extLst>
          </p:cNvPr>
          <p:cNvSpPr txBox="1"/>
          <p:nvPr/>
        </p:nvSpPr>
        <p:spPr>
          <a:xfrm>
            <a:off x="2006458" y="3608151"/>
            <a:ext cx="955485" cy="400110"/>
          </a:xfrm>
          <a:prstGeom prst="rect">
            <a:avLst/>
          </a:prstGeom>
          <a:noFill/>
        </p:spPr>
        <p:txBody>
          <a:bodyPr wrap="square" rtlCol="0">
            <a:spAutoFit/>
          </a:bodyPr>
          <a:lstStyle/>
          <a:p>
            <a:pPr algn="ctr"/>
            <a:r>
              <a:rPr lang="en-US" sz="1000" b="1" i="1" dirty="0"/>
              <a:t>Benjamin</a:t>
            </a:r>
            <a:br>
              <a:rPr lang="en-US" sz="1000" b="1" i="1" dirty="0"/>
            </a:br>
            <a:r>
              <a:rPr lang="en-US" sz="1000" b="1" i="1" dirty="0"/>
              <a:t>Harrison</a:t>
            </a:r>
          </a:p>
        </p:txBody>
      </p:sp>
      <p:sp>
        <p:nvSpPr>
          <p:cNvPr id="47" name="TextBox 46">
            <a:extLst>
              <a:ext uri="{FF2B5EF4-FFF2-40B4-BE49-F238E27FC236}">
                <a16:creationId xmlns:a16="http://schemas.microsoft.com/office/drawing/2014/main" id="{85A60BAB-65B7-96F9-92EA-83935AE7412D}"/>
              </a:ext>
            </a:extLst>
          </p:cNvPr>
          <p:cNvSpPr txBox="1"/>
          <p:nvPr/>
        </p:nvSpPr>
        <p:spPr>
          <a:xfrm>
            <a:off x="3548245" y="3608151"/>
            <a:ext cx="955485" cy="400110"/>
          </a:xfrm>
          <a:prstGeom prst="rect">
            <a:avLst/>
          </a:prstGeom>
          <a:noFill/>
        </p:spPr>
        <p:txBody>
          <a:bodyPr wrap="square" rtlCol="0">
            <a:spAutoFit/>
          </a:bodyPr>
          <a:lstStyle/>
          <a:p>
            <a:pPr algn="ctr"/>
            <a:r>
              <a:rPr lang="en-US" sz="1000" b="1" i="1" dirty="0"/>
              <a:t>William</a:t>
            </a:r>
            <a:br>
              <a:rPr lang="en-US" sz="1000" b="1" i="1" dirty="0"/>
            </a:br>
            <a:r>
              <a:rPr lang="en-US" sz="1000" b="1" i="1" dirty="0"/>
              <a:t>McKinley, Jr.</a:t>
            </a:r>
          </a:p>
        </p:txBody>
      </p:sp>
      <p:sp>
        <p:nvSpPr>
          <p:cNvPr id="48" name="TextBox 47">
            <a:extLst>
              <a:ext uri="{FF2B5EF4-FFF2-40B4-BE49-F238E27FC236}">
                <a16:creationId xmlns:a16="http://schemas.microsoft.com/office/drawing/2014/main" id="{F810B771-3478-7E09-211C-07ADE684E175}"/>
              </a:ext>
            </a:extLst>
          </p:cNvPr>
          <p:cNvSpPr txBox="1"/>
          <p:nvPr/>
        </p:nvSpPr>
        <p:spPr>
          <a:xfrm>
            <a:off x="4941199" y="3631241"/>
            <a:ext cx="955485" cy="400110"/>
          </a:xfrm>
          <a:prstGeom prst="rect">
            <a:avLst/>
          </a:prstGeom>
          <a:noFill/>
        </p:spPr>
        <p:txBody>
          <a:bodyPr wrap="square" rtlCol="0">
            <a:spAutoFit/>
          </a:bodyPr>
          <a:lstStyle/>
          <a:p>
            <a:pPr algn="ctr"/>
            <a:r>
              <a:rPr lang="en-US" sz="1000" b="1" i="1" dirty="0"/>
              <a:t>Theodore</a:t>
            </a:r>
            <a:br>
              <a:rPr lang="en-US" sz="1000" b="1" i="1" dirty="0"/>
            </a:br>
            <a:r>
              <a:rPr lang="en-US" sz="1000" b="1" i="1" dirty="0"/>
              <a:t>Roosevelt</a:t>
            </a:r>
          </a:p>
        </p:txBody>
      </p:sp>
      <p:sp>
        <p:nvSpPr>
          <p:cNvPr id="49" name="TextBox 48">
            <a:extLst>
              <a:ext uri="{FF2B5EF4-FFF2-40B4-BE49-F238E27FC236}">
                <a16:creationId xmlns:a16="http://schemas.microsoft.com/office/drawing/2014/main" id="{10403FED-BB58-2808-3D42-B4718C530AA5}"/>
              </a:ext>
            </a:extLst>
          </p:cNvPr>
          <p:cNvSpPr txBox="1"/>
          <p:nvPr/>
        </p:nvSpPr>
        <p:spPr>
          <a:xfrm>
            <a:off x="6334885" y="3558027"/>
            <a:ext cx="955485" cy="400110"/>
          </a:xfrm>
          <a:prstGeom prst="rect">
            <a:avLst/>
          </a:prstGeom>
          <a:noFill/>
        </p:spPr>
        <p:txBody>
          <a:bodyPr wrap="square" rtlCol="0">
            <a:spAutoFit/>
          </a:bodyPr>
          <a:lstStyle/>
          <a:p>
            <a:pPr algn="ctr"/>
            <a:r>
              <a:rPr lang="en-US" sz="1000" b="1" i="1" dirty="0"/>
              <a:t>William</a:t>
            </a:r>
            <a:br>
              <a:rPr lang="en-US" sz="1000" b="1" i="1" dirty="0"/>
            </a:br>
            <a:r>
              <a:rPr lang="en-US" sz="1000" b="1" i="1" dirty="0"/>
              <a:t>Taft</a:t>
            </a:r>
          </a:p>
        </p:txBody>
      </p:sp>
      <p:sp>
        <p:nvSpPr>
          <p:cNvPr id="50" name="TextBox 49">
            <a:extLst>
              <a:ext uri="{FF2B5EF4-FFF2-40B4-BE49-F238E27FC236}">
                <a16:creationId xmlns:a16="http://schemas.microsoft.com/office/drawing/2014/main" id="{5E9838C0-8588-3C99-D219-7A1681176AE3}"/>
              </a:ext>
            </a:extLst>
          </p:cNvPr>
          <p:cNvSpPr txBox="1"/>
          <p:nvPr/>
        </p:nvSpPr>
        <p:spPr>
          <a:xfrm>
            <a:off x="7735823" y="3555033"/>
            <a:ext cx="955485" cy="400110"/>
          </a:xfrm>
          <a:prstGeom prst="rect">
            <a:avLst/>
          </a:prstGeom>
          <a:noFill/>
        </p:spPr>
        <p:txBody>
          <a:bodyPr wrap="square" rtlCol="0">
            <a:spAutoFit/>
          </a:bodyPr>
          <a:lstStyle/>
          <a:p>
            <a:pPr algn="ctr"/>
            <a:r>
              <a:rPr lang="en-US" sz="1000" b="1" i="1" dirty="0"/>
              <a:t>Warren</a:t>
            </a:r>
            <a:br>
              <a:rPr lang="en-US" sz="1000" b="1" i="1" dirty="0"/>
            </a:br>
            <a:r>
              <a:rPr lang="en-US" sz="1000" b="1" i="1" dirty="0"/>
              <a:t>Harding</a:t>
            </a:r>
          </a:p>
        </p:txBody>
      </p:sp>
      <p:sp>
        <p:nvSpPr>
          <p:cNvPr id="51" name="TextBox 50">
            <a:extLst>
              <a:ext uri="{FF2B5EF4-FFF2-40B4-BE49-F238E27FC236}">
                <a16:creationId xmlns:a16="http://schemas.microsoft.com/office/drawing/2014/main" id="{FC24B109-01C9-E88D-F6E8-551A3B6FE070}"/>
              </a:ext>
            </a:extLst>
          </p:cNvPr>
          <p:cNvSpPr txBox="1"/>
          <p:nvPr/>
        </p:nvSpPr>
        <p:spPr>
          <a:xfrm>
            <a:off x="9186975" y="3555033"/>
            <a:ext cx="955485" cy="400110"/>
          </a:xfrm>
          <a:prstGeom prst="rect">
            <a:avLst/>
          </a:prstGeom>
          <a:noFill/>
        </p:spPr>
        <p:txBody>
          <a:bodyPr wrap="square" rtlCol="0">
            <a:spAutoFit/>
          </a:bodyPr>
          <a:lstStyle/>
          <a:p>
            <a:pPr algn="ctr"/>
            <a:r>
              <a:rPr lang="en-US" sz="1000" b="1" i="1" dirty="0"/>
              <a:t>John Calvin</a:t>
            </a:r>
            <a:br>
              <a:rPr lang="en-US" sz="1000" b="1" i="1" dirty="0"/>
            </a:br>
            <a:r>
              <a:rPr lang="en-US" sz="1000" b="1" i="1" dirty="0"/>
              <a:t>Coolidge, Jr.</a:t>
            </a:r>
          </a:p>
        </p:txBody>
      </p:sp>
      <p:sp>
        <p:nvSpPr>
          <p:cNvPr id="52" name="TextBox 51">
            <a:extLst>
              <a:ext uri="{FF2B5EF4-FFF2-40B4-BE49-F238E27FC236}">
                <a16:creationId xmlns:a16="http://schemas.microsoft.com/office/drawing/2014/main" id="{C03B1967-333F-B06D-920E-D7E6E3E24BEF}"/>
              </a:ext>
            </a:extLst>
          </p:cNvPr>
          <p:cNvSpPr txBox="1"/>
          <p:nvPr/>
        </p:nvSpPr>
        <p:spPr>
          <a:xfrm>
            <a:off x="10694776" y="3555033"/>
            <a:ext cx="955485" cy="400110"/>
          </a:xfrm>
          <a:prstGeom prst="rect">
            <a:avLst/>
          </a:prstGeom>
          <a:noFill/>
        </p:spPr>
        <p:txBody>
          <a:bodyPr wrap="square" rtlCol="0">
            <a:spAutoFit/>
          </a:bodyPr>
          <a:lstStyle/>
          <a:p>
            <a:pPr algn="ctr"/>
            <a:r>
              <a:rPr lang="en-US" sz="1000" b="1" i="1" dirty="0"/>
              <a:t>Herbert</a:t>
            </a:r>
            <a:br>
              <a:rPr lang="en-US" sz="1000" b="1" i="1" dirty="0"/>
            </a:br>
            <a:r>
              <a:rPr lang="en-US" sz="1000" b="1" i="1" dirty="0"/>
              <a:t>Hoover</a:t>
            </a:r>
          </a:p>
        </p:txBody>
      </p:sp>
      <p:sp>
        <p:nvSpPr>
          <p:cNvPr id="53" name="TextBox 52">
            <a:extLst>
              <a:ext uri="{FF2B5EF4-FFF2-40B4-BE49-F238E27FC236}">
                <a16:creationId xmlns:a16="http://schemas.microsoft.com/office/drawing/2014/main" id="{0A5E0253-0D4B-89D4-3E0C-A03CCCD24737}"/>
              </a:ext>
            </a:extLst>
          </p:cNvPr>
          <p:cNvSpPr txBox="1"/>
          <p:nvPr/>
        </p:nvSpPr>
        <p:spPr>
          <a:xfrm>
            <a:off x="535856" y="5573447"/>
            <a:ext cx="955485" cy="553998"/>
          </a:xfrm>
          <a:prstGeom prst="rect">
            <a:avLst/>
          </a:prstGeom>
          <a:noFill/>
        </p:spPr>
        <p:txBody>
          <a:bodyPr wrap="square" rtlCol="0">
            <a:spAutoFit/>
          </a:bodyPr>
          <a:lstStyle/>
          <a:p>
            <a:pPr algn="ctr"/>
            <a:r>
              <a:rPr lang="en-US" sz="1000" b="1" i="1" dirty="0"/>
              <a:t>Franklin</a:t>
            </a:r>
          </a:p>
          <a:p>
            <a:pPr algn="ctr"/>
            <a:r>
              <a:rPr lang="en-US" sz="1000" b="1" i="1" dirty="0"/>
              <a:t>Delano Roosevelt</a:t>
            </a:r>
          </a:p>
        </p:txBody>
      </p:sp>
      <p:sp>
        <p:nvSpPr>
          <p:cNvPr id="54" name="TextBox 53">
            <a:extLst>
              <a:ext uri="{FF2B5EF4-FFF2-40B4-BE49-F238E27FC236}">
                <a16:creationId xmlns:a16="http://schemas.microsoft.com/office/drawing/2014/main" id="{06CBEEB8-F0DC-6757-B940-AFF9C6EC87A5}"/>
              </a:ext>
            </a:extLst>
          </p:cNvPr>
          <p:cNvSpPr txBox="1"/>
          <p:nvPr/>
        </p:nvSpPr>
        <p:spPr>
          <a:xfrm>
            <a:off x="1932318" y="5727335"/>
            <a:ext cx="955485" cy="400110"/>
          </a:xfrm>
          <a:prstGeom prst="rect">
            <a:avLst/>
          </a:prstGeom>
          <a:noFill/>
        </p:spPr>
        <p:txBody>
          <a:bodyPr wrap="square" rtlCol="0">
            <a:spAutoFit/>
          </a:bodyPr>
          <a:lstStyle/>
          <a:p>
            <a:pPr algn="ctr"/>
            <a:r>
              <a:rPr lang="en-US" sz="1000" b="1" i="1" dirty="0"/>
              <a:t>Harry</a:t>
            </a:r>
            <a:br>
              <a:rPr lang="en-US" sz="1000" b="1" i="1" dirty="0"/>
            </a:br>
            <a:r>
              <a:rPr lang="en-US" sz="1000" b="1" i="1" dirty="0"/>
              <a:t>Truman</a:t>
            </a:r>
          </a:p>
        </p:txBody>
      </p:sp>
      <p:sp>
        <p:nvSpPr>
          <p:cNvPr id="55" name="TextBox 54">
            <a:extLst>
              <a:ext uri="{FF2B5EF4-FFF2-40B4-BE49-F238E27FC236}">
                <a16:creationId xmlns:a16="http://schemas.microsoft.com/office/drawing/2014/main" id="{3D304FA1-D20E-DEA6-9AA1-FDCB57C32828}"/>
              </a:ext>
            </a:extLst>
          </p:cNvPr>
          <p:cNvSpPr txBox="1"/>
          <p:nvPr/>
        </p:nvSpPr>
        <p:spPr>
          <a:xfrm>
            <a:off x="3455384" y="5705071"/>
            <a:ext cx="955485" cy="400110"/>
          </a:xfrm>
          <a:prstGeom prst="rect">
            <a:avLst/>
          </a:prstGeom>
          <a:noFill/>
        </p:spPr>
        <p:txBody>
          <a:bodyPr wrap="square" rtlCol="0">
            <a:spAutoFit/>
          </a:bodyPr>
          <a:lstStyle/>
          <a:p>
            <a:pPr algn="ctr"/>
            <a:r>
              <a:rPr lang="en-US" sz="1000" b="1" i="1" dirty="0"/>
              <a:t>Dwight</a:t>
            </a:r>
            <a:br>
              <a:rPr lang="en-US" sz="1000" b="1" i="1" dirty="0"/>
            </a:br>
            <a:r>
              <a:rPr lang="en-US" sz="1000" b="1" i="1" dirty="0"/>
              <a:t>Eisenhower</a:t>
            </a:r>
          </a:p>
        </p:txBody>
      </p:sp>
      <p:sp>
        <p:nvSpPr>
          <p:cNvPr id="56" name="TextBox 55">
            <a:extLst>
              <a:ext uri="{FF2B5EF4-FFF2-40B4-BE49-F238E27FC236}">
                <a16:creationId xmlns:a16="http://schemas.microsoft.com/office/drawing/2014/main" id="{EEDDBBC0-7E90-C524-73DC-CE738945089F}"/>
              </a:ext>
            </a:extLst>
          </p:cNvPr>
          <p:cNvSpPr txBox="1"/>
          <p:nvPr/>
        </p:nvSpPr>
        <p:spPr>
          <a:xfrm>
            <a:off x="4886795" y="5705071"/>
            <a:ext cx="955485" cy="400110"/>
          </a:xfrm>
          <a:prstGeom prst="rect">
            <a:avLst/>
          </a:prstGeom>
          <a:noFill/>
        </p:spPr>
        <p:txBody>
          <a:bodyPr wrap="square" rtlCol="0">
            <a:spAutoFit/>
          </a:bodyPr>
          <a:lstStyle/>
          <a:p>
            <a:pPr algn="ctr"/>
            <a:r>
              <a:rPr lang="en-US" sz="1000" b="1" i="1" dirty="0"/>
              <a:t>Lyndon B. </a:t>
            </a:r>
            <a:br>
              <a:rPr lang="en-US" sz="1000" b="1" i="1" dirty="0"/>
            </a:br>
            <a:r>
              <a:rPr lang="en-US" sz="1000" b="1" i="1" dirty="0"/>
              <a:t>Johnson</a:t>
            </a:r>
          </a:p>
        </p:txBody>
      </p:sp>
      <p:sp>
        <p:nvSpPr>
          <p:cNvPr id="57" name="TextBox 56">
            <a:extLst>
              <a:ext uri="{FF2B5EF4-FFF2-40B4-BE49-F238E27FC236}">
                <a16:creationId xmlns:a16="http://schemas.microsoft.com/office/drawing/2014/main" id="{A87CC0A8-F899-3006-8F87-58746D656F78}"/>
              </a:ext>
            </a:extLst>
          </p:cNvPr>
          <p:cNvSpPr txBox="1"/>
          <p:nvPr/>
        </p:nvSpPr>
        <p:spPr>
          <a:xfrm>
            <a:off x="6374912" y="5705071"/>
            <a:ext cx="955485" cy="400110"/>
          </a:xfrm>
          <a:prstGeom prst="rect">
            <a:avLst/>
          </a:prstGeom>
          <a:noFill/>
        </p:spPr>
        <p:txBody>
          <a:bodyPr wrap="square" rtlCol="0">
            <a:spAutoFit/>
          </a:bodyPr>
          <a:lstStyle/>
          <a:p>
            <a:pPr algn="ctr"/>
            <a:r>
              <a:rPr lang="en-US" sz="1000" b="1" i="1" dirty="0"/>
              <a:t>Gerald</a:t>
            </a:r>
            <a:br>
              <a:rPr lang="en-US" sz="1000" b="1" i="1" dirty="0"/>
            </a:br>
            <a:r>
              <a:rPr lang="en-US" sz="1000" b="1" i="1" dirty="0"/>
              <a:t>Ford</a:t>
            </a:r>
          </a:p>
        </p:txBody>
      </p:sp>
      <p:sp>
        <p:nvSpPr>
          <p:cNvPr id="58" name="TextBox 57">
            <a:extLst>
              <a:ext uri="{FF2B5EF4-FFF2-40B4-BE49-F238E27FC236}">
                <a16:creationId xmlns:a16="http://schemas.microsoft.com/office/drawing/2014/main" id="{5941DD51-076D-9F59-C7E9-664D22ED80D5}"/>
              </a:ext>
            </a:extLst>
          </p:cNvPr>
          <p:cNvSpPr txBox="1"/>
          <p:nvPr/>
        </p:nvSpPr>
        <p:spPr>
          <a:xfrm>
            <a:off x="7763527" y="5727449"/>
            <a:ext cx="955485" cy="400110"/>
          </a:xfrm>
          <a:prstGeom prst="rect">
            <a:avLst/>
          </a:prstGeom>
          <a:noFill/>
        </p:spPr>
        <p:txBody>
          <a:bodyPr wrap="square" rtlCol="0">
            <a:spAutoFit/>
          </a:bodyPr>
          <a:lstStyle/>
          <a:p>
            <a:pPr algn="ctr"/>
            <a:r>
              <a:rPr lang="en-US" sz="1000" b="1" i="1" dirty="0"/>
              <a:t>James E.</a:t>
            </a:r>
            <a:br>
              <a:rPr lang="en-US" sz="1000" b="1" i="1" dirty="0"/>
            </a:br>
            <a:r>
              <a:rPr lang="en-US" sz="1000" b="1" i="1" dirty="0"/>
              <a:t>Carter, Jr.</a:t>
            </a:r>
          </a:p>
        </p:txBody>
      </p:sp>
      <p:sp>
        <p:nvSpPr>
          <p:cNvPr id="59" name="TextBox 58">
            <a:extLst>
              <a:ext uri="{FF2B5EF4-FFF2-40B4-BE49-F238E27FC236}">
                <a16:creationId xmlns:a16="http://schemas.microsoft.com/office/drawing/2014/main" id="{7AD5DF86-A0E8-E42C-F1E9-6787CA95B8C9}"/>
              </a:ext>
            </a:extLst>
          </p:cNvPr>
          <p:cNvSpPr txBox="1"/>
          <p:nvPr/>
        </p:nvSpPr>
        <p:spPr>
          <a:xfrm>
            <a:off x="9169924" y="5727335"/>
            <a:ext cx="955485" cy="400110"/>
          </a:xfrm>
          <a:prstGeom prst="rect">
            <a:avLst/>
          </a:prstGeom>
          <a:noFill/>
        </p:spPr>
        <p:txBody>
          <a:bodyPr wrap="square" rtlCol="0">
            <a:spAutoFit/>
          </a:bodyPr>
          <a:lstStyle/>
          <a:p>
            <a:pPr algn="ctr"/>
            <a:r>
              <a:rPr lang="en-US" sz="1000" b="1" i="1" dirty="0"/>
              <a:t>George H. W.</a:t>
            </a:r>
            <a:br>
              <a:rPr lang="en-US" sz="1000" b="1" i="1" dirty="0"/>
            </a:br>
            <a:r>
              <a:rPr lang="en-US" sz="1000" b="1" i="1" dirty="0"/>
              <a:t>Bush</a:t>
            </a:r>
          </a:p>
        </p:txBody>
      </p:sp>
      <p:sp>
        <p:nvSpPr>
          <p:cNvPr id="60" name="TextBox 59">
            <a:extLst>
              <a:ext uri="{FF2B5EF4-FFF2-40B4-BE49-F238E27FC236}">
                <a16:creationId xmlns:a16="http://schemas.microsoft.com/office/drawing/2014/main" id="{049A7E29-4A77-3012-5C0A-5DE2C272C647}"/>
              </a:ext>
            </a:extLst>
          </p:cNvPr>
          <p:cNvSpPr txBox="1"/>
          <p:nvPr/>
        </p:nvSpPr>
        <p:spPr>
          <a:xfrm>
            <a:off x="10637581" y="5705071"/>
            <a:ext cx="955485" cy="400110"/>
          </a:xfrm>
          <a:prstGeom prst="rect">
            <a:avLst/>
          </a:prstGeom>
          <a:noFill/>
        </p:spPr>
        <p:txBody>
          <a:bodyPr wrap="square" rtlCol="0">
            <a:spAutoFit/>
          </a:bodyPr>
          <a:lstStyle/>
          <a:p>
            <a:pPr algn="ctr"/>
            <a:r>
              <a:rPr lang="en-US" sz="1000" b="1" i="1" dirty="0"/>
              <a:t>George W.</a:t>
            </a:r>
            <a:br>
              <a:rPr lang="en-US" sz="1000" b="1" i="1" dirty="0"/>
            </a:br>
            <a:r>
              <a:rPr lang="en-US" sz="1000" b="1" i="1" dirty="0"/>
              <a:t>Bush</a:t>
            </a:r>
          </a:p>
        </p:txBody>
      </p:sp>
      <p:sp>
        <p:nvSpPr>
          <p:cNvPr id="61" name="TextBox 60">
            <a:extLst>
              <a:ext uri="{FF2B5EF4-FFF2-40B4-BE49-F238E27FC236}">
                <a16:creationId xmlns:a16="http://schemas.microsoft.com/office/drawing/2014/main" id="{BB08A8C8-FF3F-4330-329C-081B94F02060}"/>
              </a:ext>
            </a:extLst>
          </p:cNvPr>
          <p:cNvSpPr txBox="1"/>
          <p:nvPr/>
        </p:nvSpPr>
        <p:spPr>
          <a:xfrm>
            <a:off x="2903678" y="1453243"/>
            <a:ext cx="5968200" cy="461665"/>
          </a:xfrm>
          <a:prstGeom prst="rect">
            <a:avLst/>
          </a:prstGeom>
          <a:noFill/>
        </p:spPr>
        <p:txBody>
          <a:bodyPr wrap="square" rtlCol="0">
            <a:spAutoFit/>
          </a:bodyPr>
          <a:lstStyle/>
          <a:p>
            <a:pPr algn="ctr"/>
            <a:r>
              <a:rPr lang="en-US" sz="2400" u="sng" dirty="0"/>
              <a:t>Compatriot US Presidents</a:t>
            </a:r>
          </a:p>
        </p:txBody>
      </p:sp>
      <p:sp>
        <p:nvSpPr>
          <p:cNvPr id="3" name="TextBox 2">
            <a:extLst>
              <a:ext uri="{FF2B5EF4-FFF2-40B4-BE49-F238E27FC236}">
                <a16:creationId xmlns:a16="http://schemas.microsoft.com/office/drawing/2014/main" id="{2B966A92-3496-578D-B01C-B20B8B1542BE}"/>
              </a:ext>
            </a:extLst>
          </p:cNvPr>
          <p:cNvSpPr txBox="1"/>
          <p:nvPr/>
        </p:nvSpPr>
        <p:spPr>
          <a:xfrm>
            <a:off x="6812280" y="877824"/>
            <a:ext cx="5079278" cy="307777"/>
          </a:xfrm>
          <a:prstGeom prst="rect">
            <a:avLst/>
          </a:prstGeom>
          <a:noFill/>
        </p:spPr>
        <p:txBody>
          <a:bodyPr wrap="square" rtlCol="0">
            <a:spAutoFit/>
          </a:bodyPr>
          <a:lstStyle/>
          <a:p>
            <a:r>
              <a:rPr lang="en-US" sz="1400" dirty="0">
                <a:solidFill>
                  <a:schemeClr val="bg1"/>
                </a:solidFill>
              </a:rPr>
              <a:t>NATIONAL SOCIETY OF THE SONS OF THE AMERICAN REVOLUTION</a:t>
            </a:r>
          </a:p>
        </p:txBody>
      </p:sp>
      <p:pic>
        <p:nvPicPr>
          <p:cNvPr id="5" name="Picture 4">
            <a:extLst>
              <a:ext uri="{FF2B5EF4-FFF2-40B4-BE49-F238E27FC236}">
                <a16:creationId xmlns:a16="http://schemas.microsoft.com/office/drawing/2014/main" id="{E0274E17-501B-83DA-A55B-24ED9CF8174D}"/>
              </a:ext>
            </a:extLst>
          </p:cNvPr>
          <p:cNvPicPr>
            <a:picLocks noChangeAspect="1"/>
          </p:cNvPicPr>
          <p:nvPr/>
        </p:nvPicPr>
        <p:blipFill>
          <a:blip r:embed="rId19"/>
          <a:stretch>
            <a:fillRect/>
          </a:stretch>
        </p:blipFill>
        <p:spPr>
          <a:xfrm>
            <a:off x="6885432" y="1188720"/>
            <a:ext cx="4909661" cy="53600"/>
          </a:xfrm>
          <a:prstGeom prst="rect">
            <a:avLst/>
          </a:prstGeom>
        </p:spPr>
      </p:pic>
    </p:spTree>
    <p:extLst>
      <p:ext uri="{BB962C8B-B14F-4D97-AF65-F5344CB8AC3E}">
        <p14:creationId xmlns:p14="http://schemas.microsoft.com/office/powerpoint/2010/main" val="2687031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27CD2F-8DDD-D22B-87CE-3CC318745F5D}"/>
              </a:ext>
            </a:extLst>
          </p:cNvPr>
          <p:cNvSpPr/>
          <p:nvPr/>
        </p:nvSpPr>
        <p:spPr>
          <a:xfrm rot="10800000">
            <a:off x="0" y="4000"/>
            <a:ext cx="12191999" cy="1418253"/>
          </a:xfrm>
          <a:prstGeom prst="rect">
            <a:avLst/>
          </a:prstGeom>
          <a:gradFill flip="none" rotWithShape="1">
            <a:gsLst>
              <a:gs pos="0">
                <a:srgbClr val="0A2F87"/>
              </a:gs>
              <a:gs pos="74000">
                <a:schemeClr val="accent5">
                  <a:lumMod val="45000"/>
                  <a:lumOff val="55000"/>
                </a:schemeClr>
              </a:gs>
              <a:gs pos="83000">
                <a:schemeClr val="accent5">
                  <a:lumMod val="45000"/>
                  <a:lumOff val="55000"/>
                </a:schemeClr>
              </a:gs>
              <a:gs pos="100000">
                <a:schemeClr val="accent5">
                  <a:lumMod val="30000"/>
                  <a:lumOff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DF6AA9A5-9CDB-C171-D022-7D5603B87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137160"/>
            <a:ext cx="1515325" cy="1142271"/>
          </a:xfrm>
          <a:prstGeom prst="rect">
            <a:avLst/>
          </a:prstGeom>
        </p:spPr>
      </p:pic>
      <p:sp>
        <p:nvSpPr>
          <p:cNvPr id="10" name="TextBox 9">
            <a:extLst>
              <a:ext uri="{FF2B5EF4-FFF2-40B4-BE49-F238E27FC236}">
                <a16:creationId xmlns:a16="http://schemas.microsoft.com/office/drawing/2014/main" id="{FD51C064-0AB3-18F1-7503-43FDD9D286BE}"/>
              </a:ext>
            </a:extLst>
          </p:cNvPr>
          <p:cNvSpPr txBox="1"/>
          <p:nvPr/>
        </p:nvSpPr>
        <p:spPr>
          <a:xfrm>
            <a:off x="6812280" y="877824"/>
            <a:ext cx="5079278" cy="307777"/>
          </a:xfrm>
          <a:prstGeom prst="rect">
            <a:avLst/>
          </a:prstGeom>
          <a:noFill/>
        </p:spPr>
        <p:txBody>
          <a:bodyPr wrap="square" rtlCol="0">
            <a:spAutoFit/>
          </a:bodyPr>
          <a:lstStyle/>
          <a:p>
            <a:r>
              <a:rPr lang="en-US" sz="1400" dirty="0">
                <a:solidFill>
                  <a:schemeClr val="bg1"/>
                </a:solidFill>
              </a:rPr>
              <a:t>NATIONAL SOCIETY OF THE SONS OF THE AMERICAN REVOLUTION</a:t>
            </a:r>
          </a:p>
        </p:txBody>
      </p:sp>
      <p:pic>
        <p:nvPicPr>
          <p:cNvPr id="12" name="Picture 11">
            <a:extLst>
              <a:ext uri="{FF2B5EF4-FFF2-40B4-BE49-F238E27FC236}">
                <a16:creationId xmlns:a16="http://schemas.microsoft.com/office/drawing/2014/main" id="{1686DB34-2A5C-B043-4EB2-D3B5ED5A441E}"/>
              </a:ext>
            </a:extLst>
          </p:cNvPr>
          <p:cNvPicPr>
            <a:picLocks noChangeAspect="1"/>
          </p:cNvPicPr>
          <p:nvPr/>
        </p:nvPicPr>
        <p:blipFill>
          <a:blip r:embed="rId3"/>
          <a:stretch>
            <a:fillRect/>
          </a:stretch>
        </p:blipFill>
        <p:spPr>
          <a:xfrm>
            <a:off x="6885432" y="1188720"/>
            <a:ext cx="4909661" cy="53600"/>
          </a:xfrm>
          <a:prstGeom prst="rect">
            <a:avLst/>
          </a:prstGeom>
        </p:spPr>
      </p:pic>
      <p:sp>
        <p:nvSpPr>
          <p:cNvPr id="3" name="TextBox 2">
            <a:extLst>
              <a:ext uri="{FF2B5EF4-FFF2-40B4-BE49-F238E27FC236}">
                <a16:creationId xmlns:a16="http://schemas.microsoft.com/office/drawing/2014/main" id="{F944FD13-A1CB-C30A-E621-956012B0C8C6}"/>
              </a:ext>
            </a:extLst>
          </p:cNvPr>
          <p:cNvSpPr txBox="1"/>
          <p:nvPr/>
        </p:nvSpPr>
        <p:spPr>
          <a:xfrm>
            <a:off x="207695" y="1424701"/>
            <a:ext cx="7417837" cy="646331"/>
          </a:xfrm>
          <a:prstGeom prst="rect">
            <a:avLst/>
          </a:prstGeom>
          <a:noFill/>
        </p:spPr>
        <p:txBody>
          <a:bodyPr wrap="square" rtlCol="0">
            <a:spAutoFit/>
          </a:bodyPr>
          <a:lstStyle/>
          <a:p>
            <a:r>
              <a:rPr lang="en-US" sz="3600" b="1" dirty="0">
                <a:solidFill>
                  <a:srgbClr val="0A2F87"/>
                </a:solidFill>
              </a:rPr>
              <a:t>OUTREACH AND EDUCATION</a:t>
            </a:r>
            <a:endParaRPr lang="en-US" sz="3600" dirty="0"/>
          </a:p>
        </p:txBody>
      </p:sp>
      <p:sp>
        <p:nvSpPr>
          <p:cNvPr id="9" name="TextBox 8">
            <a:extLst>
              <a:ext uri="{FF2B5EF4-FFF2-40B4-BE49-F238E27FC236}">
                <a16:creationId xmlns:a16="http://schemas.microsoft.com/office/drawing/2014/main" id="{2090DEAB-3686-B6BD-BF93-DE7851D9806E}"/>
              </a:ext>
            </a:extLst>
          </p:cNvPr>
          <p:cNvSpPr txBox="1"/>
          <p:nvPr/>
        </p:nvSpPr>
        <p:spPr>
          <a:xfrm>
            <a:off x="207695" y="2045543"/>
            <a:ext cx="6266576" cy="1200329"/>
          </a:xfrm>
          <a:prstGeom prst="rect">
            <a:avLst/>
          </a:prstGeom>
          <a:noFill/>
        </p:spPr>
        <p:txBody>
          <a:bodyPr wrap="square" rtlCol="0">
            <a:spAutoFit/>
          </a:bodyPr>
          <a:lstStyle/>
          <a:p>
            <a:r>
              <a:rPr lang="en-US" dirty="0"/>
              <a:t>Our vision is to use our outreach programs to perpetuate knowledge of our founding documents and stories of patriotism, courage, sacrifice, tragedy, and triumph of the patriots who achieved the independence of the American people. </a:t>
            </a:r>
          </a:p>
        </p:txBody>
      </p:sp>
      <p:sp>
        <p:nvSpPr>
          <p:cNvPr id="11" name="TextBox 10">
            <a:extLst>
              <a:ext uri="{FF2B5EF4-FFF2-40B4-BE49-F238E27FC236}">
                <a16:creationId xmlns:a16="http://schemas.microsoft.com/office/drawing/2014/main" id="{56CD5C78-DDF4-B995-7AEA-F7A35383739C}"/>
              </a:ext>
            </a:extLst>
          </p:cNvPr>
          <p:cNvSpPr txBox="1"/>
          <p:nvPr/>
        </p:nvSpPr>
        <p:spPr>
          <a:xfrm>
            <a:off x="259496" y="3537085"/>
            <a:ext cx="7417837" cy="369332"/>
          </a:xfrm>
          <a:prstGeom prst="rect">
            <a:avLst/>
          </a:prstGeom>
          <a:noFill/>
        </p:spPr>
        <p:txBody>
          <a:bodyPr wrap="square" rtlCol="0">
            <a:spAutoFit/>
          </a:bodyPr>
          <a:lstStyle/>
          <a:p>
            <a:r>
              <a:rPr lang="en-US" dirty="0">
                <a:solidFill>
                  <a:srgbClr val="0A2F87"/>
                </a:solidFill>
              </a:rPr>
              <a:t>YOUTH AWARD PROGRAMS</a:t>
            </a:r>
            <a:endParaRPr lang="en-US" dirty="0"/>
          </a:p>
        </p:txBody>
      </p:sp>
      <p:sp>
        <p:nvSpPr>
          <p:cNvPr id="13" name="TextBox 12">
            <a:extLst>
              <a:ext uri="{FF2B5EF4-FFF2-40B4-BE49-F238E27FC236}">
                <a16:creationId xmlns:a16="http://schemas.microsoft.com/office/drawing/2014/main" id="{6EA4FECF-C0B4-7D8B-10E9-035DCC2DFA6A}"/>
              </a:ext>
            </a:extLst>
          </p:cNvPr>
          <p:cNvSpPr txBox="1"/>
          <p:nvPr/>
        </p:nvSpPr>
        <p:spPr>
          <a:xfrm>
            <a:off x="259496" y="3980498"/>
            <a:ext cx="6677636" cy="369332"/>
          </a:xfrm>
          <a:prstGeom prst="rect">
            <a:avLst/>
          </a:prstGeom>
          <a:noFill/>
        </p:spPr>
        <p:txBody>
          <a:bodyPr wrap="square" rtlCol="0">
            <a:spAutoFit/>
          </a:bodyPr>
          <a:lstStyle/>
          <a:p>
            <a:r>
              <a:rPr lang="en-US" dirty="0"/>
              <a:t>The SAR Youth Award Programs operate under four main objectives: </a:t>
            </a:r>
          </a:p>
        </p:txBody>
      </p:sp>
      <p:sp>
        <p:nvSpPr>
          <p:cNvPr id="14" name="TextBox 13">
            <a:extLst>
              <a:ext uri="{FF2B5EF4-FFF2-40B4-BE49-F238E27FC236}">
                <a16:creationId xmlns:a16="http://schemas.microsoft.com/office/drawing/2014/main" id="{E79726FF-4242-1C67-2F2E-43DF1FFE9C79}"/>
              </a:ext>
            </a:extLst>
          </p:cNvPr>
          <p:cNvSpPr txBox="1"/>
          <p:nvPr/>
        </p:nvSpPr>
        <p:spPr>
          <a:xfrm>
            <a:off x="311820" y="4580721"/>
            <a:ext cx="4563611"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a:t>Promote character</a:t>
            </a:r>
          </a:p>
          <a:p>
            <a:endParaRPr lang="en-US" sz="1400" dirty="0"/>
          </a:p>
          <a:p>
            <a:pPr marL="285750" indent="-285750">
              <a:buFont typeface="Arial" panose="020B0604020202020204" pitchFamily="34" charset="0"/>
              <a:buChar char="•"/>
            </a:pPr>
            <a:r>
              <a:rPr lang="en-US" sz="1400" dirty="0"/>
              <a:t>Increase confidence</a:t>
            </a:r>
          </a:p>
          <a:p>
            <a:endParaRPr lang="en-US" sz="1400" dirty="0"/>
          </a:p>
          <a:p>
            <a:pPr marL="285750" indent="-285750">
              <a:buFont typeface="Arial" panose="020B0604020202020204" pitchFamily="34" charset="0"/>
              <a:buChar char="•"/>
            </a:pPr>
            <a:r>
              <a:rPr lang="en-US" sz="1400" dirty="0"/>
              <a:t>Foster civic responsibility</a:t>
            </a:r>
          </a:p>
          <a:p>
            <a:endParaRPr lang="en-US" sz="1400" dirty="0"/>
          </a:p>
          <a:p>
            <a:pPr marL="285750" indent="-285750">
              <a:buFont typeface="Arial" panose="020B0604020202020204" pitchFamily="34" charset="0"/>
              <a:buChar char="•"/>
            </a:pPr>
            <a:r>
              <a:rPr lang="en-US" sz="1400" dirty="0"/>
              <a:t>Develop critical thinking skills</a:t>
            </a:r>
          </a:p>
        </p:txBody>
      </p:sp>
      <p:pic>
        <p:nvPicPr>
          <p:cNvPr id="6" name="Picture 5" descr="A group of people sitting in front of a flag&#10;&#10;Description automatically generated">
            <a:extLst>
              <a:ext uri="{FF2B5EF4-FFF2-40B4-BE49-F238E27FC236}">
                <a16:creationId xmlns:a16="http://schemas.microsoft.com/office/drawing/2014/main" id="{2ADA927D-E777-0049-ABD7-30D7BC2E6165}"/>
              </a:ext>
            </a:extLst>
          </p:cNvPr>
          <p:cNvPicPr>
            <a:picLocks noChangeAspect="1"/>
          </p:cNvPicPr>
          <p:nvPr/>
        </p:nvPicPr>
        <p:blipFill rotWithShape="1">
          <a:blip r:embed="rId4">
            <a:extLst>
              <a:ext uri="{28A0092B-C50C-407E-A947-70E740481C1C}">
                <a14:useLocalDpi xmlns:a14="http://schemas.microsoft.com/office/drawing/2010/main" val="0"/>
              </a:ext>
            </a:extLst>
          </a:blip>
          <a:srcRect l="28399" r="19338"/>
          <a:stretch/>
        </p:blipFill>
        <p:spPr>
          <a:xfrm>
            <a:off x="7080308" y="1422254"/>
            <a:ext cx="5111691" cy="5431747"/>
          </a:xfrm>
          <a:prstGeom prst="rect">
            <a:avLst/>
          </a:prstGeom>
        </p:spPr>
      </p:pic>
    </p:spTree>
    <p:extLst>
      <p:ext uri="{BB962C8B-B14F-4D97-AF65-F5344CB8AC3E}">
        <p14:creationId xmlns:p14="http://schemas.microsoft.com/office/powerpoint/2010/main" val="2893497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27CD2F-8DDD-D22B-87CE-3CC318745F5D}"/>
              </a:ext>
            </a:extLst>
          </p:cNvPr>
          <p:cNvSpPr/>
          <p:nvPr/>
        </p:nvSpPr>
        <p:spPr>
          <a:xfrm rot="10800000">
            <a:off x="10467" y="0"/>
            <a:ext cx="12191999" cy="1418253"/>
          </a:xfrm>
          <a:prstGeom prst="rect">
            <a:avLst/>
          </a:prstGeom>
          <a:gradFill flip="none" rotWithShape="1">
            <a:gsLst>
              <a:gs pos="0">
                <a:srgbClr val="0A2F87"/>
              </a:gs>
              <a:gs pos="74000">
                <a:schemeClr val="accent5">
                  <a:lumMod val="45000"/>
                  <a:lumOff val="55000"/>
                </a:schemeClr>
              </a:gs>
              <a:gs pos="83000">
                <a:schemeClr val="accent5">
                  <a:lumMod val="45000"/>
                  <a:lumOff val="55000"/>
                </a:schemeClr>
              </a:gs>
              <a:gs pos="100000">
                <a:schemeClr val="accent5">
                  <a:lumMod val="30000"/>
                  <a:lumOff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DF6AA9A5-9CDB-C171-D022-7D5603B87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140132"/>
            <a:ext cx="1515325" cy="1142271"/>
          </a:xfrm>
          <a:prstGeom prst="rect">
            <a:avLst/>
          </a:prstGeom>
        </p:spPr>
      </p:pic>
      <p:sp>
        <p:nvSpPr>
          <p:cNvPr id="10" name="TextBox 9">
            <a:extLst>
              <a:ext uri="{FF2B5EF4-FFF2-40B4-BE49-F238E27FC236}">
                <a16:creationId xmlns:a16="http://schemas.microsoft.com/office/drawing/2014/main" id="{FD51C064-0AB3-18F1-7503-43FDD9D286BE}"/>
              </a:ext>
            </a:extLst>
          </p:cNvPr>
          <p:cNvSpPr txBox="1"/>
          <p:nvPr/>
        </p:nvSpPr>
        <p:spPr>
          <a:xfrm>
            <a:off x="6812280" y="877824"/>
            <a:ext cx="5079278" cy="307777"/>
          </a:xfrm>
          <a:prstGeom prst="rect">
            <a:avLst/>
          </a:prstGeom>
          <a:noFill/>
        </p:spPr>
        <p:txBody>
          <a:bodyPr wrap="square" rtlCol="0">
            <a:spAutoFit/>
          </a:bodyPr>
          <a:lstStyle/>
          <a:p>
            <a:r>
              <a:rPr lang="en-US" sz="1400" dirty="0">
                <a:solidFill>
                  <a:schemeClr val="bg1"/>
                </a:solidFill>
              </a:rPr>
              <a:t>NATIONAL SOCIETY OF THE SONS OF THE AMERICAN REVOLUTION</a:t>
            </a:r>
          </a:p>
        </p:txBody>
      </p:sp>
      <p:pic>
        <p:nvPicPr>
          <p:cNvPr id="12" name="Picture 11">
            <a:extLst>
              <a:ext uri="{FF2B5EF4-FFF2-40B4-BE49-F238E27FC236}">
                <a16:creationId xmlns:a16="http://schemas.microsoft.com/office/drawing/2014/main" id="{1686DB34-2A5C-B043-4EB2-D3B5ED5A441E}"/>
              </a:ext>
            </a:extLst>
          </p:cNvPr>
          <p:cNvPicPr>
            <a:picLocks noChangeAspect="1"/>
          </p:cNvPicPr>
          <p:nvPr/>
        </p:nvPicPr>
        <p:blipFill>
          <a:blip r:embed="rId3"/>
          <a:stretch>
            <a:fillRect/>
          </a:stretch>
        </p:blipFill>
        <p:spPr>
          <a:xfrm>
            <a:off x="6885432" y="1188720"/>
            <a:ext cx="4909661" cy="53600"/>
          </a:xfrm>
          <a:prstGeom prst="rect">
            <a:avLst/>
          </a:prstGeom>
        </p:spPr>
      </p:pic>
      <p:sp>
        <p:nvSpPr>
          <p:cNvPr id="3" name="TextBox 2">
            <a:extLst>
              <a:ext uri="{FF2B5EF4-FFF2-40B4-BE49-F238E27FC236}">
                <a16:creationId xmlns:a16="http://schemas.microsoft.com/office/drawing/2014/main" id="{6CB07384-8D7B-B405-36FE-D479E43E8DA5}"/>
              </a:ext>
            </a:extLst>
          </p:cNvPr>
          <p:cNvSpPr txBox="1"/>
          <p:nvPr/>
        </p:nvSpPr>
        <p:spPr>
          <a:xfrm>
            <a:off x="465369" y="1439353"/>
            <a:ext cx="5562805" cy="1200329"/>
          </a:xfrm>
          <a:prstGeom prst="rect">
            <a:avLst/>
          </a:prstGeom>
          <a:noFill/>
        </p:spPr>
        <p:txBody>
          <a:bodyPr wrap="square" rtlCol="0">
            <a:spAutoFit/>
          </a:bodyPr>
          <a:lstStyle/>
          <a:p>
            <a:r>
              <a:rPr lang="en-US" sz="3600" b="1" dirty="0">
                <a:solidFill>
                  <a:srgbClr val="0A2F87"/>
                </a:solidFill>
              </a:rPr>
              <a:t>SAR GENEALOGICAL LIBRARY</a:t>
            </a:r>
            <a:endParaRPr lang="en-US" sz="3600" dirty="0"/>
          </a:p>
        </p:txBody>
      </p:sp>
      <p:pic>
        <p:nvPicPr>
          <p:cNvPr id="6" name="Picture 5">
            <a:extLst>
              <a:ext uri="{FF2B5EF4-FFF2-40B4-BE49-F238E27FC236}">
                <a16:creationId xmlns:a16="http://schemas.microsoft.com/office/drawing/2014/main" id="{394B3469-53EB-89EB-6C32-A116BFAF4D32}"/>
              </a:ext>
            </a:extLst>
          </p:cNvPr>
          <p:cNvPicPr>
            <a:picLocks noChangeAspect="1"/>
          </p:cNvPicPr>
          <p:nvPr/>
        </p:nvPicPr>
        <p:blipFill rotWithShape="1">
          <a:blip r:embed="rId4"/>
          <a:srcRect l="62652" r="16047"/>
          <a:stretch/>
        </p:blipFill>
        <p:spPr>
          <a:xfrm>
            <a:off x="8082468" y="1418254"/>
            <a:ext cx="4119998" cy="5439746"/>
          </a:xfrm>
          <a:prstGeom prst="rect">
            <a:avLst/>
          </a:prstGeom>
        </p:spPr>
      </p:pic>
      <p:sp>
        <p:nvSpPr>
          <p:cNvPr id="7" name="TextBox 6">
            <a:extLst>
              <a:ext uri="{FF2B5EF4-FFF2-40B4-BE49-F238E27FC236}">
                <a16:creationId xmlns:a16="http://schemas.microsoft.com/office/drawing/2014/main" id="{0FF873C2-2F42-F80D-5DD4-E0C24C57C61A}"/>
              </a:ext>
            </a:extLst>
          </p:cNvPr>
          <p:cNvSpPr txBox="1"/>
          <p:nvPr/>
        </p:nvSpPr>
        <p:spPr>
          <a:xfrm>
            <a:off x="138199" y="2813574"/>
            <a:ext cx="746625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Located within National headquarters at 809 W. Main Street </a:t>
            </a:r>
          </a:p>
          <a:p>
            <a:endParaRPr lang="en-US" dirty="0"/>
          </a:p>
          <a:p>
            <a:pPr marL="285750" indent="-285750">
              <a:buFont typeface="Arial" panose="020B0604020202020204" pitchFamily="34" charset="0"/>
              <a:buChar char="•"/>
            </a:pPr>
            <a:r>
              <a:rPr lang="en-US" dirty="0"/>
              <a:t>Its mission is to maintain and enlarge the collection of genealogical and historical materials available for research by SAR members and the general public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Serves to reinforce the SAR Center’s educational, patriotic, and historical objectives.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90997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27CD2F-8DDD-D22B-87CE-3CC318745F5D}"/>
              </a:ext>
            </a:extLst>
          </p:cNvPr>
          <p:cNvSpPr/>
          <p:nvPr/>
        </p:nvSpPr>
        <p:spPr>
          <a:xfrm rot="10800000">
            <a:off x="0" y="-466"/>
            <a:ext cx="12191999" cy="1418253"/>
          </a:xfrm>
          <a:prstGeom prst="rect">
            <a:avLst/>
          </a:prstGeom>
          <a:gradFill flip="none" rotWithShape="1">
            <a:gsLst>
              <a:gs pos="0">
                <a:srgbClr val="0A2F87"/>
              </a:gs>
              <a:gs pos="74000">
                <a:schemeClr val="accent5">
                  <a:lumMod val="45000"/>
                  <a:lumOff val="55000"/>
                </a:schemeClr>
              </a:gs>
              <a:gs pos="83000">
                <a:schemeClr val="accent5">
                  <a:lumMod val="45000"/>
                  <a:lumOff val="55000"/>
                </a:schemeClr>
              </a:gs>
              <a:gs pos="100000">
                <a:schemeClr val="accent5">
                  <a:lumMod val="30000"/>
                  <a:lumOff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DF6AA9A5-9CDB-C171-D022-7D5603B87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 y="137160"/>
            <a:ext cx="1515325" cy="1142271"/>
          </a:xfrm>
          <a:prstGeom prst="rect">
            <a:avLst/>
          </a:prstGeom>
        </p:spPr>
      </p:pic>
      <p:sp>
        <p:nvSpPr>
          <p:cNvPr id="10" name="TextBox 9">
            <a:extLst>
              <a:ext uri="{FF2B5EF4-FFF2-40B4-BE49-F238E27FC236}">
                <a16:creationId xmlns:a16="http://schemas.microsoft.com/office/drawing/2014/main" id="{FD51C064-0AB3-18F1-7503-43FDD9D286BE}"/>
              </a:ext>
            </a:extLst>
          </p:cNvPr>
          <p:cNvSpPr txBox="1"/>
          <p:nvPr/>
        </p:nvSpPr>
        <p:spPr>
          <a:xfrm>
            <a:off x="6812280" y="877824"/>
            <a:ext cx="5079278" cy="307777"/>
          </a:xfrm>
          <a:prstGeom prst="rect">
            <a:avLst/>
          </a:prstGeom>
          <a:noFill/>
        </p:spPr>
        <p:txBody>
          <a:bodyPr wrap="square" rtlCol="0">
            <a:spAutoFit/>
          </a:bodyPr>
          <a:lstStyle/>
          <a:p>
            <a:r>
              <a:rPr lang="en-US" sz="1400" dirty="0">
                <a:solidFill>
                  <a:schemeClr val="bg1"/>
                </a:solidFill>
              </a:rPr>
              <a:t>NATIONAL SOCIETY OF THE SONS OF THE AMERICAN REVOLUTION</a:t>
            </a:r>
          </a:p>
        </p:txBody>
      </p:sp>
      <p:pic>
        <p:nvPicPr>
          <p:cNvPr id="12" name="Picture 11">
            <a:extLst>
              <a:ext uri="{FF2B5EF4-FFF2-40B4-BE49-F238E27FC236}">
                <a16:creationId xmlns:a16="http://schemas.microsoft.com/office/drawing/2014/main" id="{1686DB34-2A5C-B043-4EB2-D3B5ED5A441E}"/>
              </a:ext>
            </a:extLst>
          </p:cNvPr>
          <p:cNvPicPr>
            <a:picLocks noChangeAspect="1"/>
          </p:cNvPicPr>
          <p:nvPr/>
        </p:nvPicPr>
        <p:blipFill>
          <a:blip r:embed="rId3"/>
          <a:stretch>
            <a:fillRect/>
          </a:stretch>
        </p:blipFill>
        <p:spPr>
          <a:xfrm>
            <a:off x="7162067" y="1233186"/>
            <a:ext cx="4909661" cy="53600"/>
          </a:xfrm>
          <a:prstGeom prst="rect">
            <a:avLst/>
          </a:prstGeom>
        </p:spPr>
      </p:pic>
      <p:sp>
        <p:nvSpPr>
          <p:cNvPr id="3" name="TextBox 2">
            <a:extLst>
              <a:ext uri="{FF2B5EF4-FFF2-40B4-BE49-F238E27FC236}">
                <a16:creationId xmlns:a16="http://schemas.microsoft.com/office/drawing/2014/main" id="{6CB07384-8D7B-B405-36FE-D479E43E8DA5}"/>
              </a:ext>
            </a:extLst>
          </p:cNvPr>
          <p:cNvSpPr txBox="1"/>
          <p:nvPr/>
        </p:nvSpPr>
        <p:spPr>
          <a:xfrm>
            <a:off x="204192" y="1632163"/>
            <a:ext cx="5562805" cy="646331"/>
          </a:xfrm>
          <a:prstGeom prst="rect">
            <a:avLst/>
          </a:prstGeom>
          <a:noFill/>
        </p:spPr>
        <p:txBody>
          <a:bodyPr wrap="square" rtlCol="0">
            <a:spAutoFit/>
          </a:bodyPr>
          <a:lstStyle/>
          <a:p>
            <a:r>
              <a:rPr lang="en-US" sz="3600" b="1" dirty="0">
                <a:solidFill>
                  <a:srgbClr val="0A2F87"/>
                </a:solidFill>
              </a:rPr>
              <a:t>COLLECTIONS</a:t>
            </a:r>
            <a:endParaRPr lang="en-US" sz="3600" dirty="0"/>
          </a:p>
        </p:txBody>
      </p:sp>
      <p:sp>
        <p:nvSpPr>
          <p:cNvPr id="5" name="TextBox 4">
            <a:extLst>
              <a:ext uri="{FF2B5EF4-FFF2-40B4-BE49-F238E27FC236}">
                <a16:creationId xmlns:a16="http://schemas.microsoft.com/office/drawing/2014/main" id="{9BB1B4D4-4D35-29F4-7A4A-400DB9DA068F}"/>
              </a:ext>
            </a:extLst>
          </p:cNvPr>
          <p:cNvSpPr txBox="1"/>
          <p:nvPr/>
        </p:nvSpPr>
        <p:spPr>
          <a:xfrm>
            <a:off x="231844" y="2341251"/>
            <a:ext cx="9041099" cy="523220"/>
          </a:xfrm>
          <a:prstGeom prst="rect">
            <a:avLst/>
          </a:prstGeom>
          <a:noFill/>
        </p:spPr>
        <p:txBody>
          <a:bodyPr wrap="square" rtlCol="0">
            <a:spAutoFit/>
          </a:bodyPr>
          <a:lstStyle/>
          <a:p>
            <a:r>
              <a:rPr lang="en-US" sz="1400" dirty="0"/>
              <a:t>In 2019, the Museum Board established an Artifact Donor Program to increase the scope and quality of the SAR Museum Collection.  Through donor’s generosity the program has resulted in the accession of over 350 historical artifacts. </a:t>
            </a:r>
          </a:p>
        </p:txBody>
      </p:sp>
      <p:pic>
        <p:nvPicPr>
          <p:cNvPr id="9" name="Picture 8">
            <a:extLst>
              <a:ext uri="{FF2B5EF4-FFF2-40B4-BE49-F238E27FC236}">
                <a16:creationId xmlns:a16="http://schemas.microsoft.com/office/drawing/2014/main" id="{5EAD7201-1D06-32AF-C1CD-B9DD7690DA0A}"/>
              </a:ext>
            </a:extLst>
          </p:cNvPr>
          <p:cNvPicPr>
            <a:picLocks noChangeAspect="1"/>
          </p:cNvPicPr>
          <p:nvPr/>
        </p:nvPicPr>
        <p:blipFill>
          <a:blip r:embed="rId4"/>
          <a:stretch>
            <a:fillRect/>
          </a:stretch>
        </p:blipFill>
        <p:spPr>
          <a:xfrm>
            <a:off x="231844" y="3293146"/>
            <a:ext cx="1570631" cy="937776"/>
          </a:xfrm>
          <a:prstGeom prst="rect">
            <a:avLst/>
          </a:prstGeom>
        </p:spPr>
      </p:pic>
      <p:pic>
        <p:nvPicPr>
          <p:cNvPr id="13" name="Picture 12">
            <a:extLst>
              <a:ext uri="{FF2B5EF4-FFF2-40B4-BE49-F238E27FC236}">
                <a16:creationId xmlns:a16="http://schemas.microsoft.com/office/drawing/2014/main" id="{E9B89F0A-F504-D1F7-1FA4-7FD9F4525EC7}"/>
              </a:ext>
            </a:extLst>
          </p:cNvPr>
          <p:cNvPicPr>
            <a:picLocks noChangeAspect="1"/>
          </p:cNvPicPr>
          <p:nvPr/>
        </p:nvPicPr>
        <p:blipFill>
          <a:blip r:embed="rId5"/>
          <a:stretch>
            <a:fillRect/>
          </a:stretch>
        </p:blipFill>
        <p:spPr>
          <a:xfrm>
            <a:off x="2114172" y="3279372"/>
            <a:ext cx="1570631" cy="951550"/>
          </a:xfrm>
          <a:prstGeom prst="rect">
            <a:avLst/>
          </a:prstGeom>
          <a:ln>
            <a:solidFill>
              <a:schemeClr val="tx1"/>
            </a:solidFill>
          </a:ln>
        </p:spPr>
      </p:pic>
      <p:pic>
        <p:nvPicPr>
          <p:cNvPr id="15" name="Picture 14">
            <a:extLst>
              <a:ext uri="{FF2B5EF4-FFF2-40B4-BE49-F238E27FC236}">
                <a16:creationId xmlns:a16="http://schemas.microsoft.com/office/drawing/2014/main" id="{16F0329F-9CA9-13B2-D46B-0A418DF263F5}"/>
              </a:ext>
            </a:extLst>
          </p:cNvPr>
          <p:cNvPicPr>
            <a:picLocks noChangeAspect="1"/>
          </p:cNvPicPr>
          <p:nvPr/>
        </p:nvPicPr>
        <p:blipFill>
          <a:blip r:embed="rId6"/>
          <a:stretch>
            <a:fillRect/>
          </a:stretch>
        </p:blipFill>
        <p:spPr>
          <a:xfrm>
            <a:off x="3977676" y="3260399"/>
            <a:ext cx="1654162" cy="970523"/>
          </a:xfrm>
          <a:prstGeom prst="rect">
            <a:avLst/>
          </a:prstGeom>
        </p:spPr>
      </p:pic>
      <p:pic>
        <p:nvPicPr>
          <p:cNvPr id="17" name="Picture 16">
            <a:extLst>
              <a:ext uri="{FF2B5EF4-FFF2-40B4-BE49-F238E27FC236}">
                <a16:creationId xmlns:a16="http://schemas.microsoft.com/office/drawing/2014/main" id="{E86F6000-B099-2753-1B68-65E3080979C3}"/>
              </a:ext>
            </a:extLst>
          </p:cNvPr>
          <p:cNvPicPr>
            <a:picLocks noChangeAspect="1"/>
          </p:cNvPicPr>
          <p:nvPr/>
        </p:nvPicPr>
        <p:blipFill>
          <a:blip r:embed="rId7"/>
          <a:stretch>
            <a:fillRect/>
          </a:stretch>
        </p:blipFill>
        <p:spPr>
          <a:xfrm>
            <a:off x="5917033" y="3263505"/>
            <a:ext cx="1654163" cy="967417"/>
          </a:xfrm>
          <a:prstGeom prst="rect">
            <a:avLst/>
          </a:prstGeom>
          <a:ln>
            <a:solidFill>
              <a:schemeClr val="tx1"/>
            </a:solidFill>
          </a:ln>
        </p:spPr>
      </p:pic>
      <p:pic>
        <p:nvPicPr>
          <p:cNvPr id="19" name="Picture 18">
            <a:extLst>
              <a:ext uri="{FF2B5EF4-FFF2-40B4-BE49-F238E27FC236}">
                <a16:creationId xmlns:a16="http://schemas.microsoft.com/office/drawing/2014/main" id="{DE42B8FF-0AC2-04EB-62D1-65B9D12529E9}"/>
              </a:ext>
            </a:extLst>
          </p:cNvPr>
          <p:cNvPicPr>
            <a:picLocks noChangeAspect="1"/>
          </p:cNvPicPr>
          <p:nvPr/>
        </p:nvPicPr>
        <p:blipFill>
          <a:blip r:embed="rId8"/>
          <a:stretch>
            <a:fillRect/>
          </a:stretch>
        </p:blipFill>
        <p:spPr>
          <a:xfrm>
            <a:off x="7899615" y="3244532"/>
            <a:ext cx="1662250" cy="986390"/>
          </a:xfrm>
          <a:prstGeom prst="rect">
            <a:avLst/>
          </a:prstGeom>
        </p:spPr>
      </p:pic>
      <p:pic>
        <p:nvPicPr>
          <p:cNvPr id="21" name="Picture 20">
            <a:extLst>
              <a:ext uri="{FF2B5EF4-FFF2-40B4-BE49-F238E27FC236}">
                <a16:creationId xmlns:a16="http://schemas.microsoft.com/office/drawing/2014/main" id="{7F483066-D7D3-1037-49CC-B26739346AF5}"/>
              </a:ext>
            </a:extLst>
          </p:cNvPr>
          <p:cNvPicPr>
            <a:picLocks noChangeAspect="1"/>
          </p:cNvPicPr>
          <p:nvPr/>
        </p:nvPicPr>
        <p:blipFill>
          <a:blip r:embed="rId9"/>
          <a:stretch>
            <a:fillRect/>
          </a:stretch>
        </p:blipFill>
        <p:spPr>
          <a:xfrm>
            <a:off x="9945602" y="3261373"/>
            <a:ext cx="1662251" cy="991306"/>
          </a:xfrm>
          <a:prstGeom prst="rect">
            <a:avLst/>
          </a:prstGeom>
        </p:spPr>
      </p:pic>
      <p:pic>
        <p:nvPicPr>
          <p:cNvPr id="23" name="Picture 22">
            <a:extLst>
              <a:ext uri="{FF2B5EF4-FFF2-40B4-BE49-F238E27FC236}">
                <a16:creationId xmlns:a16="http://schemas.microsoft.com/office/drawing/2014/main" id="{91AAA4C4-D42A-B230-612F-3F7F96586AC9}"/>
              </a:ext>
            </a:extLst>
          </p:cNvPr>
          <p:cNvPicPr>
            <a:picLocks noChangeAspect="1"/>
          </p:cNvPicPr>
          <p:nvPr/>
        </p:nvPicPr>
        <p:blipFill>
          <a:blip r:embed="rId10"/>
          <a:stretch>
            <a:fillRect/>
          </a:stretch>
        </p:blipFill>
        <p:spPr>
          <a:xfrm>
            <a:off x="2114172" y="5056697"/>
            <a:ext cx="1576386" cy="937777"/>
          </a:xfrm>
          <a:prstGeom prst="rect">
            <a:avLst/>
          </a:prstGeom>
        </p:spPr>
      </p:pic>
      <p:pic>
        <p:nvPicPr>
          <p:cNvPr id="25" name="Picture 24">
            <a:extLst>
              <a:ext uri="{FF2B5EF4-FFF2-40B4-BE49-F238E27FC236}">
                <a16:creationId xmlns:a16="http://schemas.microsoft.com/office/drawing/2014/main" id="{3A64D8D5-C310-C24B-8ABB-8C1787105854}"/>
              </a:ext>
            </a:extLst>
          </p:cNvPr>
          <p:cNvPicPr>
            <a:picLocks noChangeAspect="1"/>
          </p:cNvPicPr>
          <p:nvPr/>
        </p:nvPicPr>
        <p:blipFill>
          <a:blip r:embed="rId11"/>
          <a:stretch>
            <a:fillRect/>
          </a:stretch>
        </p:blipFill>
        <p:spPr>
          <a:xfrm>
            <a:off x="287149" y="5086934"/>
            <a:ext cx="1515326" cy="910306"/>
          </a:xfrm>
          <a:prstGeom prst="rect">
            <a:avLst/>
          </a:prstGeom>
        </p:spPr>
      </p:pic>
      <p:pic>
        <p:nvPicPr>
          <p:cNvPr id="27" name="Picture 26">
            <a:extLst>
              <a:ext uri="{FF2B5EF4-FFF2-40B4-BE49-F238E27FC236}">
                <a16:creationId xmlns:a16="http://schemas.microsoft.com/office/drawing/2014/main" id="{B067EAB6-D463-C24D-094E-39F4F5B5CA7A}"/>
              </a:ext>
            </a:extLst>
          </p:cNvPr>
          <p:cNvPicPr>
            <a:picLocks noChangeAspect="1"/>
          </p:cNvPicPr>
          <p:nvPr/>
        </p:nvPicPr>
        <p:blipFill>
          <a:blip r:embed="rId12"/>
          <a:stretch>
            <a:fillRect/>
          </a:stretch>
        </p:blipFill>
        <p:spPr>
          <a:xfrm>
            <a:off x="3977676" y="5086934"/>
            <a:ext cx="1590137" cy="927091"/>
          </a:xfrm>
          <a:prstGeom prst="rect">
            <a:avLst/>
          </a:prstGeom>
        </p:spPr>
      </p:pic>
      <p:pic>
        <p:nvPicPr>
          <p:cNvPr id="29" name="Picture 28">
            <a:extLst>
              <a:ext uri="{FF2B5EF4-FFF2-40B4-BE49-F238E27FC236}">
                <a16:creationId xmlns:a16="http://schemas.microsoft.com/office/drawing/2014/main" id="{5867F19A-CE42-EBA9-0404-D05A72A628A2}"/>
              </a:ext>
            </a:extLst>
          </p:cNvPr>
          <p:cNvPicPr>
            <a:picLocks noChangeAspect="1"/>
          </p:cNvPicPr>
          <p:nvPr/>
        </p:nvPicPr>
        <p:blipFill>
          <a:blip r:embed="rId13"/>
          <a:stretch>
            <a:fillRect/>
          </a:stretch>
        </p:blipFill>
        <p:spPr>
          <a:xfrm>
            <a:off x="5931198" y="5060724"/>
            <a:ext cx="1650655" cy="979510"/>
          </a:xfrm>
          <a:prstGeom prst="rect">
            <a:avLst/>
          </a:prstGeom>
        </p:spPr>
      </p:pic>
      <p:pic>
        <p:nvPicPr>
          <p:cNvPr id="31" name="Picture 30">
            <a:extLst>
              <a:ext uri="{FF2B5EF4-FFF2-40B4-BE49-F238E27FC236}">
                <a16:creationId xmlns:a16="http://schemas.microsoft.com/office/drawing/2014/main" id="{73B02F25-E381-D311-7E7C-8E67AED23068}"/>
              </a:ext>
            </a:extLst>
          </p:cNvPr>
          <p:cNvPicPr>
            <a:picLocks noChangeAspect="1"/>
          </p:cNvPicPr>
          <p:nvPr/>
        </p:nvPicPr>
        <p:blipFill>
          <a:blip r:embed="rId14"/>
          <a:stretch>
            <a:fillRect/>
          </a:stretch>
        </p:blipFill>
        <p:spPr>
          <a:xfrm>
            <a:off x="7991234" y="5050944"/>
            <a:ext cx="1576386" cy="943530"/>
          </a:xfrm>
          <a:prstGeom prst="rect">
            <a:avLst/>
          </a:prstGeom>
          <a:ln>
            <a:solidFill>
              <a:schemeClr val="tx1"/>
            </a:solidFill>
          </a:ln>
        </p:spPr>
      </p:pic>
      <p:pic>
        <p:nvPicPr>
          <p:cNvPr id="33" name="Picture 32">
            <a:extLst>
              <a:ext uri="{FF2B5EF4-FFF2-40B4-BE49-F238E27FC236}">
                <a16:creationId xmlns:a16="http://schemas.microsoft.com/office/drawing/2014/main" id="{589B5A6A-1352-ED7A-2C98-2ACD8451756F}"/>
              </a:ext>
            </a:extLst>
          </p:cNvPr>
          <p:cNvPicPr>
            <a:picLocks noChangeAspect="1"/>
          </p:cNvPicPr>
          <p:nvPr/>
        </p:nvPicPr>
        <p:blipFill>
          <a:blip r:embed="rId15"/>
          <a:stretch>
            <a:fillRect/>
          </a:stretch>
        </p:blipFill>
        <p:spPr>
          <a:xfrm>
            <a:off x="9963607" y="5037219"/>
            <a:ext cx="1626243" cy="970980"/>
          </a:xfrm>
          <a:prstGeom prst="rect">
            <a:avLst/>
          </a:prstGeom>
        </p:spPr>
      </p:pic>
      <p:sp>
        <p:nvSpPr>
          <p:cNvPr id="34" name="TextBox 33">
            <a:extLst>
              <a:ext uri="{FF2B5EF4-FFF2-40B4-BE49-F238E27FC236}">
                <a16:creationId xmlns:a16="http://schemas.microsoft.com/office/drawing/2014/main" id="{BAE1E4F2-B6F8-2FB6-503A-F62CD3FFCC82}"/>
              </a:ext>
            </a:extLst>
          </p:cNvPr>
          <p:cNvSpPr txBox="1"/>
          <p:nvPr/>
        </p:nvSpPr>
        <p:spPr>
          <a:xfrm>
            <a:off x="231844" y="4293679"/>
            <a:ext cx="1570631" cy="261610"/>
          </a:xfrm>
          <a:prstGeom prst="rect">
            <a:avLst/>
          </a:prstGeom>
          <a:noFill/>
        </p:spPr>
        <p:txBody>
          <a:bodyPr wrap="square" rtlCol="0">
            <a:spAutoFit/>
          </a:bodyPr>
          <a:lstStyle/>
          <a:p>
            <a:pPr algn="ctr"/>
            <a:r>
              <a:rPr lang="en-US" sz="1100" dirty="0"/>
              <a:t>Spiked Tomahawk</a:t>
            </a:r>
          </a:p>
        </p:txBody>
      </p:sp>
      <p:sp>
        <p:nvSpPr>
          <p:cNvPr id="35" name="TextBox 34">
            <a:extLst>
              <a:ext uri="{FF2B5EF4-FFF2-40B4-BE49-F238E27FC236}">
                <a16:creationId xmlns:a16="http://schemas.microsoft.com/office/drawing/2014/main" id="{81788B95-5182-87E2-837F-A1339DB31235}"/>
              </a:ext>
            </a:extLst>
          </p:cNvPr>
          <p:cNvSpPr txBox="1"/>
          <p:nvPr/>
        </p:nvSpPr>
        <p:spPr>
          <a:xfrm>
            <a:off x="2130701" y="4293679"/>
            <a:ext cx="1570631" cy="261610"/>
          </a:xfrm>
          <a:prstGeom prst="rect">
            <a:avLst/>
          </a:prstGeom>
          <a:noFill/>
        </p:spPr>
        <p:txBody>
          <a:bodyPr wrap="square" rtlCol="0">
            <a:spAutoFit/>
          </a:bodyPr>
          <a:lstStyle/>
          <a:p>
            <a:pPr algn="ctr"/>
            <a:r>
              <a:rPr lang="en-US" sz="1100" dirty="0"/>
              <a:t>Quadrant</a:t>
            </a:r>
          </a:p>
        </p:txBody>
      </p:sp>
      <p:sp>
        <p:nvSpPr>
          <p:cNvPr id="36" name="TextBox 35">
            <a:extLst>
              <a:ext uri="{FF2B5EF4-FFF2-40B4-BE49-F238E27FC236}">
                <a16:creationId xmlns:a16="http://schemas.microsoft.com/office/drawing/2014/main" id="{7373CEBE-3CC0-2648-8087-CDDF6BAD31DB}"/>
              </a:ext>
            </a:extLst>
          </p:cNvPr>
          <p:cNvSpPr txBox="1"/>
          <p:nvPr/>
        </p:nvSpPr>
        <p:spPr>
          <a:xfrm>
            <a:off x="3977676" y="4252679"/>
            <a:ext cx="1570631" cy="261610"/>
          </a:xfrm>
          <a:prstGeom prst="rect">
            <a:avLst/>
          </a:prstGeom>
          <a:noFill/>
        </p:spPr>
        <p:txBody>
          <a:bodyPr wrap="square" rtlCol="0">
            <a:spAutoFit/>
          </a:bodyPr>
          <a:lstStyle/>
          <a:p>
            <a:pPr algn="ctr"/>
            <a:r>
              <a:rPr lang="en-US" sz="1100" dirty="0"/>
              <a:t>Wagon-Jack</a:t>
            </a:r>
          </a:p>
        </p:txBody>
      </p:sp>
      <p:sp>
        <p:nvSpPr>
          <p:cNvPr id="37" name="TextBox 36">
            <a:extLst>
              <a:ext uri="{FF2B5EF4-FFF2-40B4-BE49-F238E27FC236}">
                <a16:creationId xmlns:a16="http://schemas.microsoft.com/office/drawing/2014/main" id="{9A7C4E59-6AF5-5787-4B65-F21BD6FA01F9}"/>
              </a:ext>
            </a:extLst>
          </p:cNvPr>
          <p:cNvSpPr txBox="1"/>
          <p:nvPr/>
        </p:nvSpPr>
        <p:spPr>
          <a:xfrm>
            <a:off x="6000565" y="4293679"/>
            <a:ext cx="1570631" cy="261610"/>
          </a:xfrm>
          <a:prstGeom prst="rect">
            <a:avLst/>
          </a:prstGeom>
          <a:noFill/>
        </p:spPr>
        <p:txBody>
          <a:bodyPr wrap="square" rtlCol="0">
            <a:spAutoFit/>
          </a:bodyPr>
          <a:lstStyle/>
          <a:p>
            <a:pPr algn="ctr"/>
            <a:r>
              <a:rPr lang="en-US" sz="1100" dirty="0"/>
              <a:t>Tinned-Iron Brazier</a:t>
            </a:r>
          </a:p>
        </p:txBody>
      </p:sp>
      <p:sp>
        <p:nvSpPr>
          <p:cNvPr id="38" name="TextBox 37">
            <a:extLst>
              <a:ext uri="{FF2B5EF4-FFF2-40B4-BE49-F238E27FC236}">
                <a16:creationId xmlns:a16="http://schemas.microsoft.com/office/drawing/2014/main" id="{724DA7B8-01F6-1220-46C6-B6AE34BFC8F5}"/>
              </a:ext>
            </a:extLst>
          </p:cNvPr>
          <p:cNvSpPr txBox="1"/>
          <p:nvPr/>
        </p:nvSpPr>
        <p:spPr>
          <a:xfrm>
            <a:off x="7994111" y="4275417"/>
            <a:ext cx="1570631" cy="430887"/>
          </a:xfrm>
          <a:prstGeom prst="rect">
            <a:avLst/>
          </a:prstGeom>
          <a:noFill/>
        </p:spPr>
        <p:txBody>
          <a:bodyPr wrap="square" rtlCol="0">
            <a:spAutoFit/>
          </a:bodyPr>
          <a:lstStyle/>
          <a:p>
            <a:pPr algn="ctr"/>
            <a:r>
              <a:rPr lang="en-US" sz="1100" dirty="0"/>
              <a:t>Pattern 1742 “Brown Bess” Infantry Musket</a:t>
            </a:r>
          </a:p>
        </p:txBody>
      </p:sp>
      <p:sp>
        <p:nvSpPr>
          <p:cNvPr id="39" name="TextBox 38">
            <a:extLst>
              <a:ext uri="{FF2B5EF4-FFF2-40B4-BE49-F238E27FC236}">
                <a16:creationId xmlns:a16="http://schemas.microsoft.com/office/drawing/2014/main" id="{12518440-B800-3AF7-FDFD-4279926CC1AA}"/>
              </a:ext>
            </a:extLst>
          </p:cNvPr>
          <p:cNvSpPr txBox="1"/>
          <p:nvPr/>
        </p:nvSpPr>
        <p:spPr>
          <a:xfrm>
            <a:off x="9981903" y="4424484"/>
            <a:ext cx="1570631" cy="261610"/>
          </a:xfrm>
          <a:prstGeom prst="rect">
            <a:avLst/>
          </a:prstGeom>
          <a:noFill/>
        </p:spPr>
        <p:txBody>
          <a:bodyPr wrap="square" rtlCol="0">
            <a:spAutoFit/>
          </a:bodyPr>
          <a:lstStyle/>
          <a:p>
            <a:pPr algn="ctr"/>
            <a:r>
              <a:rPr lang="en-US" sz="1100" dirty="0"/>
              <a:t>Pair of Ice Creepers</a:t>
            </a:r>
          </a:p>
        </p:txBody>
      </p:sp>
      <p:sp>
        <p:nvSpPr>
          <p:cNvPr id="40" name="TextBox 39">
            <a:extLst>
              <a:ext uri="{FF2B5EF4-FFF2-40B4-BE49-F238E27FC236}">
                <a16:creationId xmlns:a16="http://schemas.microsoft.com/office/drawing/2014/main" id="{365FB5C7-8955-CA20-D143-6587CCF86E13}"/>
              </a:ext>
            </a:extLst>
          </p:cNvPr>
          <p:cNvSpPr txBox="1"/>
          <p:nvPr/>
        </p:nvSpPr>
        <p:spPr>
          <a:xfrm>
            <a:off x="2119927" y="5997240"/>
            <a:ext cx="1570631" cy="553998"/>
          </a:xfrm>
          <a:prstGeom prst="rect">
            <a:avLst/>
          </a:prstGeom>
          <a:noFill/>
        </p:spPr>
        <p:txBody>
          <a:bodyPr wrap="square" rtlCol="0">
            <a:spAutoFit/>
          </a:bodyPr>
          <a:lstStyle/>
          <a:p>
            <a:pPr algn="ctr"/>
            <a:r>
              <a:rPr lang="en-US" sz="1000" dirty="0"/>
              <a:t>Spontoon Bearing the Cypher of Landgrave Fredrick </a:t>
            </a:r>
            <a:r>
              <a:rPr lang="en-US" sz="1000" dirty="0" err="1"/>
              <a:t>ll</a:t>
            </a:r>
            <a:r>
              <a:rPr lang="en-US" sz="1000" dirty="0"/>
              <a:t> of Hesse-Cassel</a:t>
            </a:r>
          </a:p>
        </p:txBody>
      </p:sp>
      <p:sp>
        <p:nvSpPr>
          <p:cNvPr id="41" name="TextBox 40">
            <a:extLst>
              <a:ext uri="{FF2B5EF4-FFF2-40B4-BE49-F238E27FC236}">
                <a16:creationId xmlns:a16="http://schemas.microsoft.com/office/drawing/2014/main" id="{35AF81AB-FD59-D750-ABD8-E7B6784FEBC2}"/>
              </a:ext>
            </a:extLst>
          </p:cNvPr>
          <p:cNvSpPr txBox="1"/>
          <p:nvPr/>
        </p:nvSpPr>
        <p:spPr>
          <a:xfrm>
            <a:off x="204192" y="6058796"/>
            <a:ext cx="1570631" cy="430887"/>
          </a:xfrm>
          <a:prstGeom prst="rect">
            <a:avLst/>
          </a:prstGeom>
          <a:noFill/>
        </p:spPr>
        <p:txBody>
          <a:bodyPr wrap="square" rtlCol="0">
            <a:spAutoFit/>
          </a:bodyPr>
          <a:lstStyle/>
          <a:p>
            <a:pPr algn="ctr"/>
            <a:r>
              <a:rPr lang="en-US" sz="1100" dirty="0"/>
              <a:t>French Model 1766 Calvary Pistol</a:t>
            </a:r>
          </a:p>
        </p:txBody>
      </p:sp>
      <p:sp>
        <p:nvSpPr>
          <p:cNvPr id="42" name="TextBox 41">
            <a:extLst>
              <a:ext uri="{FF2B5EF4-FFF2-40B4-BE49-F238E27FC236}">
                <a16:creationId xmlns:a16="http://schemas.microsoft.com/office/drawing/2014/main" id="{C2DD1E9F-D671-98EF-E167-68B4E86CA26B}"/>
              </a:ext>
            </a:extLst>
          </p:cNvPr>
          <p:cNvSpPr txBox="1"/>
          <p:nvPr/>
        </p:nvSpPr>
        <p:spPr>
          <a:xfrm>
            <a:off x="3987430" y="6058796"/>
            <a:ext cx="1570631" cy="430887"/>
          </a:xfrm>
          <a:prstGeom prst="rect">
            <a:avLst/>
          </a:prstGeom>
          <a:noFill/>
        </p:spPr>
        <p:txBody>
          <a:bodyPr wrap="square" rtlCol="0">
            <a:spAutoFit/>
          </a:bodyPr>
          <a:lstStyle/>
          <a:p>
            <a:pPr algn="ctr"/>
            <a:r>
              <a:rPr lang="en-US" sz="1100" dirty="0"/>
              <a:t>Spanish 8 </a:t>
            </a:r>
            <a:r>
              <a:rPr lang="en-US" sz="1100" dirty="0" err="1"/>
              <a:t>Reales</a:t>
            </a:r>
            <a:r>
              <a:rPr lang="en-US" sz="1100" dirty="0"/>
              <a:t> </a:t>
            </a:r>
            <a:br>
              <a:rPr lang="en-US" sz="1100" dirty="0"/>
            </a:br>
            <a:r>
              <a:rPr lang="en-US" sz="1100" dirty="0"/>
              <a:t>“Piece of Eight”</a:t>
            </a:r>
          </a:p>
        </p:txBody>
      </p:sp>
      <p:sp>
        <p:nvSpPr>
          <p:cNvPr id="43" name="TextBox 42">
            <a:extLst>
              <a:ext uri="{FF2B5EF4-FFF2-40B4-BE49-F238E27FC236}">
                <a16:creationId xmlns:a16="http://schemas.microsoft.com/office/drawing/2014/main" id="{98E66D3C-6C61-65E4-7F11-A5CCDABCE841}"/>
              </a:ext>
            </a:extLst>
          </p:cNvPr>
          <p:cNvSpPr txBox="1"/>
          <p:nvPr/>
        </p:nvSpPr>
        <p:spPr>
          <a:xfrm>
            <a:off x="5969455" y="6058795"/>
            <a:ext cx="1570631" cy="430887"/>
          </a:xfrm>
          <a:prstGeom prst="rect">
            <a:avLst/>
          </a:prstGeom>
          <a:noFill/>
        </p:spPr>
        <p:txBody>
          <a:bodyPr wrap="square" rtlCol="0">
            <a:spAutoFit/>
          </a:bodyPr>
          <a:lstStyle/>
          <a:p>
            <a:pPr algn="ctr"/>
            <a:r>
              <a:rPr lang="en-US" sz="1100" dirty="0"/>
              <a:t>American Flintlock Fowler</a:t>
            </a:r>
          </a:p>
        </p:txBody>
      </p:sp>
      <p:sp>
        <p:nvSpPr>
          <p:cNvPr id="44" name="TextBox 43">
            <a:extLst>
              <a:ext uri="{FF2B5EF4-FFF2-40B4-BE49-F238E27FC236}">
                <a16:creationId xmlns:a16="http://schemas.microsoft.com/office/drawing/2014/main" id="{346088FD-C72B-0288-A89F-1464A5647FD3}"/>
              </a:ext>
            </a:extLst>
          </p:cNvPr>
          <p:cNvSpPr txBox="1"/>
          <p:nvPr/>
        </p:nvSpPr>
        <p:spPr>
          <a:xfrm>
            <a:off x="7921268" y="6143433"/>
            <a:ext cx="1570631" cy="261610"/>
          </a:xfrm>
          <a:prstGeom prst="rect">
            <a:avLst/>
          </a:prstGeom>
          <a:noFill/>
        </p:spPr>
        <p:txBody>
          <a:bodyPr wrap="square" rtlCol="0">
            <a:spAutoFit/>
          </a:bodyPr>
          <a:lstStyle/>
          <a:p>
            <a:pPr algn="ctr"/>
            <a:r>
              <a:rPr lang="en-US" sz="1100" dirty="0"/>
              <a:t>Lantern</a:t>
            </a:r>
          </a:p>
        </p:txBody>
      </p:sp>
      <p:sp>
        <p:nvSpPr>
          <p:cNvPr id="45" name="TextBox 44">
            <a:extLst>
              <a:ext uri="{FF2B5EF4-FFF2-40B4-BE49-F238E27FC236}">
                <a16:creationId xmlns:a16="http://schemas.microsoft.com/office/drawing/2014/main" id="{5A242CFA-0DB1-8436-8E46-11E7931438FB}"/>
              </a:ext>
            </a:extLst>
          </p:cNvPr>
          <p:cNvSpPr txBox="1"/>
          <p:nvPr/>
        </p:nvSpPr>
        <p:spPr>
          <a:xfrm>
            <a:off x="9991414" y="6058795"/>
            <a:ext cx="1570631" cy="430887"/>
          </a:xfrm>
          <a:prstGeom prst="rect">
            <a:avLst/>
          </a:prstGeom>
          <a:noFill/>
        </p:spPr>
        <p:txBody>
          <a:bodyPr wrap="square" rtlCol="0">
            <a:spAutoFit/>
          </a:bodyPr>
          <a:lstStyle/>
          <a:p>
            <a:pPr algn="ctr"/>
            <a:r>
              <a:rPr lang="en-US" sz="1100" dirty="0"/>
              <a:t>Miniature Portrait of Dr. James Craik </a:t>
            </a:r>
          </a:p>
        </p:txBody>
      </p:sp>
    </p:spTree>
    <p:extLst>
      <p:ext uri="{BB962C8B-B14F-4D97-AF65-F5344CB8AC3E}">
        <p14:creationId xmlns:p14="http://schemas.microsoft.com/office/powerpoint/2010/main" val="3019006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27CD2F-8DDD-D22B-87CE-3CC318745F5D}"/>
              </a:ext>
            </a:extLst>
          </p:cNvPr>
          <p:cNvSpPr/>
          <p:nvPr/>
        </p:nvSpPr>
        <p:spPr>
          <a:xfrm rot="10800000">
            <a:off x="1" y="0"/>
            <a:ext cx="12191999" cy="1418253"/>
          </a:xfrm>
          <a:prstGeom prst="rect">
            <a:avLst/>
          </a:prstGeom>
          <a:gradFill flip="none" rotWithShape="1">
            <a:gsLst>
              <a:gs pos="0">
                <a:srgbClr val="0A2F87"/>
              </a:gs>
              <a:gs pos="74000">
                <a:schemeClr val="accent5">
                  <a:lumMod val="45000"/>
                  <a:lumOff val="55000"/>
                </a:schemeClr>
              </a:gs>
              <a:gs pos="83000">
                <a:schemeClr val="accent5">
                  <a:lumMod val="45000"/>
                  <a:lumOff val="55000"/>
                </a:schemeClr>
              </a:gs>
              <a:gs pos="100000">
                <a:schemeClr val="accent5">
                  <a:lumMod val="30000"/>
                  <a:lumOff val="7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DF6AA9A5-9CDB-C171-D022-7D5603B87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87" y="137990"/>
            <a:ext cx="1515325" cy="1142271"/>
          </a:xfrm>
          <a:prstGeom prst="rect">
            <a:avLst/>
          </a:prstGeom>
        </p:spPr>
      </p:pic>
      <p:sp>
        <p:nvSpPr>
          <p:cNvPr id="10" name="TextBox 9">
            <a:extLst>
              <a:ext uri="{FF2B5EF4-FFF2-40B4-BE49-F238E27FC236}">
                <a16:creationId xmlns:a16="http://schemas.microsoft.com/office/drawing/2014/main" id="{FD51C064-0AB3-18F1-7503-43FDD9D286BE}"/>
              </a:ext>
            </a:extLst>
          </p:cNvPr>
          <p:cNvSpPr txBox="1"/>
          <p:nvPr/>
        </p:nvSpPr>
        <p:spPr>
          <a:xfrm>
            <a:off x="6812122" y="876375"/>
            <a:ext cx="5079278" cy="307777"/>
          </a:xfrm>
          <a:prstGeom prst="rect">
            <a:avLst/>
          </a:prstGeom>
          <a:noFill/>
        </p:spPr>
        <p:txBody>
          <a:bodyPr wrap="square" rtlCol="0">
            <a:spAutoFit/>
          </a:bodyPr>
          <a:lstStyle/>
          <a:p>
            <a:r>
              <a:rPr lang="en-US" sz="1400" dirty="0">
                <a:solidFill>
                  <a:schemeClr val="bg1"/>
                </a:solidFill>
              </a:rPr>
              <a:t>NATIONAL SOCIETY OF THE SONS OF THE AMERICAN REVOLUTION</a:t>
            </a:r>
          </a:p>
        </p:txBody>
      </p:sp>
      <p:pic>
        <p:nvPicPr>
          <p:cNvPr id="12" name="Picture 11">
            <a:extLst>
              <a:ext uri="{FF2B5EF4-FFF2-40B4-BE49-F238E27FC236}">
                <a16:creationId xmlns:a16="http://schemas.microsoft.com/office/drawing/2014/main" id="{1686DB34-2A5C-B043-4EB2-D3B5ED5A441E}"/>
              </a:ext>
            </a:extLst>
          </p:cNvPr>
          <p:cNvPicPr>
            <a:picLocks noChangeAspect="1"/>
          </p:cNvPicPr>
          <p:nvPr/>
        </p:nvPicPr>
        <p:blipFill>
          <a:blip r:embed="rId3"/>
          <a:stretch>
            <a:fillRect/>
          </a:stretch>
        </p:blipFill>
        <p:spPr>
          <a:xfrm>
            <a:off x="6888306" y="1192663"/>
            <a:ext cx="4909661" cy="53600"/>
          </a:xfrm>
          <a:prstGeom prst="rect">
            <a:avLst/>
          </a:prstGeom>
        </p:spPr>
      </p:pic>
      <p:sp>
        <p:nvSpPr>
          <p:cNvPr id="5" name="TextBox 4">
            <a:extLst>
              <a:ext uri="{FF2B5EF4-FFF2-40B4-BE49-F238E27FC236}">
                <a16:creationId xmlns:a16="http://schemas.microsoft.com/office/drawing/2014/main" id="{0180CFCC-37F2-9DFB-8735-F3AE125A3C8A}"/>
              </a:ext>
            </a:extLst>
          </p:cNvPr>
          <p:cNvSpPr txBox="1"/>
          <p:nvPr/>
        </p:nvSpPr>
        <p:spPr>
          <a:xfrm>
            <a:off x="533194" y="1437053"/>
            <a:ext cx="5562805" cy="1200329"/>
          </a:xfrm>
          <a:prstGeom prst="rect">
            <a:avLst/>
          </a:prstGeom>
          <a:noFill/>
        </p:spPr>
        <p:txBody>
          <a:bodyPr wrap="square" rtlCol="0">
            <a:spAutoFit/>
          </a:bodyPr>
          <a:lstStyle/>
          <a:p>
            <a:r>
              <a:rPr lang="en-US" sz="3600" b="1" dirty="0">
                <a:solidFill>
                  <a:srgbClr val="0A2F87"/>
                </a:solidFill>
              </a:rPr>
              <a:t>EDUCATION CENTER AND MUSEUM</a:t>
            </a:r>
            <a:endParaRPr lang="en-US" sz="3600" dirty="0"/>
          </a:p>
        </p:txBody>
      </p:sp>
      <p:pic>
        <p:nvPicPr>
          <p:cNvPr id="6" name="Picture 5" descr="A picture containing text&#10;&#10;Description automatically generated">
            <a:extLst>
              <a:ext uri="{FF2B5EF4-FFF2-40B4-BE49-F238E27FC236}">
                <a16:creationId xmlns:a16="http://schemas.microsoft.com/office/drawing/2014/main" id="{BD37C1E9-FBDB-CD57-EF0C-E442915F3935}"/>
              </a:ext>
            </a:extLst>
          </p:cNvPr>
          <p:cNvPicPr>
            <a:picLocks noChangeAspect="1"/>
          </p:cNvPicPr>
          <p:nvPr/>
        </p:nvPicPr>
        <p:blipFill rotWithShape="1">
          <a:blip r:embed="rId4">
            <a:extLst>
              <a:ext uri="{28A0092B-C50C-407E-A947-70E740481C1C}">
                <a14:useLocalDpi xmlns:a14="http://schemas.microsoft.com/office/drawing/2010/main" val="0"/>
              </a:ext>
            </a:extLst>
          </a:blip>
          <a:srcRect l="27274" r="28654" b="20680"/>
          <a:stretch/>
        </p:blipFill>
        <p:spPr>
          <a:xfrm>
            <a:off x="7112723" y="1411734"/>
            <a:ext cx="5079278" cy="5439746"/>
          </a:xfrm>
          <a:prstGeom prst="rect">
            <a:avLst/>
          </a:prstGeom>
        </p:spPr>
      </p:pic>
      <p:sp>
        <p:nvSpPr>
          <p:cNvPr id="7" name="TextBox 6">
            <a:extLst>
              <a:ext uri="{FF2B5EF4-FFF2-40B4-BE49-F238E27FC236}">
                <a16:creationId xmlns:a16="http://schemas.microsoft.com/office/drawing/2014/main" id="{1360B046-1DA8-C6FF-EB4D-BF96E488F051}"/>
              </a:ext>
            </a:extLst>
          </p:cNvPr>
          <p:cNvSpPr txBox="1"/>
          <p:nvPr/>
        </p:nvSpPr>
        <p:spPr>
          <a:xfrm>
            <a:off x="254426" y="2768364"/>
            <a:ext cx="646787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Will house galleries and exhibits will highlight the ideals of our patriot ancestors and tell the story of the American Revolution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Gifts of all levels will have an impact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Naming rights available</a:t>
            </a:r>
          </a:p>
        </p:txBody>
      </p:sp>
    </p:spTree>
    <p:extLst>
      <p:ext uri="{BB962C8B-B14F-4D97-AF65-F5344CB8AC3E}">
        <p14:creationId xmlns:p14="http://schemas.microsoft.com/office/powerpoint/2010/main" val="23915500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TotalTime>
  <Words>797</Words>
  <Application>Microsoft Office PowerPoint</Application>
  <PresentationFormat>Widescreen</PresentationFormat>
  <Paragraphs>107</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Hight</dc:creator>
  <cp:lastModifiedBy>Thomas Jackson</cp:lastModifiedBy>
  <cp:revision>17</cp:revision>
  <cp:lastPrinted>2023-01-05T19:10:46Z</cp:lastPrinted>
  <dcterms:created xsi:type="dcterms:W3CDTF">2022-12-14T14:53:00Z</dcterms:created>
  <dcterms:modified xsi:type="dcterms:W3CDTF">2024-09-27T16:25:30Z</dcterms:modified>
</cp:coreProperties>
</file>