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4"/>
  </p:notesMasterIdLst>
  <p:sldIdLst>
    <p:sldId id="256" r:id="rId2"/>
    <p:sldId id="257" r:id="rId3"/>
  </p:sldIdLst>
  <p:sldSz cx="10058400" cy="7772400"/>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9AA0A6"/>
          </p15:clr>
        </p15:guide>
        <p15:guide id="2" pos="316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103B"/>
    <a:srgbClr val="E9605D"/>
    <a:srgbClr val="6699FF"/>
    <a:srgbClr val="000099"/>
    <a:srgbClr val="002A7E"/>
    <a:srgbClr val="0025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01A197-9442-426C-AC69-28A0BC260EF6}" v="19" dt="2023-12-18T19:47:44.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662" y="42"/>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74763" y="704850"/>
            <a:ext cx="45545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notes"/>
          <p:cNvSpPr>
            <a:spLocks noGrp="1" noRot="1" noChangeAspect="1"/>
          </p:cNvSpPr>
          <p:nvPr>
            <p:ph type="sldImg" idx="2"/>
          </p:nvPr>
        </p:nvSpPr>
        <p:spPr>
          <a:xfrm>
            <a:off x="1273175" y="704850"/>
            <a:ext cx="45561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 b="1"/>
              <a:t>Trifold Brochure Directions </a:t>
            </a:r>
            <a:endParaRPr b="1"/>
          </a:p>
          <a:p>
            <a:pPr marL="471145" indent="-327184">
              <a:buAutoNum type="arabicPeriod"/>
            </a:pPr>
            <a:r>
              <a:rPr lang="en"/>
              <a:t>Double Click on “Title of Project” to replace with your text.</a:t>
            </a:r>
            <a:endParaRPr/>
          </a:p>
          <a:p>
            <a:pPr marL="942289" lvl="1" indent="-327184"/>
            <a:r>
              <a:rPr lang="en"/>
              <a:t>You can change font, color and outline of this by using the menu bar</a:t>
            </a:r>
            <a:endParaRPr/>
          </a:p>
          <a:p>
            <a:pPr marL="471145" indent="-327184">
              <a:buAutoNum type="arabicPeriod"/>
            </a:pPr>
            <a:r>
              <a:rPr lang="en"/>
              <a:t>The numbers/descriptions of the pages are marked on the template, delete them when your brochure is complete.</a:t>
            </a:r>
            <a:endParaRPr/>
          </a:p>
          <a:p>
            <a:pPr marL="471145" indent="-327184">
              <a:buAutoNum type="arabicPeriod"/>
            </a:pPr>
            <a:r>
              <a:rPr lang="en"/>
              <a:t>Anywhere there is text, you can replace it with your text.</a:t>
            </a:r>
            <a:endParaRPr/>
          </a:p>
          <a:p>
            <a:pPr marL="471145" indent="-327184">
              <a:buAutoNum type="arabicPeriod"/>
            </a:pPr>
            <a:r>
              <a:rPr lang="en"/>
              <a:t>Text boxes that ask you to insert images can be covered with images or deleted.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4d511b5c9_00:notes"/>
          <p:cNvSpPr>
            <a:spLocks noGrp="1" noRot="1" noChangeAspect="1"/>
          </p:cNvSpPr>
          <p:nvPr>
            <p:ph type="sldImg" idx="2"/>
          </p:nvPr>
        </p:nvSpPr>
        <p:spPr>
          <a:xfrm>
            <a:off x="1273175" y="704850"/>
            <a:ext cx="45561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g4d511b5c9_0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 dirty="0">
                <a:solidFill>
                  <a:schemeClr val="dk1"/>
                </a:solidFill>
              </a:rPr>
              <a:t>To Print this properly, you may need to spin everything upside down:</a:t>
            </a:r>
            <a:endParaRPr dirty="0">
              <a:solidFill>
                <a:schemeClr val="dk1"/>
              </a:solidFill>
            </a:endParaRPr>
          </a:p>
          <a:p>
            <a:pPr marL="471145" indent="-327184">
              <a:buClr>
                <a:schemeClr val="dk1"/>
              </a:buClr>
              <a:buAutoNum type="arabicPeriod"/>
            </a:pPr>
            <a:r>
              <a:rPr lang="en" dirty="0">
                <a:solidFill>
                  <a:schemeClr val="dk1"/>
                </a:solidFill>
              </a:rPr>
              <a:t> Click on some blank space to the right or left of the slide</a:t>
            </a:r>
            <a:endParaRPr dirty="0">
              <a:solidFill>
                <a:schemeClr val="dk1"/>
              </a:solidFill>
            </a:endParaRPr>
          </a:p>
          <a:p>
            <a:pPr marL="471145" indent="-327184">
              <a:buClr>
                <a:schemeClr val="dk1"/>
              </a:buClr>
              <a:buAutoNum type="arabicPeriod"/>
            </a:pPr>
            <a:r>
              <a:rPr lang="en" dirty="0">
                <a:solidFill>
                  <a:schemeClr val="dk1"/>
                </a:solidFill>
              </a:rPr>
              <a:t>press CTRL+A on the keyboard (selects everything)</a:t>
            </a:r>
            <a:endParaRPr dirty="0">
              <a:solidFill>
                <a:schemeClr val="dk1"/>
              </a:solidFill>
            </a:endParaRPr>
          </a:p>
          <a:p>
            <a:pPr marL="471145" indent="-327184">
              <a:buClr>
                <a:schemeClr val="dk1"/>
              </a:buClr>
              <a:buAutoNum type="arabicPeriod"/>
            </a:pPr>
            <a:r>
              <a:rPr lang="en" dirty="0">
                <a:solidFill>
                  <a:schemeClr val="dk1"/>
                </a:solidFill>
              </a:rPr>
              <a:t>Hover over the dot at the top of the whole selection (cursor will turn into a + sign when placed correctly)</a:t>
            </a:r>
            <a:endParaRPr dirty="0">
              <a:solidFill>
                <a:schemeClr val="dk1"/>
              </a:solidFill>
            </a:endParaRPr>
          </a:p>
          <a:p>
            <a:pPr marL="471145" indent="-327184">
              <a:buClr>
                <a:schemeClr val="dk1"/>
              </a:buClr>
              <a:buAutoNum type="arabicPeriod"/>
            </a:pPr>
            <a:r>
              <a:rPr lang="en" dirty="0">
                <a:solidFill>
                  <a:schemeClr val="dk1"/>
                </a:solidFill>
              </a:rPr>
              <a:t>Click and drag straight down and adjust (before releasing click) until you find 180 degrees.</a:t>
            </a:r>
            <a:endParaRPr dirty="0">
              <a:solidFill>
                <a:schemeClr val="dk1"/>
              </a:solidFill>
            </a:endParaRPr>
          </a:p>
          <a:p>
            <a:pPr marL="471145" indent="-327184">
              <a:buClr>
                <a:schemeClr val="dk1"/>
              </a:buClr>
              <a:buAutoNum type="arabicPeriod"/>
            </a:pPr>
            <a:r>
              <a:rPr lang="en" dirty="0">
                <a:solidFill>
                  <a:schemeClr val="dk1"/>
                </a:solidFill>
              </a:rPr>
              <a:t>In the Print dialogue box, UNcheck the “Fit to Page” option</a:t>
            </a:r>
            <a:endParaRPr dirty="0">
              <a:solidFill>
                <a:schemeClr val="dk1"/>
              </a:solidFill>
            </a:endParaRPr>
          </a:p>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54380" y="2392606"/>
            <a:ext cx="8549700" cy="17526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5900"/>
              <a:buNone/>
              <a:defRPr sz="5900"/>
            </a:lvl1pPr>
            <a:lvl2pPr lvl="1" algn="ctr">
              <a:spcBef>
                <a:spcPts val="0"/>
              </a:spcBef>
              <a:spcAft>
                <a:spcPts val="0"/>
              </a:spcAft>
              <a:buSzPts val="5900"/>
              <a:buNone/>
              <a:defRPr sz="5900"/>
            </a:lvl2pPr>
            <a:lvl3pPr lvl="2" algn="ctr">
              <a:spcBef>
                <a:spcPts val="0"/>
              </a:spcBef>
              <a:spcAft>
                <a:spcPts val="0"/>
              </a:spcAft>
              <a:buSzPts val="5900"/>
              <a:buNone/>
              <a:defRPr sz="5900"/>
            </a:lvl3pPr>
            <a:lvl4pPr lvl="3" algn="ctr">
              <a:spcBef>
                <a:spcPts val="0"/>
              </a:spcBef>
              <a:spcAft>
                <a:spcPts val="0"/>
              </a:spcAft>
              <a:buSzPts val="5900"/>
              <a:buNone/>
              <a:defRPr sz="5900"/>
            </a:lvl4pPr>
            <a:lvl5pPr lvl="4" algn="ctr">
              <a:spcBef>
                <a:spcPts val="0"/>
              </a:spcBef>
              <a:spcAft>
                <a:spcPts val="0"/>
              </a:spcAft>
              <a:buSzPts val="5900"/>
              <a:buNone/>
              <a:defRPr sz="5900"/>
            </a:lvl5pPr>
            <a:lvl6pPr lvl="5" algn="ctr">
              <a:spcBef>
                <a:spcPts val="0"/>
              </a:spcBef>
              <a:spcAft>
                <a:spcPts val="0"/>
              </a:spcAft>
              <a:buSzPts val="5900"/>
              <a:buNone/>
              <a:defRPr sz="5900"/>
            </a:lvl6pPr>
            <a:lvl7pPr lvl="6" algn="ctr">
              <a:spcBef>
                <a:spcPts val="0"/>
              </a:spcBef>
              <a:spcAft>
                <a:spcPts val="0"/>
              </a:spcAft>
              <a:buSzPts val="5900"/>
              <a:buNone/>
              <a:defRPr sz="5900"/>
            </a:lvl7pPr>
            <a:lvl8pPr lvl="7" algn="ctr">
              <a:spcBef>
                <a:spcPts val="0"/>
              </a:spcBef>
              <a:spcAft>
                <a:spcPts val="0"/>
              </a:spcAft>
              <a:buSzPts val="5900"/>
              <a:buNone/>
              <a:defRPr sz="5900"/>
            </a:lvl8pPr>
            <a:lvl9pPr lvl="8" algn="ctr">
              <a:spcBef>
                <a:spcPts val="0"/>
              </a:spcBef>
              <a:spcAft>
                <a:spcPts val="0"/>
              </a:spcAft>
              <a:buSzPts val="5900"/>
              <a:buNone/>
              <a:defRPr sz="5900"/>
            </a:lvl9pPr>
          </a:lstStyle>
          <a:p>
            <a:endParaRPr/>
          </a:p>
        </p:txBody>
      </p:sp>
      <p:sp>
        <p:nvSpPr>
          <p:cNvPr id="10" name="Google Shape;10;p2"/>
          <p:cNvSpPr txBox="1">
            <a:spLocks noGrp="1"/>
          </p:cNvSpPr>
          <p:nvPr>
            <p:ph type="subTitle" idx="1"/>
          </p:nvPr>
        </p:nvSpPr>
        <p:spPr>
          <a:xfrm>
            <a:off x="754380" y="4291636"/>
            <a:ext cx="8549700" cy="1185900"/>
          </a:xfrm>
          <a:prstGeom prst="rect">
            <a:avLst/>
          </a:prstGeom>
        </p:spPr>
        <p:txBody>
          <a:bodyPr spcFirstLastPara="1" wrap="square" lIns="113100" tIns="113100" rIns="113100" bIns="113100" anchor="t" anchorCtr="0">
            <a:noAutofit/>
          </a:bodyPr>
          <a:lstStyle>
            <a:lvl1pPr lvl="0" algn="ctr">
              <a:spcBef>
                <a:spcPts val="0"/>
              </a:spcBef>
              <a:spcAft>
                <a:spcPts val="0"/>
              </a:spcAft>
              <a:buClr>
                <a:schemeClr val="dk2"/>
              </a:buClr>
              <a:buSzPts val="3700"/>
              <a:buNone/>
              <a:defRPr>
                <a:solidFill>
                  <a:schemeClr val="dk2"/>
                </a:solidFill>
              </a:defRPr>
            </a:lvl1pPr>
            <a:lvl2pPr lvl="1" algn="ctr">
              <a:spcBef>
                <a:spcPts val="0"/>
              </a:spcBef>
              <a:spcAft>
                <a:spcPts val="0"/>
              </a:spcAft>
              <a:buClr>
                <a:schemeClr val="dk2"/>
              </a:buClr>
              <a:buSzPts val="3700"/>
              <a:buNone/>
              <a:defRPr sz="3700">
                <a:solidFill>
                  <a:schemeClr val="dk2"/>
                </a:solidFill>
              </a:defRPr>
            </a:lvl2pPr>
            <a:lvl3pPr lvl="2" algn="ctr">
              <a:spcBef>
                <a:spcPts val="0"/>
              </a:spcBef>
              <a:spcAft>
                <a:spcPts val="0"/>
              </a:spcAft>
              <a:buClr>
                <a:schemeClr val="dk2"/>
              </a:buClr>
              <a:buSzPts val="3700"/>
              <a:buNone/>
              <a:defRPr sz="3700">
                <a:solidFill>
                  <a:schemeClr val="dk2"/>
                </a:solidFill>
              </a:defRPr>
            </a:lvl3pPr>
            <a:lvl4pPr lvl="3" algn="ctr">
              <a:spcBef>
                <a:spcPts val="0"/>
              </a:spcBef>
              <a:spcAft>
                <a:spcPts val="0"/>
              </a:spcAft>
              <a:buClr>
                <a:schemeClr val="dk2"/>
              </a:buClr>
              <a:buSzPts val="3700"/>
              <a:buNone/>
              <a:defRPr sz="3700">
                <a:solidFill>
                  <a:schemeClr val="dk2"/>
                </a:solidFill>
              </a:defRPr>
            </a:lvl4pPr>
            <a:lvl5pPr lvl="4" algn="ctr">
              <a:spcBef>
                <a:spcPts val="0"/>
              </a:spcBef>
              <a:spcAft>
                <a:spcPts val="0"/>
              </a:spcAft>
              <a:buClr>
                <a:schemeClr val="dk2"/>
              </a:buClr>
              <a:buSzPts val="3700"/>
              <a:buNone/>
              <a:defRPr sz="3700">
                <a:solidFill>
                  <a:schemeClr val="dk2"/>
                </a:solidFill>
              </a:defRPr>
            </a:lvl5pPr>
            <a:lvl6pPr lvl="5" algn="ctr">
              <a:spcBef>
                <a:spcPts val="0"/>
              </a:spcBef>
              <a:spcAft>
                <a:spcPts val="0"/>
              </a:spcAft>
              <a:buClr>
                <a:schemeClr val="dk2"/>
              </a:buClr>
              <a:buSzPts val="3700"/>
              <a:buNone/>
              <a:defRPr sz="3700">
                <a:solidFill>
                  <a:schemeClr val="dk2"/>
                </a:solidFill>
              </a:defRPr>
            </a:lvl6pPr>
            <a:lvl7pPr lvl="6" algn="ctr">
              <a:spcBef>
                <a:spcPts val="0"/>
              </a:spcBef>
              <a:spcAft>
                <a:spcPts val="0"/>
              </a:spcAft>
              <a:buClr>
                <a:schemeClr val="dk2"/>
              </a:buClr>
              <a:buSzPts val="3700"/>
              <a:buNone/>
              <a:defRPr sz="3700">
                <a:solidFill>
                  <a:schemeClr val="dk2"/>
                </a:solidFill>
              </a:defRPr>
            </a:lvl7pPr>
            <a:lvl8pPr lvl="7" algn="ctr">
              <a:spcBef>
                <a:spcPts val="0"/>
              </a:spcBef>
              <a:spcAft>
                <a:spcPts val="0"/>
              </a:spcAft>
              <a:buClr>
                <a:schemeClr val="dk2"/>
              </a:buClr>
              <a:buSzPts val="3700"/>
              <a:buNone/>
              <a:defRPr sz="3700">
                <a:solidFill>
                  <a:schemeClr val="dk2"/>
                </a:solidFill>
              </a:defRPr>
            </a:lvl8pPr>
            <a:lvl9pPr lvl="8" algn="ctr">
              <a:spcBef>
                <a:spcPts val="0"/>
              </a:spcBef>
              <a:spcAft>
                <a:spcPts val="0"/>
              </a:spcAft>
              <a:buClr>
                <a:schemeClr val="dk2"/>
              </a:buClr>
              <a:buSzPts val="3700"/>
              <a:buNone/>
              <a:defRPr sz="37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502920" y="311256"/>
            <a:ext cx="9052500" cy="1295400"/>
          </a:xfrm>
          <a:prstGeom prst="rect">
            <a:avLst/>
          </a:prstGeom>
        </p:spPr>
        <p:txBody>
          <a:bodyPr spcFirstLastPara="1" wrap="square" lIns="113100" tIns="113100" rIns="113100" bIns="113100" anchor="b" anchorCtr="0">
            <a:no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13" name="Google Shape;13;p3"/>
          <p:cNvSpPr txBox="1">
            <a:spLocks noGrp="1"/>
          </p:cNvSpPr>
          <p:nvPr>
            <p:ph type="body" idx="1"/>
          </p:nvPr>
        </p:nvSpPr>
        <p:spPr>
          <a:xfrm>
            <a:off x="502920" y="1813560"/>
            <a:ext cx="9052500" cy="5629800"/>
          </a:xfrm>
          <a:prstGeom prst="rect">
            <a:avLst/>
          </a:prstGeom>
        </p:spPr>
        <p:txBody>
          <a:bodyPr spcFirstLastPara="1" wrap="square" lIns="113100" tIns="113100" rIns="113100" bIns="113100" anchor="t" anchorCtr="0">
            <a:noAutofit/>
          </a:bodyPr>
          <a:lstStyle>
            <a:lvl1pPr marL="457200" lvl="0" indent="-463550">
              <a:spcBef>
                <a:spcPts val="700"/>
              </a:spcBef>
              <a:spcAft>
                <a:spcPts val="0"/>
              </a:spcAft>
              <a:buSzPts val="3700"/>
              <a:buChar char="●"/>
              <a:defRPr/>
            </a:lvl1pPr>
            <a:lvl2pPr marL="914400" lvl="1" indent="-419100">
              <a:spcBef>
                <a:spcPts val="0"/>
              </a:spcBef>
              <a:spcAft>
                <a:spcPts val="0"/>
              </a:spcAft>
              <a:buSzPts val="3000"/>
              <a:buChar char="○"/>
              <a:defRPr/>
            </a:lvl2pPr>
            <a:lvl3pPr marL="1371600" lvl="2" indent="-419100">
              <a:spcBef>
                <a:spcPts val="0"/>
              </a:spcBef>
              <a:spcAft>
                <a:spcPts val="0"/>
              </a:spcAft>
              <a:buSzPts val="30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502920" y="311256"/>
            <a:ext cx="9052500" cy="1295400"/>
          </a:xfrm>
          <a:prstGeom prst="rect">
            <a:avLst/>
          </a:prstGeom>
        </p:spPr>
        <p:txBody>
          <a:bodyPr spcFirstLastPara="1" wrap="square" lIns="113100" tIns="113100" rIns="113100" bIns="113100" anchor="b" anchorCtr="0">
            <a:no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16" name="Google Shape;16;p4"/>
          <p:cNvSpPr txBox="1">
            <a:spLocks noGrp="1"/>
          </p:cNvSpPr>
          <p:nvPr>
            <p:ph type="body" idx="1"/>
          </p:nvPr>
        </p:nvSpPr>
        <p:spPr>
          <a:xfrm>
            <a:off x="502920" y="1813560"/>
            <a:ext cx="4394100" cy="5629800"/>
          </a:xfrm>
          <a:prstGeom prst="rect">
            <a:avLst/>
          </a:prstGeom>
        </p:spPr>
        <p:txBody>
          <a:bodyPr spcFirstLastPara="1" wrap="square" lIns="113100" tIns="113100" rIns="113100" bIns="113100" anchor="t" anchorCtr="0">
            <a:noAutofit/>
          </a:bodyPr>
          <a:lstStyle>
            <a:lvl1pPr marL="457200" lvl="0" indent="-463550">
              <a:spcBef>
                <a:spcPts val="700"/>
              </a:spcBef>
              <a:spcAft>
                <a:spcPts val="0"/>
              </a:spcAft>
              <a:buSzPts val="3700"/>
              <a:buChar char="●"/>
              <a:defRPr/>
            </a:lvl1pPr>
            <a:lvl2pPr marL="914400" lvl="1" indent="-419100">
              <a:spcBef>
                <a:spcPts val="0"/>
              </a:spcBef>
              <a:spcAft>
                <a:spcPts val="0"/>
              </a:spcAft>
              <a:buSzPts val="3000"/>
              <a:buChar char="○"/>
              <a:defRPr/>
            </a:lvl2pPr>
            <a:lvl3pPr marL="1371600" lvl="2" indent="-419100">
              <a:spcBef>
                <a:spcPts val="0"/>
              </a:spcBef>
              <a:spcAft>
                <a:spcPts val="0"/>
              </a:spcAft>
              <a:buSzPts val="30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17" name="Google Shape;17;p4"/>
          <p:cNvSpPr txBox="1">
            <a:spLocks noGrp="1"/>
          </p:cNvSpPr>
          <p:nvPr>
            <p:ph type="body" idx="2"/>
          </p:nvPr>
        </p:nvSpPr>
        <p:spPr>
          <a:xfrm>
            <a:off x="5161501" y="1813560"/>
            <a:ext cx="4394100" cy="5629800"/>
          </a:xfrm>
          <a:prstGeom prst="rect">
            <a:avLst/>
          </a:prstGeom>
        </p:spPr>
        <p:txBody>
          <a:bodyPr spcFirstLastPara="1" wrap="square" lIns="113100" tIns="113100" rIns="113100" bIns="113100" anchor="t" anchorCtr="0">
            <a:noAutofit/>
          </a:bodyPr>
          <a:lstStyle>
            <a:lvl1pPr marL="457200" lvl="0" indent="-463550">
              <a:spcBef>
                <a:spcPts val="700"/>
              </a:spcBef>
              <a:spcAft>
                <a:spcPts val="0"/>
              </a:spcAft>
              <a:buSzPts val="3700"/>
              <a:buChar char="●"/>
              <a:defRPr/>
            </a:lvl1pPr>
            <a:lvl2pPr marL="914400" lvl="1" indent="-419100">
              <a:spcBef>
                <a:spcPts val="0"/>
              </a:spcBef>
              <a:spcAft>
                <a:spcPts val="0"/>
              </a:spcAft>
              <a:buSzPts val="3000"/>
              <a:buChar char="○"/>
              <a:defRPr/>
            </a:lvl2pPr>
            <a:lvl3pPr marL="1371600" lvl="2" indent="-419100">
              <a:spcBef>
                <a:spcPts val="0"/>
              </a:spcBef>
              <a:spcAft>
                <a:spcPts val="0"/>
              </a:spcAft>
              <a:buSzPts val="30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02920" y="311256"/>
            <a:ext cx="9052500" cy="1295400"/>
          </a:xfrm>
          <a:prstGeom prst="rect">
            <a:avLst/>
          </a:prstGeom>
        </p:spPr>
        <p:txBody>
          <a:bodyPr spcFirstLastPara="1" wrap="square" lIns="113100" tIns="113100" rIns="113100" bIns="113100" anchor="b" anchorCtr="0">
            <a:no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
        <p:cNvGrpSpPr/>
        <p:nvPr/>
      </p:nvGrpSpPr>
      <p:grpSpPr>
        <a:xfrm>
          <a:off x="0" y="0"/>
          <a:ext cx="0" cy="0"/>
          <a:chOff x="0" y="0"/>
          <a:chExt cx="0" cy="0"/>
        </a:xfrm>
      </p:grpSpPr>
      <p:sp>
        <p:nvSpPr>
          <p:cNvPr id="21" name="Google Shape;21;p6"/>
          <p:cNvSpPr txBox="1">
            <a:spLocks noGrp="1"/>
          </p:cNvSpPr>
          <p:nvPr>
            <p:ph type="body" idx="1"/>
          </p:nvPr>
        </p:nvSpPr>
        <p:spPr>
          <a:xfrm>
            <a:off x="502920" y="6658423"/>
            <a:ext cx="9052500" cy="785100"/>
          </a:xfrm>
          <a:prstGeom prst="rect">
            <a:avLst/>
          </a:prstGeom>
        </p:spPr>
        <p:txBody>
          <a:bodyPr spcFirstLastPara="1" wrap="square" lIns="113100" tIns="113100" rIns="113100" bIns="113100" anchor="t" anchorCtr="0">
            <a:noAutofit/>
          </a:bodyPr>
          <a:lstStyle>
            <a:lvl1pPr marL="457200" lvl="0" indent="-228600" algn="ctr">
              <a:spcBef>
                <a:spcPts val="400"/>
              </a:spcBef>
              <a:spcAft>
                <a:spcPts val="0"/>
              </a:spcAft>
              <a:buSzPts val="2200"/>
              <a:buNone/>
              <a:defRPr sz="22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02920" y="311256"/>
            <a:ext cx="9052500" cy="1295400"/>
          </a:xfrm>
          <a:prstGeom prst="rect">
            <a:avLst/>
          </a:prstGeom>
          <a:noFill/>
          <a:ln>
            <a:noFill/>
          </a:ln>
        </p:spPr>
        <p:txBody>
          <a:bodyPr spcFirstLastPara="1" wrap="square" lIns="113100" tIns="113100" rIns="113100" bIns="113100" anchor="b" anchorCtr="0">
            <a:noAutofit/>
          </a:bodyPr>
          <a:lstStyle>
            <a:lvl1pPr lvl="0">
              <a:spcBef>
                <a:spcPts val="0"/>
              </a:spcBef>
              <a:spcAft>
                <a:spcPts val="0"/>
              </a:spcAft>
              <a:buClr>
                <a:schemeClr val="dk1"/>
              </a:buClr>
              <a:buSzPts val="4500"/>
              <a:buNone/>
              <a:defRPr sz="4500" b="1">
                <a:solidFill>
                  <a:schemeClr val="dk1"/>
                </a:solidFill>
              </a:defRPr>
            </a:lvl1pPr>
            <a:lvl2pPr lvl="1">
              <a:spcBef>
                <a:spcPts val="0"/>
              </a:spcBef>
              <a:spcAft>
                <a:spcPts val="0"/>
              </a:spcAft>
              <a:buClr>
                <a:schemeClr val="dk1"/>
              </a:buClr>
              <a:buSzPts val="4500"/>
              <a:buNone/>
              <a:defRPr sz="4500" b="1">
                <a:solidFill>
                  <a:schemeClr val="dk1"/>
                </a:solidFill>
              </a:defRPr>
            </a:lvl2pPr>
            <a:lvl3pPr lvl="2">
              <a:spcBef>
                <a:spcPts val="0"/>
              </a:spcBef>
              <a:spcAft>
                <a:spcPts val="0"/>
              </a:spcAft>
              <a:buClr>
                <a:schemeClr val="dk1"/>
              </a:buClr>
              <a:buSzPts val="4500"/>
              <a:buNone/>
              <a:defRPr sz="4500" b="1">
                <a:solidFill>
                  <a:schemeClr val="dk1"/>
                </a:solidFill>
              </a:defRPr>
            </a:lvl3pPr>
            <a:lvl4pPr lvl="3">
              <a:spcBef>
                <a:spcPts val="0"/>
              </a:spcBef>
              <a:spcAft>
                <a:spcPts val="0"/>
              </a:spcAft>
              <a:buClr>
                <a:schemeClr val="dk1"/>
              </a:buClr>
              <a:buSzPts val="4500"/>
              <a:buNone/>
              <a:defRPr sz="4500" b="1">
                <a:solidFill>
                  <a:schemeClr val="dk1"/>
                </a:solidFill>
              </a:defRPr>
            </a:lvl4pPr>
            <a:lvl5pPr lvl="4">
              <a:spcBef>
                <a:spcPts val="0"/>
              </a:spcBef>
              <a:spcAft>
                <a:spcPts val="0"/>
              </a:spcAft>
              <a:buClr>
                <a:schemeClr val="dk1"/>
              </a:buClr>
              <a:buSzPts val="4500"/>
              <a:buNone/>
              <a:defRPr sz="4500" b="1">
                <a:solidFill>
                  <a:schemeClr val="dk1"/>
                </a:solidFill>
              </a:defRPr>
            </a:lvl5pPr>
            <a:lvl6pPr lvl="5">
              <a:spcBef>
                <a:spcPts val="0"/>
              </a:spcBef>
              <a:spcAft>
                <a:spcPts val="0"/>
              </a:spcAft>
              <a:buClr>
                <a:schemeClr val="dk1"/>
              </a:buClr>
              <a:buSzPts val="4500"/>
              <a:buNone/>
              <a:defRPr sz="4500" b="1">
                <a:solidFill>
                  <a:schemeClr val="dk1"/>
                </a:solidFill>
              </a:defRPr>
            </a:lvl6pPr>
            <a:lvl7pPr lvl="6">
              <a:spcBef>
                <a:spcPts val="0"/>
              </a:spcBef>
              <a:spcAft>
                <a:spcPts val="0"/>
              </a:spcAft>
              <a:buClr>
                <a:schemeClr val="dk1"/>
              </a:buClr>
              <a:buSzPts val="4500"/>
              <a:buNone/>
              <a:defRPr sz="4500" b="1">
                <a:solidFill>
                  <a:schemeClr val="dk1"/>
                </a:solidFill>
              </a:defRPr>
            </a:lvl7pPr>
            <a:lvl8pPr lvl="7">
              <a:spcBef>
                <a:spcPts val="0"/>
              </a:spcBef>
              <a:spcAft>
                <a:spcPts val="0"/>
              </a:spcAft>
              <a:buClr>
                <a:schemeClr val="dk1"/>
              </a:buClr>
              <a:buSzPts val="4500"/>
              <a:buNone/>
              <a:defRPr sz="4500" b="1">
                <a:solidFill>
                  <a:schemeClr val="dk1"/>
                </a:solidFill>
              </a:defRPr>
            </a:lvl8pPr>
            <a:lvl9pPr lvl="8">
              <a:spcBef>
                <a:spcPts val="0"/>
              </a:spcBef>
              <a:spcAft>
                <a:spcPts val="0"/>
              </a:spcAft>
              <a:buClr>
                <a:schemeClr val="dk1"/>
              </a:buClr>
              <a:buSzPts val="4500"/>
              <a:buNone/>
              <a:defRPr sz="4500" b="1">
                <a:solidFill>
                  <a:schemeClr val="dk1"/>
                </a:solidFill>
              </a:defRPr>
            </a:lvl9pPr>
          </a:lstStyle>
          <a:p>
            <a:endParaRPr/>
          </a:p>
        </p:txBody>
      </p:sp>
      <p:sp>
        <p:nvSpPr>
          <p:cNvPr id="7" name="Google Shape;7;p1"/>
          <p:cNvSpPr txBox="1">
            <a:spLocks noGrp="1"/>
          </p:cNvSpPr>
          <p:nvPr>
            <p:ph type="body" idx="1"/>
          </p:nvPr>
        </p:nvSpPr>
        <p:spPr>
          <a:xfrm>
            <a:off x="502920" y="1813560"/>
            <a:ext cx="9052500" cy="5629800"/>
          </a:xfrm>
          <a:prstGeom prst="rect">
            <a:avLst/>
          </a:prstGeom>
          <a:noFill/>
          <a:ln>
            <a:noFill/>
          </a:ln>
        </p:spPr>
        <p:txBody>
          <a:bodyPr spcFirstLastPara="1" wrap="square" lIns="113100" tIns="113100" rIns="113100" bIns="113100" anchor="t" anchorCtr="0">
            <a:noAutofit/>
          </a:bodyPr>
          <a:lstStyle>
            <a:lvl1pPr marL="457200" lvl="0" indent="-463550">
              <a:spcBef>
                <a:spcPts val="700"/>
              </a:spcBef>
              <a:spcAft>
                <a:spcPts val="0"/>
              </a:spcAft>
              <a:buClr>
                <a:schemeClr val="dk1"/>
              </a:buClr>
              <a:buSzPts val="3700"/>
              <a:buChar char="●"/>
              <a:defRPr sz="3700">
                <a:solidFill>
                  <a:schemeClr val="dk1"/>
                </a:solidFill>
              </a:defRPr>
            </a:lvl1pPr>
            <a:lvl2pPr marL="914400" lvl="1" indent="-419100">
              <a:spcBef>
                <a:spcPts val="0"/>
              </a:spcBef>
              <a:spcAft>
                <a:spcPts val="0"/>
              </a:spcAft>
              <a:buClr>
                <a:schemeClr val="dk1"/>
              </a:buClr>
              <a:buSzPts val="3000"/>
              <a:buChar char="○"/>
              <a:defRPr sz="3000">
                <a:solidFill>
                  <a:schemeClr val="dk1"/>
                </a:solidFill>
              </a:defRPr>
            </a:lvl2pPr>
            <a:lvl3pPr marL="1371600" lvl="2" indent="-419100">
              <a:spcBef>
                <a:spcPts val="0"/>
              </a:spcBef>
              <a:spcAft>
                <a:spcPts val="0"/>
              </a:spcAft>
              <a:buClr>
                <a:schemeClr val="dk1"/>
              </a:buClr>
              <a:buSzPts val="3000"/>
              <a:buChar char="■"/>
              <a:defRPr sz="3000">
                <a:solidFill>
                  <a:schemeClr val="dk1"/>
                </a:solidFill>
              </a:defRPr>
            </a:lvl3pPr>
            <a:lvl4pPr marL="1828800" lvl="3" indent="-368300">
              <a:spcBef>
                <a:spcPts val="0"/>
              </a:spcBef>
              <a:spcAft>
                <a:spcPts val="0"/>
              </a:spcAft>
              <a:buClr>
                <a:schemeClr val="dk1"/>
              </a:buClr>
              <a:buSzPts val="2200"/>
              <a:buChar char="●"/>
              <a:defRPr sz="2200">
                <a:solidFill>
                  <a:schemeClr val="dk1"/>
                </a:solidFill>
              </a:defRPr>
            </a:lvl4pPr>
            <a:lvl5pPr marL="2286000" lvl="4" indent="-368300">
              <a:spcBef>
                <a:spcPts val="0"/>
              </a:spcBef>
              <a:spcAft>
                <a:spcPts val="0"/>
              </a:spcAft>
              <a:buClr>
                <a:schemeClr val="dk1"/>
              </a:buClr>
              <a:buSzPts val="2200"/>
              <a:buChar char="○"/>
              <a:defRPr sz="2200">
                <a:solidFill>
                  <a:schemeClr val="dk1"/>
                </a:solidFill>
              </a:defRPr>
            </a:lvl5pPr>
            <a:lvl6pPr marL="2743200" lvl="5" indent="-368300">
              <a:spcBef>
                <a:spcPts val="0"/>
              </a:spcBef>
              <a:spcAft>
                <a:spcPts val="0"/>
              </a:spcAft>
              <a:buClr>
                <a:schemeClr val="dk1"/>
              </a:buClr>
              <a:buSzPts val="2200"/>
              <a:buChar char="■"/>
              <a:defRPr sz="2200">
                <a:solidFill>
                  <a:schemeClr val="dk1"/>
                </a:solidFill>
              </a:defRPr>
            </a:lvl6pPr>
            <a:lvl7pPr marL="3200400" lvl="6" indent="-368300">
              <a:spcBef>
                <a:spcPts val="0"/>
              </a:spcBef>
              <a:spcAft>
                <a:spcPts val="0"/>
              </a:spcAft>
              <a:buClr>
                <a:schemeClr val="dk1"/>
              </a:buClr>
              <a:buSzPts val="2200"/>
              <a:buChar char="●"/>
              <a:defRPr sz="2200">
                <a:solidFill>
                  <a:schemeClr val="dk1"/>
                </a:solidFill>
              </a:defRPr>
            </a:lvl7pPr>
            <a:lvl8pPr marL="3657600" lvl="7" indent="-368300">
              <a:spcBef>
                <a:spcPts val="0"/>
              </a:spcBef>
              <a:spcAft>
                <a:spcPts val="0"/>
              </a:spcAft>
              <a:buClr>
                <a:schemeClr val="dk1"/>
              </a:buClr>
              <a:buSzPts val="2200"/>
              <a:buChar char="○"/>
              <a:defRPr sz="2200">
                <a:solidFill>
                  <a:schemeClr val="dk1"/>
                </a:solidFill>
              </a:defRPr>
            </a:lvl8pPr>
            <a:lvl9pPr marL="4114800" lvl="8" indent="-368300">
              <a:spcBef>
                <a:spcPts val="0"/>
              </a:spcBef>
              <a:spcAft>
                <a:spcPts val="0"/>
              </a:spcAft>
              <a:buClr>
                <a:schemeClr val="dk1"/>
              </a:buClr>
              <a:buSzPts val="2200"/>
              <a:buChar char="■"/>
              <a:defRPr sz="22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2.jpg"/><Relationship Id="rId7" Type="http://schemas.openxmlformats.org/officeDocument/2006/relationships/hyperlink" Target="http://www.nscar.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dar.org/" TargetMode="External"/><Relationship Id="rId5" Type="http://schemas.openxmlformats.org/officeDocument/2006/relationships/image" Target="../media/image4.jp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
        <p:cNvGrpSpPr/>
        <p:nvPr/>
      </p:nvGrpSpPr>
      <p:grpSpPr>
        <a:xfrm>
          <a:off x="0" y="0"/>
          <a:ext cx="0" cy="0"/>
          <a:chOff x="0" y="0"/>
          <a:chExt cx="0" cy="0"/>
        </a:xfrm>
      </p:grpSpPr>
      <p:sp>
        <p:nvSpPr>
          <p:cNvPr id="28" name="Google Shape;28;p8"/>
          <p:cNvSpPr txBox="1"/>
          <p:nvPr/>
        </p:nvSpPr>
        <p:spPr>
          <a:xfrm>
            <a:off x="351672" y="543699"/>
            <a:ext cx="2542311" cy="466321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Aft>
                <a:spcPts val="0"/>
              </a:spcAft>
              <a:buNone/>
            </a:pPr>
            <a:r>
              <a:rPr lang="en-US" sz="1200" dirty="0">
                <a:solidFill>
                  <a:schemeClr val="accent5">
                    <a:lumMod val="50000"/>
                  </a:schemeClr>
                </a:solidFill>
                <a:highlight>
                  <a:srgbClr val="FFFFFF"/>
                </a:highlight>
                <a:latin typeface="+mn-lt"/>
              </a:rPr>
              <a:t>We believe our American Story continues to be written today. We see it in and work to recognize:</a:t>
            </a:r>
          </a:p>
          <a:p>
            <a:pPr marL="0" lvl="0" indent="0" algn="l" rtl="0">
              <a:lnSpc>
                <a:spcPct val="150000"/>
              </a:lnSpc>
              <a:spcAft>
                <a:spcPts val="0"/>
              </a:spcAft>
              <a:buNone/>
            </a:pPr>
            <a:endParaRPr lang="en-US" sz="600" dirty="0">
              <a:solidFill>
                <a:schemeClr val="accent5">
                  <a:lumMod val="50000"/>
                </a:schemeClr>
              </a:solidFill>
              <a:highlight>
                <a:srgbClr val="FFFFFF"/>
              </a:highlight>
              <a:latin typeface="+mn-lt"/>
            </a:endParaRPr>
          </a:p>
          <a:p>
            <a:pPr marL="285750" lvl="0" indent="-285750" algn="l" rtl="0">
              <a:lnSpc>
                <a:spcPct val="150000"/>
              </a:lnSpc>
              <a:spcAft>
                <a:spcPts val="0"/>
              </a:spcAft>
              <a:buFont typeface="Wingdings" panose="05000000000000000000" pitchFamily="2" charset="2"/>
              <a:buChar char="§"/>
            </a:pPr>
            <a:r>
              <a:rPr lang="en-US" sz="1200" dirty="0">
                <a:solidFill>
                  <a:schemeClr val="accent5">
                    <a:lumMod val="50000"/>
                  </a:schemeClr>
                </a:solidFill>
                <a:highlight>
                  <a:srgbClr val="FFFFFF"/>
                </a:highlight>
                <a:latin typeface="+mn-lt"/>
              </a:rPr>
              <a:t>Those who serve and have served in our country’s military;</a:t>
            </a:r>
          </a:p>
          <a:p>
            <a:pPr marL="285750" lvl="0" indent="-285750" algn="l" rtl="0">
              <a:lnSpc>
                <a:spcPct val="150000"/>
              </a:lnSpc>
              <a:spcAft>
                <a:spcPts val="0"/>
              </a:spcAft>
              <a:buFont typeface="Arial" panose="020B0604020202020204" pitchFamily="34" charset="0"/>
              <a:buChar char="•"/>
            </a:pPr>
            <a:endParaRPr lang="en-US" sz="600" dirty="0">
              <a:solidFill>
                <a:schemeClr val="accent5">
                  <a:lumMod val="50000"/>
                </a:schemeClr>
              </a:solidFill>
              <a:highlight>
                <a:srgbClr val="FFFFFF"/>
              </a:highlight>
              <a:latin typeface="+mn-lt"/>
            </a:endParaRPr>
          </a:p>
          <a:p>
            <a:pPr marL="285750" lvl="0" indent="-285750" algn="l" rtl="0">
              <a:lnSpc>
                <a:spcPct val="150000"/>
              </a:lnSpc>
              <a:spcAft>
                <a:spcPts val="0"/>
              </a:spcAft>
              <a:buFont typeface="Arial" panose="020B0604020202020204" pitchFamily="34" charset="0"/>
              <a:buChar char="•"/>
            </a:pPr>
            <a:r>
              <a:rPr lang="en-US" sz="1200" dirty="0">
                <a:solidFill>
                  <a:schemeClr val="accent5">
                    <a:lumMod val="50000"/>
                  </a:schemeClr>
                </a:solidFill>
                <a:highlight>
                  <a:srgbClr val="FFFFFF"/>
                </a:highlight>
                <a:latin typeface="+mn-lt"/>
              </a:rPr>
              <a:t>First responders, who risk their lives for our safety;</a:t>
            </a:r>
          </a:p>
          <a:p>
            <a:pPr marL="285750" lvl="0" indent="-285750" algn="l" rtl="0">
              <a:lnSpc>
                <a:spcPct val="150000"/>
              </a:lnSpc>
              <a:spcAft>
                <a:spcPts val="0"/>
              </a:spcAft>
              <a:buFont typeface="Arial" panose="020B0604020202020204" pitchFamily="34" charset="0"/>
              <a:buChar char="•"/>
            </a:pPr>
            <a:endParaRPr lang="en-US" sz="600" dirty="0">
              <a:solidFill>
                <a:schemeClr val="accent5">
                  <a:lumMod val="50000"/>
                </a:schemeClr>
              </a:solidFill>
              <a:highlight>
                <a:srgbClr val="FFFFFF"/>
              </a:highlight>
              <a:latin typeface="+mn-lt"/>
            </a:endParaRPr>
          </a:p>
          <a:p>
            <a:pPr marL="285750" lvl="0" indent="-285750" algn="l" rtl="0">
              <a:lnSpc>
                <a:spcPct val="150000"/>
              </a:lnSpc>
              <a:spcAft>
                <a:spcPts val="0"/>
              </a:spcAft>
              <a:buFont typeface="Arial" panose="020B0604020202020204" pitchFamily="34" charset="0"/>
              <a:buChar char="•"/>
            </a:pPr>
            <a:r>
              <a:rPr lang="en-US" sz="1200" dirty="0">
                <a:solidFill>
                  <a:schemeClr val="accent5">
                    <a:lumMod val="50000"/>
                  </a:schemeClr>
                </a:solidFill>
                <a:highlight>
                  <a:srgbClr val="FFFFFF"/>
                </a:highlight>
                <a:latin typeface="+mn-lt"/>
              </a:rPr>
              <a:t>Our youth leaders,  including JROTC and Eagle Scouts;</a:t>
            </a:r>
          </a:p>
          <a:p>
            <a:pPr marL="285750" lvl="0" indent="-285750" algn="l" rtl="0">
              <a:lnSpc>
                <a:spcPct val="150000"/>
              </a:lnSpc>
              <a:spcAft>
                <a:spcPts val="0"/>
              </a:spcAft>
              <a:buFont typeface="Arial" panose="020B0604020202020204" pitchFamily="34" charset="0"/>
              <a:buChar char="•"/>
            </a:pPr>
            <a:endParaRPr lang="en-US" sz="600" dirty="0">
              <a:solidFill>
                <a:schemeClr val="accent5">
                  <a:lumMod val="50000"/>
                </a:schemeClr>
              </a:solidFill>
              <a:highlight>
                <a:srgbClr val="FFFFFF"/>
              </a:highlight>
              <a:latin typeface="+mn-lt"/>
            </a:endParaRPr>
          </a:p>
          <a:p>
            <a:pPr marL="285750" lvl="0" indent="-285750" algn="l" rtl="0">
              <a:lnSpc>
                <a:spcPct val="150000"/>
              </a:lnSpc>
              <a:spcAft>
                <a:spcPts val="0"/>
              </a:spcAft>
              <a:buFont typeface="Arial" panose="020B0604020202020204" pitchFamily="34" charset="0"/>
              <a:buChar char="•"/>
            </a:pPr>
            <a:r>
              <a:rPr lang="en-US" sz="1200" dirty="0">
                <a:solidFill>
                  <a:schemeClr val="accent5">
                    <a:lumMod val="50000"/>
                  </a:schemeClr>
                </a:solidFill>
                <a:highlight>
                  <a:srgbClr val="FFFFFF"/>
                </a:highlight>
                <a:latin typeface="+mn-lt"/>
              </a:rPr>
              <a:t>Historical research, both academic and the work of students in grade and high school.</a:t>
            </a:r>
            <a:endParaRPr lang="en-US" sz="1200" dirty="0"/>
          </a:p>
        </p:txBody>
      </p:sp>
      <p:sp>
        <p:nvSpPr>
          <p:cNvPr id="30" name="Google Shape;30;p8"/>
          <p:cNvSpPr txBox="1"/>
          <p:nvPr/>
        </p:nvSpPr>
        <p:spPr>
          <a:xfrm>
            <a:off x="265510" y="152387"/>
            <a:ext cx="29256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C00000"/>
                </a:solidFill>
                <a:highlight>
                  <a:srgbClr val="FFFFFF"/>
                </a:highlight>
              </a:rPr>
              <a:t>SAR Recognition Programs</a:t>
            </a:r>
            <a:endParaRPr b="1" dirty="0">
              <a:solidFill>
                <a:srgbClr val="C00000"/>
              </a:solidFill>
              <a:highlight>
                <a:srgbClr val="FFFFFF"/>
              </a:highlight>
            </a:endParaRPr>
          </a:p>
        </p:txBody>
      </p:sp>
      <p:pic>
        <p:nvPicPr>
          <p:cNvPr id="32" name="Google Shape;32;p8"/>
          <p:cNvPicPr preferRelativeResize="0"/>
          <p:nvPr/>
        </p:nvPicPr>
        <p:blipFill>
          <a:blip r:embed="rId4">
            <a:alphaModFix/>
          </a:blip>
          <a:stretch>
            <a:fillRect/>
          </a:stretch>
        </p:blipFill>
        <p:spPr>
          <a:xfrm>
            <a:off x="-2553565" y="4954513"/>
            <a:ext cx="1859000" cy="2256201"/>
          </a:xfrm>
          <a:prstGeom prst="rect">
            <a:avLst/>
          </a:prstGeom>
          <a:noFill/>
          <a:ln>
            <a:noFill/>
          </a:ln>
        </p:spPr>
      </p:pic>
      <p:sp>
        <p:nvSpPr>
          <p:cNvPr id="37" name="Google Shape;37;p8"/>
          <p:cNvSpPr txBox="1"/>
          <p:nvPr/>
        </p:nvSpPr>
        <p:spPr>
          <a:xfrm>
            <a:off x="3401734" y="2574947"/>
            <a:ext cx="3345083"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Segoe UI Black" panose="020B0A02040204020203" pitchFamily="34" charset="0"/>
                <a:ea typeface="Segoe UI Black" panose="020B0A02040204020203" pitchFamily="34" charset="0"/>
                <a:cs typeface="Arial" panose="020B0604020202020204" pitchFamily="34" charset="0"/>
              </a:rPr>
              <a:t>For More Information Contact</a:t>
            </a:r>
          </a:p>
          <a:p>
            <a:pPr marL="0" lvl="0" indent="0" algn="ctr" rtl="0">
              <a:spcBef>
                <a:spcPts val="0"/>
              </a:spcBef>
              <a:spcAft>
                <a:spcPts val="0"/>
              </a:spcAft>
              <a:buNone/>
            </a:pPr>
            <a:r>
              <a:rPr lang="en-US" sz="1600" dirty="0">
                <a:latin typeface="Segoe UI Black" panose="020B0A02040204020203" pitchFamily="34" charset="0"/>
                <a:ea typeface="Segoe UI Black" panose="020B0A02040204020203" pitchFamily="34" charset="0"/>
                <a:cs typeface="Arial" panose="020B0604020202020204" pitchFamily="34" charset="0"/>
              </a:rPr>
              <a:t>www.sar.org</a:t>
            </a:r>
          </a:p>
          <a:p>
            <a:pPr marL="0" lvl="0" indent="0" algn="ctr" rtl="0">
              <a:spcBef>
                <a:spcPts val="0"/>
              </a:spcBef>
              <a:spcAft>
                <a:spcPts val="0"/>
              </a:spcAft>
              <a:buNone/>
            </a:pPr>
            <a:r>
              <a:rPr lang="en-US" sz="1600" dirty="0"/>
              <a:t>:</a:t>
            </a:r>
          </a:p>
        </p:txBody>
      </p:sp>
      <p:pic>
        <p:nvPicPr>
          <p:cNvPr id="4" name="Google Shape;44;p9">
            <a:extLst>
              <a:ext uri="{FF2B5EF4-FFF2-40B4-BE49-F238E27FC236}">
                <a16:creationId xmlns:a16="http://schemas.microsoft.com/office/drawing/2014/main" id="{35DD2F46-F057-7AA8-414B-E5C1E840E959}"/>
              </a:ext>
            </a:extLst>
          </p:cNvPr>
          <p:cNvPicPr preferRelativeResize="0"/>
          <p:nvPr/>
        </p:nvPicPr>
        <p:blipFill>
          <a:blip r:embed="rId5">
            <a:alphaModFix/>
          </a:blip>
          <a:stretch>
            <a:fillRect/>
          </a:stretch>
        </p:blipFill>
        <p:spPr>
          <a:xfrm>
            <a:off x="7186073" y="5437238"/>
            <a:ext cx="2430090" cy="1773476"/>
          </a:xfrm>
          <a:prstGeom prst="rect">
            <a:avLst/>
          </a:prstGeom>
          <a:noFill/>
          <a:ln>
            <a:noFill/>
          </a:ln>
        </p:spPr>
      </p:pic>
      <p:sp>
        <p:nvSpPr>
          <p:cNvPr id="6" name="Google Shape;52;p9">
            <a:extLst>
              <a:ext uri="{FF2B5EF4-FFF2-40B4-BE49-F238E27FC236}">
                <a16:creationId xmlns:a16="http://schemas.microsoft.com/office/drawing/2014/main" id="{120B7FB7-DDB4-8926-1275-E6176C2D6728}"/>
              </a:ext>
            </a:extLst>
          </p:cNvPr>
          <p:cNvSpPr txBox="1"/>
          <p:nvPr/>
        </p:nvSpPr>
        <p:spPr>
          <a:xfrm>
            <a:off x="3642008" y="155329"/>
            <a:ext cx="2925600" cy="400079"/>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b="1" dirty="0">
                <a:solidFill>
                  <a:srgbClr val="C00000"/>
                </a:solidFill>
              </a:rPr>
              <a:t>T</a:t>
            </a:r>
            <a:r>
              <a:rPr lang="en-US" b="1" dirty="0">
                <a:solidFill>
                  <a:srgbClr val="C00000"/>
                </a:solidFill>
              </a:rPr>
              <a:t>h</a:t>
            </a:r>
            <a:r>
              <a:rPr lang="en" b="1" dirty="0">
                <a:solidFill>
                  <a:srgbClr val="C00000"/>
                </a:solidFill>
              </a:rPr>
              <a:t>e Mission of the SAR</a:t>
            </a:r>
            <a:endParaRPr b="1" dirty="0">
              <a:solidFill>
                <a:srgbClr val="C00000"/>
              </a:solidFill>
            </a:endParaRPr>
          </a:p>
        </p:txBody>
      </p:sp>
      <p:sp>
        <p:nvSpPr>
          <p:cNvPr id="18" name="TextBox 17">
            <a:extLst>
              <a:ext uri="{FF2B5EF4-FFF2-40B4-BE49-F238E27FC236}">
                <a16:creationId xmlns:a16="http://schemas.microsoft.com/office/drawing/2014/main" id="{34E353B8-2376-64B3-EF56-188DC3A95E5C}"/>
              </a:ext>
            </a:extLst>
          </p:cNvPr>
          <p:cNvSpPr txBox="1"/>
          <p:nvPr/>
        </p:nvSpPr>
        <p:spPr>
          <a:xfrm>
            <a:off x="3707806" y="5754447"/>
            <a:ext cx="2732940" cy="2308324"/>
          </a:xfrm>
          <a:prstGeom prst="rect">
            <a:avLst/>
          </a:prstGeom>
          <a:noFill/>
        </p:spPr>
        <p:txBody>
          <a:bodyPr wrap="square" rtlCol="0">
            <a:spAutoFit/>
          </a:bodyPr>
          <a:lstStyle/>
          <a:p>
            <a:pPr algn="ctr"/>
            <a:r>
              <a:rPr lang="en-US" sz="1200" dirty="0"/>
              <a:t>Please visit our associated organizations:</a:t>
            </a:r>
          </a:p>
          <a:p>
            <a:pPr algn="ctr"/>
            <a:endParaRPr lang="en-US" sz="1200" dirty="0"/>
          </a:p>
          <a:p>
            <a:pPr algn="ctr"/>
            <a:r>
              <a:rPr lang="en-US" sz="1200" dirty="0"/>
              <a:t>Daughters of the American Revolution</a:t>
            </a:r>
          </a:p>
          <a:p>
            <a:pPr algn="ctr"/>
            <a:r>
              <a:rPr lang="en-US" sz="1200" dirty="0">
                <a:hlinkClick r:id="rId6"/>
              </a:rPr>
              <a:t>www.dar.org</a:t>
            </a:r>
            <a:endParaRPr lang="en-US" sz="1200" dirty="0"/>
          </a:p>
          <a:p>
            <a:pPr algn="ctr"/>
            <a:endParaRPr lang="en-US" sz="1200" dirty="0"/>
          </a:p>
          <a:p>
            <a:pPr marL="0" lvl="0" indent="0" algn="ctr" rtl="0">
              <a:spcBef>
                <a:spcPts val="0"/>
              </a:spcBef>
              <a:spcAft>
                <a:spcPts val="0"/>
              </a:spcAft>
              <a:buNone/>
            </a:pPr>
            <a:r>
              <a:rPr lang="en-US" sz="1200" dirty="0">
                <a:solidFill>
                  <a:schemeClr val="tx1"/>
                </a:solidFill>
              </a:rPr>
              <a:t>National Society of Children of the American Revolution </a:t>
            </a:r>
          </a:p>
          <a:p>
            <a:pPr algn="ctr"/>
            <a:r>
              <a:rPr lang="en-US" sz="1200" dirty="0">
                <a:hlinkClick r:id="rId7"/>
              </a:rPr>
              <a:t>www.nscar.org</a:t>
            </a:r>
            <a:endParaRPr lang="en-US" sz="1200" dirty="0"/>
          </a:p>
          <a:p>
            <a:pPr algn="ctr"/>
            <a:endParaRPr lang="en-US" sz="1200" dirty="0"/>
          </a:p>
          <a:p>
            <a:pPr marL="0" lvl="0" indent="0" algn="ctr" rtl="0">
              <a:spcBef>
                <a:spcPts val="0"/>
              </a:spcBef>
              <a:spcAft>
                <a:spcPts val="0"/>
              </a:spcAft>
              <a:buNone/>
            </a:pPr>
            <a:r>
              <a:rPr lang="en-US" sz="1200" dirty="0"/>
              <a:t>	</a:t>
            </a:r>
          </a:p>
        </p:txBody>
      </p:sp>
      <p:sp>
        <p:nvSpPr>
          <p:cNvPr id="16" name="TextBox 15">
            <a:extLst>
              <a:ext uri="{FF2B5EF4-FFF2-40B4-BE49-F238E27FC236}">
                <a16:creationId xmlns:a16="http://schemas.microsoft.com/office/drawing/2014/main" id="{F9EF5BB5-6302-2A75-5B41-65EEA456147A}"/>
              </a:ext>
            </a:extLst>
          </p:cNvPr>
          <p:cNvSpPr txBox="1"/>
          <p:nvPr/>
        </p:nvSpPr>
        <p:spPr>
          <a:xfrm>
            <a:off x="3413433" y="459066"/>
            <a:ext cx="2981360" cy="2031325"/>
          </a:xfrm>
          <a:prstGeom prst="rect">
            <a:avLst/>
          </a:prstGeom>
          <a:noFill/>
        </p:spPr>
        <p:txBody>
          <a:bodyPr wrap="square" rtlCol="0">
            <a:spAutoFit/>
          </a:bodyPr>
          <a:lstStyle/>
          <a:p>
            <a:pPr marL="0" indent="0" algn="ctr">
              <a:buNone/>
            </a:pPr>
            <a:endParaRPr lang="en-US" sz="1000" dirty="0"/>
          </a:p>
          <a:p>
            <a:pPr marL="0" indent="0" algn="ctr">
              <a:buNone/>
            </a:pPr>
            <a:r>
              <a:rPr lang="en-US" dirty="0"/>
              <a:t>The Sons of the American Revolution honors our Revolutionary War patriot ancestors by promoting patriotism, </a:t>
            </a:r>
          </a:p>
          <a:p>
            <a:pPr marL="0" indent="0" algn="ctr">
              <a:buNone/>
            </a:pPr>
            <a:r>
              <a:rPr lang="en-US" dirty="0"/>
              <a:t>serving our communities, </a:t>
            </a:r>
          </a:p>
          <a:p>
            <a:pPr marL="0" indent="0" algn="ctr">
              <a:buNone/>
            </a:pPr>
            <a:r>
              <a:rPr lang="en-US" dirty="0"/>
              <a:t>and educating and inspiring </a:t>
            </a:r>
          </a:p>
          <a:p>
            <a:pPr marL="0" indent="0" algn="ctr">
              <a:buNone/>
            </a:pPr>
            <a:r>
              <a:rPr lang="en-US" dirty="0"/>
              <a:t>future generations about the </a:t>
            </a:r>
          </a:p>
          <a:p>
            <a:pPr marL="0" indent="0" algn="ctr">
              <a:buNone/>
            </a:pPr>
            <a:r>
              <a:rPr lang="en-US" dirty="0"/>
              <a:t>founding principles of our country</a:t>
            </a:r>
            <a:r>
              <a:rPr lang="en-US" sz="1200" dirty="0"/>
              <a:t>. </a:t>
            </a:r>
          </a:p>
        </p:txBody>
      </p:sp>
      <p:sp>
        <p:nvSpPr>
          <p:cNvPr id="2" name="Google Shape;52;p9">
            <a:extLst>
              <a:ext uri="{FF2B5EF4-FFF2-40B4-BE49-F238E27FC236}">
                <a16:creationId xmlns:a16="http://schemas.microsoft.com/office/drawing/2014/main" id="{EB43ECA8-E3DC-8934-14EE-88064C186248}"/>
              </a:ext>
            </a:extLst>
          </p:cNvPr>
          <p:cNvSpPr txBox="1"/>
          <p:nvPr/>
        </p:nvSpPr>
        <p:spPr>
          <a:xfrm>
            <a:off x="6976313" y="2404724"/>
            <a:ext cx="2925600" cy="129263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dirty="0">
                <a:solidFill>
                  <a:srgbClr val="C00000"/>
                </a:solidFill>
              </a:rPr>
              <a:t>W</a:t>
            </a:r>
            <a:r>
              <a:rPr lang="en-US" sz="2400" b="1" dirty="0">
                <a:solidFill>
                  <a:srgbClr val="C00000"/>
                </a:solidFill>
              </a:rPr>
              <a:t>h</a:t>
            </a:r>
            <a:r>
              <a:rPr lang="en" sz="2400" b="1" dirty="0">
                <a:solidFill>
                  <a:srgbClr val="C00000"/>
                </a:solidFill>
              </a:rPr>
              <a:t>ere does </a:t>
            </a:r>
            <a:r>
              <a:rPr lang="en" sz="2400" b="1" i="1" dirty="0">
                <a:solidFill>
                  <a:srgbClr val="C00000"/>
                </a:solidFill>
              </a:rPr>
              <a:t>YOUR</a:t>
            </a:r>
            <a:r>
              <a:rPr lang="en" sz="2400" b="1" dirty="0">
                <a:solidFill>
                  <a:srgbClr val="C00000"/>
                </a:solidFill>
              </a:rPr>
              <a:t> American Story Begin?</a:t>
            </a:r>
            <a:endParaRPr sz="2400" b="1" dirty="0">
              <a:solidFill>
                <a:srgbClr val="C00000"/>
              </a:solidFill>
            </a:endParaRPr>
          </a:p>
        </p:txBody>
      </p:sp>
      <p:sp>
        <p:nvSpPr>
          <p:cNvPr id="10" name="TextBox 9">
            <a:extLst>
              <a:ext uri="{FF2B5EF4-FFF2-40B4-BE49-F238E27FC236}">
                <a16:creationId xmlns:a16="http://schemas.microsoft.com/office/drawing/2014/main" id="{0AAE77ED-8224-C52C-609D-3AB58B0A11FD}"/>
              </a:ext>
            </a:extLst>
          </p:cNvPr>
          <p:cNvSpPr txBox="1"/>
          <p:nvPr/>
        </p:nvSpPr>
        <p:spPr>
          <a:xfrm>
            <a:off x="6948433" y="3922163"/>
            <a:ext cx="2981360" cy="1384995"/>
          </a:xfrm>
          <a:prstGeom prst="rect">
            <a:avLst/>
          </a:prstGeom>
          <a:noFill/>
        </p:spPr>
        <p:txBody>
          <a:bodyPr wrap="square" rtlCol="0">
            <a:spAutoFit/>
          </a:bodyPr>
          <a:lstStyle/>
          <a:p>
            <a:pPr marL="0" indent="0" algn="ctr">
              <a:buNone/>
            </a:pPr>
            <a:r>
              <a:rPr lang="en-US" sz="1200" b="1" dirty="0"/>
              <a:t>America is about it’s people – about those who arrived from centuries past, to those arriving today, and for those yet to be born. </a:t>
            </a:r>
            <a:br>
              <a:rPr lang="en-US" sz="1200" b="1" dirty="0"/>
            </a:br>
            <a:br>
              <a:rPr lang="en-US" sz="1200" b="1" dirty="0"/>
            </a:br>
            <a:r>
              <a:rPr lang="en-US" sz="1200" b="1" dirty="0"/>
              <a:t>These stories belong to all of us and need to be told.</a:t>
            </a:r>
            <a:endParaRPr lang="en-US" sz="1200" dirty="0"/>
          </a:p>
        </p:txBody>
      </p:sp>
      <p:pic>
        <p:nvPicPr>
          <p:cNvPr id="20" name="Picture 19" descr="A group of people marching in a parade&#10;&#10;Description automatically generated">
            <a:extLst>
              <a:ext uri="{FF2B5EF4-FFF2-40B4-BE49-F238E27FC236}">
                <a16:creationId xmlns:a16="http://schemas.microsoft.com/office/drawing/2014/main" id="{5A138B14-CFC3-4F6C-DF44-CDAC65183FA7}"/>
              </a:ext>
            </a:extLst>
          </p:cNvPr>
          <p:cNvPicPr>
            <a:picLocks noChangeAspect="1"/>
          </p:cNvPicPr>
          <p:nvPr/>
        </p:nvPicPr>
        <p:blipFill>
          <a:blip r:embed="rId8"/>
          <a:stretch>
            <a:fillRect/>
          </a:stretch>
        </p:blipFill>
        <p:spPr>
          <a:xfrm>
            <a:off x="7085555" y="258870"/>
            <a:ext cx="2707335" cy="1801554"/>
          </a:xfrm>
          <a:prstGeom prst="rect">
            <a:avLst/>
          </a:prstGeom>
        </p:spPr>
      </p:pic>
      <p:sp>
        <p:nvSpPr>
          <p:cNvPr id="21" name="TextBox 20">
            <a:extLst>
              <a:ext uri="{FF2B5EF4-FFF2-40B4-BE49-F238E27FC236}">
                <a16:creationId xmlns:a16="http://schemas.microsoft.com/office/drawing/2014/main" id="{2F9028CA-A112-6D25-178F-F5804839F897}"/>
              </a:ext>
            </a:extLst>
          </p:cNvPr>
          <p:cNvSpPr txBox="1"/>
          <p:nvPr/>
        </p:nvSpPr>
        <p:spPr>
          <a:xfrm>
            <a:off x="3695701" y="4274155"/>
            <a:ext cx="2666998"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i="1" dirty="0"/>
              <a:t>Local Chapter Name</a:t>
            </a:r>
          </a:p>
          <a:p>
            <a:pPr algn="ctr"/>
            <a:r>
              <a:rPr lang="en-US" i="1" dirty="0"/>
              <a:t>Website/Contact information</a:t>
            </a:r>
          </a:p>
          <a:p>
            <a:pPr algn="ctr"/>
            <a:endParaRPr lang="en-US" i="1" dirty="0"/>
          </a:p>
          <a:p>
            <a:pPr algn="ctr"/>
            <a:r>
              <a:rPr lang="en-US" i="1" dirty="0"/>
              <a:t>State Society Name</a:t>
            </a:r>
          </a:p>
          <a:p>
            <a:pPr algn="ctr"/>
            <a:r>
              <a:rPr lang="en-US" i="1" dirty="0"/>
              <a:t>www.xxsar.org</a:t>
            </a:r>
          </a:p>
        </p:txBody>
      </p:sp>
      <p:pic>
        <p:nvPicPr>
          <p:cNvPr id="5" name="Picture 4" descr="A qr code with a flag and a logo&#10;&#10;Description automatically generated">
            <a:extLst>
              <a:ext uri="{FF2B5EF4-FFF2-40B4-BE49-F238E27FC236}">
                <a16:creationId xmlns:a16="http://schemas.microsoft.com/office/drawing/2014/main" id="{445CB0BA-A151-6024-A36E-F4233A6C5215}"/>
              </a:ext>
            </a:extLst>
          </p:cNvPr>
          <p:cNvPicPr>
            <a:picLocks noChangeAspect="1"/>
          </p:cNvPicPr>
          <p:nvPr/>
        </p:nvPicPr>
        <p:blipFill>
          <a:blip r:embed="rId9"/>
          <a:stretch>
            <a:fillRect/>
          </a:stretch>
        </p:blipFill>
        <p:spPr>
          <a:xfrm>
            <a:off x="4563631" y="3233894"/>
            <a:ext cx="931138" cy="931138"/>
          </a:xfrm>
          <a:prstGeom prst="rect">
            <a:avLst/>
          </a:prstGeom>
        </p:spPr>
      </p:pic>
      <p:sp>
        <p:nvSpPr>
          <p:cNvPr id="7" name="TextBox 6">
            <a:extLst>
              <a:ext uri="{FF2B5EF4-FFF2-40B4-BE49-F238E27FC236}">
                <a16:creationId xmlns:a16="http://schemas.microsoft.com/office/drawing/2014/main" id="{562D5411-4195-FB13-BB8A-DF46C9FB76C0}"/>
              </a:ext>
            </a:extLst>
          </p:cNvPr>
          <p:cNvSpPr txBox="1"/>
          <p:nvPr/>
        </p:nvSpPr>
        <p:spPr>
          <a:xfrm>
            <a:off x="7504879" y="7204037"/>
            <a:ext cx="1792478" cy="461665"/>
          </a:xfrm>
          <a:prstGeom prst="rect">
            <a:avLst/>
          </a:prstGeom>
          <a:noFill/>
        </p:spPr>
        <p:txBody>
          <a:bodyPr wrap="none" rtlCol="0">
            <a:spAutoFit/>
          </a:bodyPr>
          <a:lstStyle/>
          <a:p>
            <a:r>
              <a:rPr lang="en-US" sz="2400" dirty="0">
                <a:solidFill>
                  <a:srgbClr val="C5103B"/>
                </a:solidFill>
                <a:latin typeface="Bodoni MT" panose="02070603080606020203" pitchFamily="18" charset="0"/>
              </a:rPr>
              <a:t>America 250</a:t>
            </a:r>
          </a:p>
        </p:txBody>
      </p:sp>
      <p:pic>
        <p:nvPicPr>
          <p:cNvPr id="3" name="Picture 2" descr="No photo description available.">
            <a:extLst>
              <a:ext uri="{FF2B5EF4-FFF2-40B4-BE49-F238E27FC236}">
                <a16:creationId xmlns:a16="http://schemas.microsoft.com/office/drawing/2014/main" id="{078A125B-3FE1-F80E-5533-4F237BDAEB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312" y="5358801"/>
            <a:ext cx="2301030" cy="20177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
        <p:cNvGrpSpPr/>
        <p:nvPr/>
      </p:nvGrpSpPr>
      <p:grpSpPr>
        <a:xfrm>
          <a:off x="0" y="0"/>
          <a:ext cx="0" cy="0"/>
          <a:chOff x="0" y="0"/>
          <a:chExt cx="0" cy="0"/>
        </a:xfrm>
      </p:grpSpPr>
      <p:sp>
        <p:nvSpPr>
          <p:cNvPr id="42" name="Google Shape;42;p9"/>
          <p:cNvSpPr txBox="1"/>
          <p:nvPr/>
        </p:nvSpPr>
        <p:spPr>
          <a:xfrm>
            <a:off x="3640173" y="697965"/>
            <a:ext cx="2754101" cy="694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i="1" dirty="0">
                <a:solidFill>
                  <a:schemeClr val="tx1"/>
                </a:solidFill>
                <a:highlight>
                  <a:srgbClr val="FFFFFF"/>
                </a:highlight>
              </a:rPr>
              <a:t>“The American Revolution was about both the pen and the sword.  The SAR provides a place where I can explore the ideas that motivated my …ancestors and think about how those ideas continue to shape a country that has made a home for my .. emigrant ancestors and all the other people who make up our nation.” –</a:t>
            </a:r>
          </a:p>
          <a:p>
            <a:pPr marL="0" lvl="0" indent="0" algn="l" rtl="0">
              <a:lnSpc>
                <a:spcPct val="115000"/>
              </a:lnSpc>
              <a:spcBef>
                <a:spcPts val="0"/>
              </a:spcBef>
              <a:spcAft>
                <a:spcPts val="0"/>
              </a:spcAft>
              <a:buClr>
                <a:schemeClr val="dk1"/>
              </a:buClr>
              <a:buSzPts val="1100"/>
              <a:buFont typeface="Arial"/>
              <a:buNone/>
            </a:pPr>
            <a:r>
              <a:rPr lang="en" sz="1200" i="1" dirty="0">
                <a:solidFill>
                  <a:schemeClr val="tx1"/>
                </a:solidFill>
                <a:highlight>
                  <a:srgbClr val="FFFFFF"/>
                </a:highlight>
              </a:rPr>
              <a:t> </a:t>
            </a:r>
            <a:r>
              <a:rPr lang="en" sz="1200" dirty="0">
                <a:solidFill>
                  <a:schemeClr val="tx1"/>
                </a:solidFill>
                <a:highlight>
                  <a:srgbClr val="FFFFFF"/>
                </a:highlight>
              </a:rPr>
              <a:t>David Schrader</a:t>
            </a:r>
            <a:endParaRPr sz="1200" dirty="0">
              <a:solidFill>
                <a:schemeClr val="tx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endParaRPr lang="en" sz="1200" i="1" dirty="0">
              <a:solidFill>
                <a:schemeClr val="tx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 sz="1200" i="1" dirty="0">
                <a:solidFill>
                  <a:schemeClr val="tx1"/>
                </a:solidFill>
                <a:highlight>
                  <a:srgbClr val="FFFFFF"/>
                </a:highlight>
              </a:rPr>
              <a:t>“While I have enjoyed learning about my Patriot ancestors and honoring their service, I have also enjoyed the many new friendships I have made and I have a much keener interest in history in general and the Revolution in particular.”</a:t>
            </a:r>
            <a:r>
              <a:rPr lang="en" sz="1200" dirty="0">
                <a:solidFill>
                  <a:schemeClr val="tx1"/>
                </a:solidFill>
                <a:highlight>
                  <a:srgbClr val="FFFFFF"/>
                </a:highlight>
              </a:rPr>
              <a:t> – Alan Douglass Fitch, Jr.</a:t>
            </a:r>
            <a:endParaRPr sz="1200" dirty="0">
              <a:solidFill>
                <a:schemeClr val="tx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endParaRPr lang="en" sz="1200" dirty="0">
              <a:solidFill>
                <a:schemeClr val="tx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 sz="1200" dirty="0">
                <a:solidFill>
                  <a:schemeClr val="tx1"/>
                </a:solidFill>
                <a:highlight>
                  <a:srgbClr val="FFFFFF"/>
                </a:highlight>
              </a:rPr>
              <a:t>Being a SAR member involves you in your community with the telling of the story of the making of the United States of America.  It connects you directly to the history and stories of the American </a:t>
            </a:r>
            <a:r>
              <a:rPr lang="en" sz="1200">
                <a:solidFill>
                  <a:schemeClr val="tx1"/>
                </a:solidFill>
                <a:highlight>
                  <a:srgbClr val="FFFFFF"/>
                </a:highlight>
              </a:rPr>
              <a:t>Revolution and </a:t>
            </a:r>
            <a:r>
              <a:rPr lang="en" sz="1200" dirty="0">
                <a:solidFill>
                  <a:schemeClr val="tx1"/>
                </a:solidFill>
                <a:highlight>
                  <a:srgbClr val="FFFFFF"/>
                </a:highlight>
              </a:rPr>
              <a:t>to others tthat share that connection.</a:t>
            </a:r>
            <a:endParaRPr sz="1200" dirty="0"/>
          </a:p>
        </p:txBody>
      </p:sp>
      <p:sp>
        <p:nvSpPr>
          <p:cNvPr id="46" name="Google Shape;46;p9"/>
          <p:cNvSpPr txBox="1"/>
          <p:nvPr/>
        </p:nvSpPr>
        <p:spPr>
          <a:xfrm>
            <a:off x="3557274" y="177617"/>
            <a:ext cx="2919900" cy="37699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50" b="1" dirty="0">
                <a:solidFill>
                  <a:srgbClr val="C00000"/>
                </a:solidFill>
                <a:highlight>
                  <a:srgbClr val="FFFFFF"/>
                </a:highlight>
              </a:rPr>
              <a:t>What does it mean to be a member?</a:t>
            </a:r>
            <a:endParaRPr sz="1250" b="1" dirty="0">
              <a:solidFill>
                <a:srgbClr val="C00000"/>
              </a:solidFill>
            </a:endParaRPr>
          </a:p>
        </p:txBody>
      </p:sp>
      <p:sp>
        <p:nvSpPr>
          <p:cNvPr id="47" name="Google Shape;47;p9"/>
          <p:cNvSpPr txBox="1"/>
          <p:nvPr/>
        </p:nvSpPr>
        <p:spPr>
          <a:xfrm>
            <a:off x="289064" y="549749"/>
            <a:ext cx="2838524" cy="1373672"/>
          </a:xfrm>
          <a:prstGeom prst="rect">
            <a:avLst/>
          </a:prstGeom>
          <a:noFill/>
          <a:ln>
            <a:noFill/>
          </a:ln>
        </p:spPr>
        <p:txBody>
          <a:bodyPr spcFirstLastPara="1" wrap="square" lIns="91425" tIns="91425" rIns="91425" bIns="91425" anchor="t" anchorCtr="0">
            <a:noAutofit/>
          </a:bodyPr>
          <a:lstStyle/>
          <a:p>
            <a:pPr marL="0" lvl="0" indent="0" algn="l" rtl="0">
              <a:lnSpc>
                <a:spcPct val="114000"/>
              </a:lnSpc>
              <a:spcBef>
                <a:spcPts val="0"/>
              </a:spcBef>
              <a:spcAft>
                <a:spcPts val="0"/>
              </a:spcAft>
              <a:buNone/>
            </a:pPr>
            <a:r>
              <a:rPr lang="en" sz="1200" dirty="0">
                <a:solidFill>
                  <a:schemeClr val="tx1"/>
                </a:solidFill>
              </a:rPr>
              <a:t>The SAR is a "lineage" society. Mem-bers have traced their lineage back to an ancestor who supported the cause of American Independence during the years 1774-1783 through military service, financial support, or civil service. All ages are welcome to apply.</a:t>
            </a:r>
          </a:p>
          <a:p>
            <a:pPr marL="0" lvl="0" indent="0" algn="l" rtl="0">
              <a:lnSpc>
                <a:spcPct val="114000"/>
              </a:lnSpc>
              <a:spcBef>
                <a:spcPts val="0"/>
              </a:spcBef>
              <a:spcAft>
                <a:spcPts val="0"/>
              </a:spcAft>
              <a:buNone/>
            </a:pPr>
            <a:endParaRPr lang="en-US" sz="1300" dirty="0">
              <a:solidFill>
                <a:schemeClr val="tx1"/>
              </a:solidFill>
            </a:endParaRPr>
          </a:p>
        </p:txBody>
      </p:sp>
      <p:sp>
        <p:nvSpPr>
          <p:cNvPr id="49" name="Google Shape;49;p9"/>
          <p:cNvSpPr txBox="1"/>
          <p:nvPr/>
        </p:nvSpPr>
        <p:spPr>
          <a:xfrm>
            <a:off x="352773" y="2474237"/>
            <a:ext cx="2754101" cy="3131724"/>
          </a:xfrm>
          <a:prstGeom prst="rect">
            <a:avLst/>
          </a:prstGeom>
          <a:noFill/>
          <a:ln>
            <a:noFill/>
          </a:ln>
        </p:spPr>
        <p:txBody>
          <a:bodyPr spcFirstLastPara="1" wrap="square" lIns="91425" tIns="91425" rIns="91425" bIns="91425" anchor="t" anchorCtr="0">
            <a:spAutoFit/>
          </a:bodyPr>
          <a:lstStyle/>
          <a:p>
            <a:pPr>
              <a:lnSpc>
                <a:spcPct val="114000"/>
              </a:lnSpc>
            </a:pPr>
            <a:r>
              <a:rPr lang="en" sz="1200" dirty="0">
                <a:solidFill>
                  <a:schemeClr val="tx1"/>
                </a:solidFill>
              </a:rPr>
              <a:t>Y</a:t>
            </a:r>
            <a:r>
              <a:rPr lang="en-US" sz="1200" dirty="0">
                <a:solidFill>
                  <a:schemeClr val="tx1"/>
                </a:solidFill>
              </a:rPr>
              <a:t>o</a:t>
            </a:r>
            <a:r>
              <a:rPr lang="en" sz="1200" dirty="0">
                <a:solidFill>
                  <a:schemeClr val="tx1"/>
                </a:solidFill>
              </a:rPr>
              <a:t>ur local SAR Chapter is the best place to start. Whether you know you have a patriot ancestor – perh</a:t>
            </a:r>
            <a:r>
              <a:rPr lang="en-US" sz="1200" dirty="0">
                <a:solidFill>
                  <a:schemeClr val="tx1"/>
                </a:solidFill>
              </a:rPr>
              <a:t>ap</a:t>
            </a:r>
            <a:r>
              <a:rPr lang="en" sz="1200" dirty="0">
                <a:solidFill>
                  <a:schemeClr val="tx1"/>
                </a:solidFill>
              </a:rPr>
              <a:t>s a grandparent or uncle joined the SAR – or you are curious about your ancestry, they can help you on your journey. </a:t>
            </a:r>
          </a:p>
          <a:p>
            <a:pPr marL="0" lvl="0" indent="0" algn="l" rtl="0">
              <a:lnSpc>
                <a:spcPct val="114000"/>
              </a:lnSpc>
              <a:spcBef>
                <a:spcPts val="0"/>
              </a:spcBef>
              <a:spcAft>
                <a:spcPts val="0"/>
              </a:spcAft>
              <a:buNone/>
            </a:pPr>
            <a:endParaRPr lang="en" sz="1200" dirty="0">
              <a:solidFill>
                <a:schemeClr val="tx1"/>
              </a:solidFill>
            </a:endParaRPr>
          </a:p>
          <a:p>
            <a:pPr marL="0" lvl="0" indent="0" algn="l" rtl="0">
              <a:lnSpc>
                <a:spcPct val="114000"/>
              </a:lnSpc>
              <a:spcBef>
                <a:spcPts val="0"/>
              </a:spcBef>
              <a:spcAft>
                <a:spcPts val="0"/>
              </a:spcAft>
              <a:buNone/>
            </a:pPr>
            <a:r>
              <a:rPr lang="en" sz="1200" dirty="0">
                <a:solidFill>
                  <a:schemeClr val="tx1"/>
                </a:solidFill>
              </a:rPr>
              <a:t>Many supported the colonists’ strug-gle, even if they were not from here. Many French, German, and Spanish people supported American independence and their descendants are eligible for membership. </a:t>
            </a:r>
            <a:endParaRPr sz="1200" dirty="0">
              <a:solidFill>
                <a:schemeClr val="tx1"/>
              </a:solidFill>
            </a:endParaRPr>
          </a:p>
        </p:txBody>
      </p:sp>
      <p:sp>
        <p:nvSpPr>
          <p:cNvPr id="50" name="Google Shape;50;p9"/>
          <p:cNvSpPr txBox="1"/>
          <p:nvPr/>
        </p:nvSpPr>
        <p:spPr>
          <a:xfrm>
            <a:off x="353478" y="2131924"/>
            <a:ext cx="2837305" cy="37699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50" b="1" dirty="0">
                <a:solidFill>
                  <a:srgbClr val="C00000"/>
                </a:solidFill>
              </a:rPr>
              <a:t>I’m interested - what do I do next?</a:t>
            </a:r>
            <a:endParaRPr sz="1250" b="1" dirty="0">
              <a:solidFill>
                <a:srgbClr val="C00000"/>
              </a:solidFill>
            </a:endParaRPr>
          </a:p>
        </p:txBody>
      </p:sp>
      <p:sp>
        <p:nvSpPr>
          <p:cNvPr id="51" name="Google Shape;51;p9"/>
          <p:cNvSpPr txBox="1"/>
          <p:nvPr/>
        </p:nvSpPr>
        <p:spPr>
          <a:xfrm>
            <a:off x="6986101" y="9143810"/>
            <a:ext cx="2817912" cy="4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tx1"/>
                </a:solidFill>
              </a:rPr>
              <a:t>https://www.sar.org/find-your-contact/</a:t>
            </a:r>
            <a:endParaRPr dirty="0"/>
          </a:p>
        </p:txBody>
      </p:sp>
      <p:sp>
        <p:nvSpPr>
          <p:cNvPr id="52" name="Google Shape;52;p9"/>
          <p:cNvSpPr txBox="1"/>
          <p:nvPr/>
        </p:nvSpPr>
        <p:spPr>
          <a:xfrm>
            <a:off x="6899025" y="8872650"/>
            <a:ext cx="29256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chemeClr val="tx1"/>
                </a:solidFill>
              </a:rPr>
              <a:t>Where are SAR chapters?</a:t>
            </a:r>
            <a:endParaRPr b="1" dirty="0">
              <a:solidFill>
                <a:schemeClr val="tx1"/>
              </a:solidFill>
            </a:endParaRPr>
          </a:p>
        </p:txBody>
      </p:sp>
      <p:sp>
        <p:nvSpPr>
          <p:cNvPr id="3" name="Google Shape;48;p9">
            <a:extLst>
              <a:ext uri="{FF2B5EF4-FFF2-40B4-BE49-F238E27FC236}">
                <a16:creationId xmlns:a16="http://schemas.microsoft.com/office/drawing/2014/main" id="{1200EB61-36B1-A94E-8B14-4E0293B5DBA7}"/>
              </a:ext>
            </a:extLst>
          </p:cNvPr>
          <p:cNvSpPr txBox="1"/>
          <p:nvPr/>
        </p:nvSpPr>
        <p:spPr>
          <a:xfrm>
            <a:off x="315675" y="177617"/>
            <a:ext cx="2923800" cy="37699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50" b="1" dirty="0">
                <a:solidFill>
                  <a:srgbClr val="C00000"/>
                </a:solidFill>
              </a:rPr>
              <a:t>Who can join?</a:t>
            </a:r>
            <a:endParaRPr sz="1250" b="1" dirty="0">
              <a:solidFill>
                <a:srgbClr val="C00000"/>
              </a:solidFill>
            </a:endParaRPr>
          </a:p>
        </p:txBody>
      </p:sp>
      <p:sp>
        <p:nvSpPr>
          <p:cNvPr id="6" name="TextBox 5">
            <a:extLst>
              <a:ext uri="{FF2B5EF4-FFF2-40B4-BE49-F238E27FC236}">
                <a16:creationId xmlns:a16="http://schemas.microsoft.com/office/drawing/2014/main" id="{9851F807-A15F-BE96-6083-017ADC140B00}"/>
              </a:ext>
            </a:extLst>
          </p:cNvPr>
          <p:cNvSpPr txBox="1"/>
          <p:nvPr/>
        </p:nvSpPr>
        <p:spPr>
          <a:xfrm>
            <a:off x="6932257" y="4851840"/>
            <a:ext cx="2925600" cy="2308324"/>
          </a:xfrm>
          <a:prstGeom prst="rect">
            <a:avLst/>
          </a:prstGeom>
          <a:noFill/>
        </p:spPr>
        <p:txBody>
          <a:bodyPr wrap="square">
            <a:spAutoFit/>
          </a:bodyPr>
          <a:lstStyle/>
          <a:p>
            <a:pPr algn="ctr"/>
            <a:r>
              <a:rPr lang="en-US" sz="1200" b="1" dirty="0">
                <a:effectLst/>
              </a:rPr>
              <a:t>250 Years Ago…</a:t>
            </a:r>
          </a:p>
          <a:p>
            <a:r>
              <a:rPr lang="en-US" sz="1200" dirty="0">
                <a:effectLst/>
              </a:rPr>
              <a:t>2023 Boston Tea Party</a:t>
            </a:r>
          </a:p>
          <a:p>
            <a:r>
              <a:rPr lang="en-US" sz="1200" dirty="0">
                <a:effectLst/>
              </a:rPr>
              <a:t>2024 The First Continental Congress</a:t>
            </a:r>
          </a:p>
          <a:p>
            <a:r>
              <a:rPr lang="en-US" sz="1200" dirty="0">
                <a:effectLst/>
              </a:rPr>
              <a:t>2025 Battles of Lexington and Concord. </a:t>
            </a:r>
          </a:p>
          <a:p>
            <a:r>
              <a:rPr lang="en-US" sz="1200" dirty="0">
                <a:effectLst/>
              </a:rPr>
              <a:t>2026 Declaration of Independence</a:t>
            </a:r>
          </a:p>
          <a:p>
            <a:r>
              <a:rPr lang="en-US" sz="1200" dirty="0">
                <a:effectLst/>
              </a:rPr>
              <a:t>2027 Battle of Saratoga</a:t>
            </a:r>
          </a:p>
          <a:p>
            <a:r>
              <a:rPr lang="en-US" sz="1200" dirty="0">
                <a:effectLst/>
              </a:rPr>
              <a:t>2028 French Alliance </a:t>
            </a:r>
          </a:p>
          <a:p>
            <a:r>
              <a:rPr lang="en-US" sz="1200" dirty="0">
                <a:effectLst/>
              </a:rPr>
              <a:t>2029 Siege of Vincennes/Kettle Creek</a:t>
            </a:r>
          </a:p>
          <a:p>
            <a:r>
              <a:rPr lang="en-US" sz="1200" dirty="0">
                <a:effectLst/>
              </a:rPr>
              <a:t>2030 Battle of Kings Mountain</a:t>
            </a:r>
          </a:p>
          <a:p>
            <a:r>
              <a:rPr lang="en-US" sz="1200" dirty="0">
                <a:effectLst/>
              </a:rPr>
              <a:t>2031 Siege of Yorktown </a:t>
            </a:r>
          </a:p>
          <a:p>
            <a:r>
              <a:rPr lang="en-US" sz="1200" dirty="0">
                <a:effectLst/>
              </a:rPr>
              <a:t>2032 Battle of Blue Licks </a:t>
            </a:r>
          </a:p>
          <a:p>
            <a:r>
              <a:rPr lang="en-US" sz="1200" dirty="0">
                <a:effectLst/>
              </a:rPr>
              <a:t>2033 Treaty of Paris</a:t>
            </a:r>
          </a:p>
        </p:txBody>
      </p:sp>
      <p:sp>
        <p:nvSpPr>
          <p:cNvPr id="9" name="TextBox 8">
            <a:extLst>
              <a:ext uri="{FF2B5EF4-FFF2-40B4-BE49-F238E27FC236}">
                <a16:creationId xmlns:a16="http://schemas.microsoft.com/office/drawing/2014/main" id="{90721AB9-18AF-C8FC-0333-031165209F4C}"/>
              </a:ext>
            </a:extLst>
          </p:cNvPr>
          <p:cNvSpPr txBox="1"/>
          <p:nvPr/>
        </p:nvSpPr>
        <p:spPr>
          <a:xfrm>
            <a:off x="6923070" y="4428782"/>
            <a:ext cx="2918674" cy="284693"/>
          </a:xfrm>
          <a:prstGeom prst="rect">
            <a:avLst/>
          </a:prstGeom>
          <a:noFill/>
        </p:spPr>
        <p:txBody>
          <a:bodyPr wrap="square">
            <a:spAutoFit/>
          </a:bodyPr>
          <a:lstStyle/>
          <a:p>
            <a:pPr marL="0" lvl="0" indent="0" algn="l" rtl="0">
              <a:spcBef>
                <a:spcPts val="0"/>
              </a:spcBef>
              <a:spcAft>
                <a:spcPts val="0"/>
              </a:spcAft>
              <a:buNone/>
            </a:pPr>
            <a:r>
              <a:rPr lang="en-US" sz="1250" b="1" dirty="0">
                <a:solidFill>
                  <a:srgbClr val="C00000"/>
                </a:solidFill>
              </a:rPr>
              <a:t>What are some memorable events?</a:t>
            </a:r>
          </a:p>
        </p:txBody>
      </p:sp>
      <p:sp>
        <p:nvSpPr>
          <p:cNvPr id="11" name="TextBox 10">
            <a:extLst>
              <a:ext uri="{FF2B5EF4-FFF2-40B4-BE49-F238E27FC236}">
                <a16:creationId xmlns:a16="http://schemas.microsoft.com/office/drawing/2014/main" id="{D91D26E0-1073-8800-8560-EB2B50348C7B}"/>
              </a:ext>
            </a:extLst>
          </p:cNvPr>
          <p:cNvSpPr txBox="1"/>
          <p:nvPr/>
        </p:nvSpPr>
        <p:spPr>
          <a:xfrm>
            <a:off x="6852551" y="1808983"/>
            <a:ext cx="3059712" cy="2492990"/>
          </a:xfrm>
          <a:prstGeom prst="rect">
            <a:avLst/>
          </a:prstGeom>
          <a:noFill/>
        </p:spPr>
        <p:txBody>
          <a:bodyPr wrap="square" lIns="91440" tIns="45720" rIns="91440" bIns="45720" anchor="t">
            <a:spAutoFit/>
          </a:bodyPr>
          <a:lstStyle/>
          <a:p>
            <a:endParaRPr lang="en-US" sz="1200" dirty="0"/>
          </a:p>
          <a:p>
            <a:r>
              <a:rPr lang="en-US" sz="1200" dirty="0"/>
              <a:t>America is celebrating it’s 250th birthday in 2026, but the movement towards independence had started years earlier.</a:t>
            </a:r>
          </a:p>
          <a:p>
            <a:endParaRPr lang="en-US" sz="1200" dirty="0"/>
          </a:p>
          <a:p>
            <a:r>
              <a:rPr lang="en-US" sz="1200" dirty="0"/>
              <a:t>The events and stories of this journey – to a free Untied States- hold special significance for all Americans. We invite you to participate and share in this historic happening to join us in our celebration of America 250.</a:t>
            </a:r>
          </a:p>
          <a:p>
            <a:endParaRPr lang="en-US" sz="1200" dirty="0"/>
          </a:p>
          <a:p>
            <a:pPr algn="ctr"/>
            <a:r>
              <a:rPr lang="en-US" sz="1200" b="1" dirty="0"/>
              <a:t>https://america250sar.org/</a:t>
            </a:r>
          </a:p>
        </p:txBody>
      </p:sp>
      <p:pic>
        <p:nvPicPr>
          <p:cNvPr id="12" name="Picture 11">
            <a:extLst>
              <a:ext uri="{FF2B5EF4-FFF2-40B4-BE49-F238E27FC236}">
                <a16:creationId xmlns:a16="http://schemas.microsoft.com/office/drawing/2014/main" id="{97D6075D-7152-DCCC-13A1-0B9A2B1D7912}"/>
              </a:ext>
            </a:extLst>
          </p:cNvPr>
          <p:cNvPicPr>
            <a:picLocks noChangeAspect="1"/>
          </p:cNvPicPr>
          <p:nvPr/>
        </p:nvPicPr>
        <p:blipFill>
          <a:blip r:embed="rId4"/>
          <a:stretch>
            <a:fillRect/>
          </a:stretch>
        </p:blipFill>
        <p:spPr>
          <a:xfrm>
            <a:off x="7511109" y="177617"/>
            <a:ext cx="1767895" cy="1719386"/>
          </a:xfrm>
          <a:prstGeom prst="rect">
            <a:avLst/>
          </a:prstGeom>
        </p:spPr>
      </p:pic>
      <p:pic>
        <p:nvPicPr>
          <p:cNvPr id="1030" name="Picture 6" descr="No photo description available.">
            <a:extLst>
              <a:ext uri="{FF2B5EF4-FFF2-40B4-BE49-F238E27FC236}">
                <a16:creationId xmlns:a16="http://schemas.microsoft.com/office/drawing/2014/main" id="{B2A2BA55-2412-91CF-9951-6CE118461E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982" y="5751104"/>
            <a:ext cx="2456688" cy="18436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3195</TotalTime>
  <Words>852</Words>
  <Application>Microsoft Office PowerPoint</Application>
  <PresentationFormat>Custom</PresentationFormat>
  <Paragraphs>83</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Bodoni MT</vt:lpstr>
      <vt:lpstr>Segoe UI Black</vt:lpstr>
      <vt:lpstr>Wingdings</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Hamaker</dc:creator>
  <cp:lastModifiedBy>John Dodd</cp:lastModifiedBy>
  <cp:revision>29</cp:revision>
  <cp:lastPrinted>2023-12-04T17:56:23Z</cp:lastPrinted>
  <dcterms:modified xsi:type="dcterms:W3CDTF">2024-03-22T22:32:32Z</dcterms:modified>
</cp:coreProperties>
</file>