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69" r:id="rId2"/>
    <p:sldId id="308" r:id="rId3"/>
    <p:sldId id="307" r:id="rId4"/>
    <p:sldId id="306" r:id="rId5"/>
    <p:sldId id="282" r:id="rId6"/>
    <p:sldId id="311" r:id="rId7"/>
    <p:sldId id="321" r:id="rId8"/>
    <p:sldId id="314" r:id="rId9"/>
    <p:sldId id="320" r:id="rId10"/>
    <p:sldId id="313" r:id="rId11"/>
    <p:sldId id="281" r:id="rId12"/>
    <p:sldId id="283" r:id="rId13"/>
    <p:sldId id="315" r:id="rId14"/>
    <p:sldId id="292" r:id="rId15"/>
    <p:sldId id="285" r:id="rId16"/>
    <p:sldId id="318" r:id="rId17"/>
    <p:sldId id="293" r:id="rId18"/>
    <p:sldId id="300" r:id="rId19"/>
    <p:sldId id="317" r:id="rId20"/>
    <p:sldId id="316" r:id="rId21"/>
    <p:sldId id="298" r:id="rId22"/>
    <p:sldId id="322" r:id="rId23"/>
    <p:sldId id="323" r:id="rId24"/>
    <p:sldId id="294" r:id="rId25"/>
    <p:sldId id="30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A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0BF23-6806-42BA-A6AD-7586FA136E1F}" v="2" dt="2024-05-13T19:23:42.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387" autoAdjust="0"/>
  </p:normalViewPr>
  <p:slideViewPr>
    <p:cSldViewPr snapToGrid="0" snapToObjects="1">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7C7C0-E425-1845-8742-A2327FE0C14C}" type="datetimeFigureOut">
              <a:rPr lang="en-US" smtClean="0"/>
              <a:t>10/25/2024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C6E68-A47E-DE43-939F-DFD35230E36F}" type="slidenum">
              <a:rPr lang="en-US" smtClean="0"/>
              <a:t>‹#›</a:t>
            </a:fld>
            <a:endParaRPr lang="en-US"/>
          </a:p>
        </p:txBody>
      </p:sp>
    </p:spTree>
    <p:extLst>
      <p:ext uri="{BB962C8B-B14F-4D97-AF65-F5344CB8AC3E}">
        <p14:creationId xmlns:p14="http://schemas.microsoft.com/office/powerpoint/2010/main" val="1418465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DA97-0765-AD83-948D-8AC9B5453F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55F07DD-E83E-FE9D-9F84-52AF9C7CE6D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B4DB7F-C1AE-FCCD-2246-CAC473C9D160}"/>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5" name="Footer Placeholder 4">
            <a:extLst>
              <a:ext uri="{FF2B5EF4-FFF2-40B4-BE49-F238E27FC236}">
                <a16:creationId xmlns:a16="http://schemas.microsoft.com/office/drawing/2014/main" id="{F4F6A329-0CC6-E511-5D9D-DFA306FD4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BDD6F-3920-D39C-652F-2BDC622DD6F6}"/>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129865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3A6A-C7AA-F3FA-6608-CE93B7DDCB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742D9-44F6-3428-739C-5BD3A11F4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BB081-5E04-81FB-E88B-11764933BBB1}"/>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5" name="Footer Placeholder 4">
            <a:extLst>
              <a:ext uri="{FF2B5EF4-FFF2-40B4-BE49-F238E27FC236}">
                <a16:creationId xmlns:a16="http://schemas.microsoft.com/office/drawing/2014/main" id="{7C1050BA-9890-1C2C-CBDE-EFD5263E0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2DD24-E24C-6FEE-AE00-FC0ED93CA41B}"/>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410270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F51907-52D3-B5FA-227E-FF9A901841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FB5E66-FDA0-467F-B8C8-711F3C0B720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419AC-2EA9-3D45-6C90-4CF76D626A86}"/>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5" name="Footer Placeholder 4">
            <a:extLst>
              <a:ext uri="{FF2B5EF4-FFF2-40B4-BE49-F238E27FC236}">
                <a16:creationId xmlns:a16="http://schemas.microsoft.com/office/drawing/2014/main" id="{AF64E90D-1BC3-F142-71C4-5DDEBBD23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130BD-0A3F-EA8A-8AA6-78187FAADE27}"/>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17721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06D7-BC9D-BA0C-E985-961EE7C99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6FC15-E107-B954-6526-CCBE6C2ED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B8F64-F9CE-16E7-59ED-D53E9D0D2081}"/>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5" name="Footer Placeholder 4">
            <a:extLst>
              <a:ext uri="{FF2B5EF4-FFF2-40B4-BE49-F238E27FC236}">
                <a16:creationId xmlns:a16="http://schemas.microsoft.com/office/drawing/2014/main" id="{4B9190F7-E167-D259-1BCD-AEBD19F48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8A3A4-B16B-1383-F513-0338F80389B9}"/>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280548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596B-55AE-93EE-AC1B-4176C6142D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CD9411-077B-903E-ECF6-D47937D4FDC4}"/>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BB3FD-518B-E80E-B97B-5E95D307EC0E}"/>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5" name="Footer Placeholder 4">
            <a:extLst>
              <a:ext uri="{FF2B5EF4-FFF2-40B4-BE49-F238E27FC236}">
                <a16:creationId xmlns:a16="http://schemas.microsoft.com/office/drawing/2014/main" id="{E3B5B99F-5D51-0FAB-BA74-4C9F29BA0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8F175-CDA5-4810-CB4B-3EEDCD8E8C76}"/>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96589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5F39-E5DF-FB47-F9DA-11366D048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63D6F-78EE-AF42-CFB5-E12B50D40EF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0D8D8-D09B-5306-863F-2EA4926B4DA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B5A0DE-679B-10C9-5476-3C69DE619C91}"/>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6" name="Footer Placeholder 5">
            <a:extLst>
              <a:ext uri="{FF2B5EF4-FFF2-40B4-BE49-F238E27FC236}">
                <a16:creationId xmlns:a16="http://schemas.microsoft.com/office/drawing/2014/main" id="{D2188D26-526B-DA95-A443-C1ABB6067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2CDC1-E8F7-EE6F-F3E0-C8D13151CC95}"/>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104677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3A3F-B8AA-3C92-BBF2-2529045804C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981249-759C-7D36-667E-C1727A94A2C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EDF19-62AC-6581-E3B6-521243FECE5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D8DB8-7939-D706-93E1-5E073B6F944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486CC-A72F-BC07-DB1E-C7B74B4B5D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B1F01-4D52-C554-6FEA-48CFB4CCB4BE}"/>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8" name="Footer Placeholder 7">
            <a:extLst>
              <a:ext uri="{FF2B5EF4-FFF2-40B4-BE49-F238E27FC236}">
                <a16:creationId xmlns:a16="http://schemas.microsoft.com/office/drawing/2014/main" id="{72614363-64D7-EAAF-18C4-66935C458E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016C2-C274-83A4-8828-B35CE3F02F90}"/>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36906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E179-A33F-CC54-0BC0-C4327705D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12E17-8854-99F3-F81C-526846A5B9DB}"/>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4" name="Footer Placeholder 3">
            <a:extLst>
              <a:ext uri="{FF2B5EF4-FFF2-40B4-BE49-F238E27FC236}">
                <a16:creationId xmlns:a16="http://schemas.microsoft.com/office/drawing/2014/main" id="{2B952E37-7CDA-4A35-91C8-A0B24E3F1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F7C99-F345-F080-5BD4-72108D002355}"/>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64721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A4157-FADB-3521-3EE7-14C38808AF96}"/>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3" name="Footer Placeholder 2">
            <a:extLst>
              <a:ext uri="{FF2B5EF4-FFF2-40B4-BE49-F238E27FC236}">
                <a16:creationId xmlns:a16="http://schemas.microsoft.com/office/drawing/2014/main" id="{712B3A55-1BE7-8DDC-8683-B1ADCCFFEB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122E5-5857-3E59-23E2-F029399D35B0}"/>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213308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AD20-B58B-A7B0-28C3-A28CBF4777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12594AB-C1EF-0EFB-5A31-98373E9399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F0A80-EAFA-4EE2-F976-A108A89A16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1C88BE5-1841-328A-492B-B2866D80C46C}"/>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6" name="Footer Placeholder 5">
            <a:extLst>
              <a:ext uri="{FF2B5EF4-FFF2-40B4-BE49-F238E27FC236}">
                <a16:creationId xmlns:a16="http://schemas.microsoft.com/office/drawing/2014/main" id="{E06AD4C9-7CE4-60F6-7B57-46A5075B9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CD622-1265-4D64-5581-3864E22D6FA2}"/>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71571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C255-833B-020C-AFE7-DEE8D576BB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D852AC-E089-7D0E-354E-A0CD231297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9668B2A-A12C-187D-B156-47F08AB00D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E544DE-EE84-06B0-C828-6098FEE8509F}"/>
              </a:ext>
            </a:extLst>
          </p:cNvPr>
          <p:cNvSpPr>
            <a:spLocks noGrp="1"/>
          </p:cNvSpPr>
          <p:nvPr>
            <p:ph type="dt" sz="half" idx="10"/>
          </p:nvPr>
        </p:nvSpPr>
        <p:spPr/>
        <p:txBody>
          <a:bodyPr/>
          <a:lstStyle/>
          <a:p>
            <a:fld id="{6B8FCE4F-438B-454C-9748-AA1A6F44225C}" type="datetimeFigureOut">
              <a:rPr lang="en-US" smtClean="0"/>
              <a:t>10/25/2024</a:t>
            </a:fld>
            <a:endParaRPr lang="en-US"/>
          </a:p>
        </p:txBody>
      </p:sp>
      <p:sp>
        <p:nvSpPr>
          <p:cNvPr id="6" name="Footer Placeholder 5">
            <a:extLst>
              <a:ext uri="{FF2B5EF4-FFF2-40B4-BE49-F238E27FC236}">
                <a16:creationId xmlns:a16="http://schemas.microsoft.com/office/drawing/2014/main" id="{A0C42E72-D772-95E1-08EA-3E3425E08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E37FB-0960-363E-8B40-B0B3D70F8CA3}"/>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65417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8CC590-B0E5-8909-8AC8-F4BFD64B5C3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A3342-2283-47CB-5D26-E948EDE519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792AA-C0D8-B870-F341-50218C2D8B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6B8FCE4F-438B-454C-9748-AA1A6F44225C}" type="datetimeFigureOut">
              <a:rPr lang="en-US" smtClean="0"/>
              <a:t>10/25/2024</a:t>
            </a:fld>
            <a:endParaRPr lang="en-US"/>
          </a:p>
        </p:txBody>
      </p:sp>
      <p:sp>
        <p:nvSpPr>
          <p:cNvPr id="5" name="Footer Placeholder 4">
            <a:extLst>
              <a:ext uri="{FF2B5EF4-FFF2-40B4-BE49-F238E27FC236}">
                <a16:creationId xmlns:a16="http://schemas.microsoft.com/office/drawing/2014/main" id="{6956DFAB-10CF-7357-00AB-780FB2A5C0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AA41D0-053D-A769-6A73-35EE37A494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0E0BB6A-DEE5-2E4A-8E1A-748A430B432F}" type="slidenum">
              <a:rPr lang="en-US" smtClean="0"/>
              <a:t>‹#›</a:t>
            </a:fld>
            <a:endParaRPr lang="en-US"/>
          </a:p>
        </p:txBody>
      </p:sp>
    </p:spTree>
    <p:extLst>
      <p:ext uri="{BB962C8B-B14F-4D97-AF65-F5344CB8AC3E}">
        <p14:creationId xmlns:p14="http://schemas.microsoft.com/office/powerpoint/2010/main" val="4006937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350-923C-7CC9-CCB7-BD57A5BBFC6F}"/>
              </a:ext>
            </a:extLst>
          </p:cNvPr>
          <p:cNvSpPr>
            <a:spLocks noGrp="1"/>
          </p:cNvSpPr>
          <p:nvPr>
            <p:ph type="title"/>
          </p:nvPr>
        </p:nvSpPr>
        <p:spPr>
          <a:xfrm>
            <a:off x="834442" y="549481"/>
            <a:ext cx="7475115" cy="411060"/>
          </a:xfrm>
        </p:spPr>
        <p:txBody>
          <a:bodyPr vert="horz" lIns="91440" tIns="45720" rIns="91440" bIns="45720" rtlCol="0" anchor="ctr">
            <a:normAutofit fontScale="90000"/>
          </a:bodyPr>
          <a:lstStyle/>
          <a:p>
            <a:pPr algn="ctr" defTabSz="914400">
              <a:lnSpc>
                <a:spcPct val="90000"/>
              </a:lnSpc>
            </a:pP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Postcard Project</a:t>
            </a:r>
            <a:br>
              <a:rPr lang="en-US" kern="1200" dirty="0">
                <a:solidFill>
                  <a:schemeClr val="accent1"/>
                </a:solidFill>
                <a:latin typeface="+mj-lt"/>
                <a:ea typeface="+mj-ea"/>
                <a:cs typeface="+mj-cs"/>
              </a:rPr>
            </a:br>
            <a:endParaRPr lang="en-US" kern="1200" dirty="0">
              <a:solidFill>
                <a:schemeClr val="accent1"/>
              </a:solidFill>
              <a:latin typeface="+mj-lt"/>
              <a:ea typeface="+mj-ea"/>
              <a:cs typeface="+mj-cs"/>
            </a:endParaRPr>
          </a:p>
        </p:txBody>
      </p:sp>
      <p:sp>
        <p:nvSpPr>
          <p:cNvPr id="3" name="Content Placeholder 2">
            <a:extLst>
              <a:ext uri="{FF2B5EF4-FFF2-40B4-BE49-F238E27FC236}">
                <a16:creationId xmlns:a16="http://schemas.microsoft.com/office/drawing/2014/main" id="{033DE054-3ECB-C1C3-C070-FBC57AC6E51B}"/>
              </a:ext>
            </a:extLst>
          </p:cNvPr>
          <p:cNvSpPr>
            <a:spLocks noGrp="1"/>
          </p:cNvSpPr>
          <p:nvPr>
            <p:ph idx="1"/>
          </p:nvPr>
        </p:nvSpPr>
        <p:spPr>
          <a:xfrm>
            <a:off x="427574" y="3849708"/>
            <a:ext cx="8372476" cy="2011680"/>
          </a:xfrm>
        </p:spPr>
        <p:txBody>
          <a:bodyPr vert="horz" lIns="91440" tIns="45720" rIns="91440" bIns="45720" rtlCol="0" anchor="b">
            <a:noAutofit/>
          </a:bodyPr>
          <a:lstStyle/>
          <a:p>
            <a:pPr marL="0" indent="0" algn="ctr" defTabSz="914400">
              <a:lnSpc>
                <a:spcPct val="90000"/>
              </a:lnSpc>
              <a:spcBef>
                <a:spcPts val="0"/>
              </a:spcBef>
              <a:spcAft>
                <a:spcPts val="600"/>
              </a:spcAft>
              <a:buNone/>
            </a:pPr>
            <a:r>
              <a:rPr lang="en-US" sz="1400" b="1" dirty="0"/>
              <a:t>Organization</a:t>
            </a:r>
          </a:p>
          <a:p>
            <a:pPr marL="0" indent="-228600" defTabSz="914400">
              <a:lnSpc>
                <a:spcPct val="90000"/>
              </a:lnSpc>
              <a:spcBef>
                <a:spcPts val="0"/>
              </a:spcBef>
              <a:spcAft>
                <a:spcPts val="600"/>
              </a:spcAft>
              <a:buFont typeface="Arial" panose="020B0604020202020204" pitchFamily="34" charset="0"/>
              <a:buChar char="•"/>
            </a:pPr>
            <a:r>
              <a:rPr lang="en-US" sz="1400" dirty="0"/>
              <a:t>This PowerPoint is divided into three sections.  </a:t>
            </a:r>
          </a:p>
          <a:p>
            <a:pPr marL="0" indent="-228600" defTabSz="914400">
              <a:lnSpc>
                <a:spcPct val="90000"/>
              </a:lnSpc>
              <a:spcBef>
                <a:spcPts val="0"/>
              </a:spcBef>
              <a:spcAft>
                <a:spcPts val="600"/>
              </a:spcAft>
              <a:buFont typeface="Arial" panose="020B0604020202020204" pitchFamily="34" charset="0"/>
              <a:buChar char="•"/>
            </a:pPr>
            <a:r>
              <a:rPr lang="en-US" sz="1400" dirty="0"/>
              <a:t>Section 1 – talks about the Why and the What. </a:t>
            </a:r>
          </a:p>
          <a:p>
            <a:pPr marL="0" indent="-228600" defTabSz="914400">
              <a:lnSpc>
                <a:spcPct val="90000"/>
              </a:lnSpc>
              <a:spcBef>
                <a:spcPts val="0"/>
              </a:spcBef>
              <a:spcAft>
                <a:spcPts val="600"/>
              </a:spcAft>
              <a:buFont typeface="Arial" panose="020B0604020202020204" pitchFamily="34" charset="0"/>
              <a:buChar char="•"/>
            </a:pPr>
            <a:r>
              <a:rPr lang="en-US" sz="1400" dirty="0"/>
              <a:t>Section 2 – discusses How a postcard is made.</a:t>
            </a:r>
          </a:p>
          <a:p>
            <a:pPr marL="0" indent="-228600" defTabSz="914400">
              <a:spcBef>
                <a:spcPts val="0"/>
              </a:spcBef>
              <a:spcAft>
                <a:spcPts val="600"/>
              </a:spcAft>
            </a:pPr>
            <a:r>
              <a:rPr lang="en-US" sz="1400" dirty="0"/>
              <a:t>Section 3 – has .jpeg images of both the front side of the postcard, as well as the back side of the  postcard. </a:t>
            </a:r>
          </a:p>
          <a:p>
            <a:pPr marL="0" indent="-228600" defTabSz="914400">
              <a:lnSpc>
                <a:spcPct val="90000"/>
              </a:lnSpc>
              <a:spcBef>
                <a:spcPts val="0"/>
              </a:spcBef>
              <a:spcAft>
                <a:spcPts val="600"/>
              </a:spcAft>
              <a:buFont typeface="Arial" panose="020B0604020202020204" pitchFamily="34" charset="0"/>
              <a:buChar char="•"/>
            </a:pPr>
            <a:r>
              <a:rPr lang="en-US" sz="1400" dirty="0"/>
              <a:t>Section 3 also has images for: The Boston Tea Party, Carpenter’s Hall, and Lexington &amp; Concord. More images will be added in the future. </a:t>
            </a:r>
          </a:p>
          <a:p>
            <a:pPr marL="0" indent="0" defTabSz="914400">
              <a:lnSpc>
                <a:spcPct val="90000"/>
              </a:lnSpc>
              <a:spcBef>
                <a:spcPts val="0"/>
              </a:spcBef>
              <a:spcAft>
                <a:spcPts val="600"/>
              </a:spcAft>
              <a:buNone/>
            </a:pPr>
            <a:endParaRPr lang="en-US" sz="1400" dirty="0"/>
          </a:p>
        </p:txBody>
      </p:sp>
      <p:sp>
        <p:nvSpPr>
          <p:cNvPr id="17" name="TextBox 16">
            <a:extLst>
              <a:ext uri="{FF2B5EF4-FFF2-40B4-BE49-F238E27FC236}">
                <a16:creationId xmlns:a16="http://schemas.microsoft.com/office/drawing/2014/main" id="{927AA2AF-B40F-9967-0136-D3BB581568D2}"/>
              </a:ext>
            </a:extLst>
          </p:cNvPr>
          <p:cNvSpPr txBox="1"/>
          <p:nvPr/>
        </p:nvSpPr>
        <p:spPr>
          <a:xfrm>
            <a:off x="377241" y="1181486"/>
            <a:ext cx="8473143" cy="1339662"/>
          </a:xfrm>
          <a:prstGeom prst="rect">
            <a:avLst/>
          </a:prstGeom>
          <a:noFill/>
        </p:spPr>
        <p:txBody>
          <a:bodyPr wrap="square" rtlCol="0">
            <a:spAutoFit/>
          </a:bodyPr>
          <a:lstStyle/>
          <a:p>
            <a:pPr algn="ctr">
              <a:lnSpc>
                <a:spcPct val="107000"/>
              </a:lnSpc>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Purpose, Target Audience (External)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Postcards are being created that help commemorate the 250</a:t>
            </a:r>
            <a:r>
              <a:rPr lang="en-US" sz="16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anniversary of significant events during the Decade of the Revolution. These postcards might become keepsakes. </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These postcards are to be given to members of the public.</a:t>
            </a:r>
          </a:p>
        </p:txBody>
      </p:sp>
    </p:spTree>
    <p:extLst>
      <p:ext uri="{BB962C8B-B14F-4D97-AF65-F5344CB8AC3E}">
        <p14:creationId xmlns:p14="http://schemas.microsoft.com/office/powerpoint/2010/main" val="341886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circle&#10;&#10;Description automatically generated">
            <a:extLst>
              <a:ext uri="{FF2B5EF4-FFF2-40B4-BE49-F238E27FC236}">
                <a16:creationId xmlns:a16="http://schemas.microsoft.com/office/drawing/2014/main" id="{8228C753-E524-7EFD-3BFF-B5635BB2906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5742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rcular logo with a building and text&#10;&#10;Description automatically generated">
            <a:extLst>
              <a:ext uri="{FF2B5EF4-FFF2-40B4-BE49-F238E27FC236}">
                <a16:creationId xmlns:a16="http://schemas.microsoft.com/office/drawing/2014/main" id="{AFD687DD-1EA0-A838-97BF-00E7F743389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624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flyer&#10;&#10;Description automatically generated">
            <a:extLst>
              <a:ext uri="{FF2B5EF4-FFF2-40B4-BE49-F238E27FC236}">
                <a16:creationId xmlns:a16="http://schemas.microsoft.com/office/drawing/2014/main" id="{D105766A-3A90-9450-E9B1-FA84E85029DD}"/>
              </a:ext>
            </a:extLst>
          </p:cNvPr>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388174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usiness card&#10;&#10;Description automatically generated">
            <a:extLst>
              <a:ext uri="{FF2B5EF4-FFF2-40B4-BE49-F238E27FC236}">
                <a16:creationId xmlns:a16="http://schemas.microsoft.com/office/drawing/2014/main" id="{C0C6CDDF-A410-C341-84F1-76C7CCBD0FFF}"/>
              </a:ext>
            </a:extLst>
          </p:cNvPr>
          <p:cNvPicPr>
            <a:picLocks noChangeAspect="1"/>
          </p:cNvPicPr>
          <p:nvPr/>
        </p:nvPicPr>
        <p:blipFill>
          <a:blip r:embed="rId2"/>
          <a:stretch>
            <a:fillRect/>
          </a:stretch>
        </p:blipFill>
        <p:spPr>
          <a:xfrm>
            <a:off x="96121" y="0"/>
            <a:ext cx="9144000" cy="6858000"/>
          </a:xfrm>
          <a:prstGeom prst="rect">
            <a:avLst/>
          </a:prstGeom>
        </p:spPr>
      </p:pic>
    </p:spTree>
    <p:extLst>
      <p:ext uri="{BB962C8B-B14F-4D97-AF65-F5344CB8AC3E}">
        <p14:creationId xmlns:p14="http://schemas.microsoft.com/office/powerpoint/2010/main" val="312842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8D4C-E94A-25AD-A336-11EBB2820671}"/>
              </a:ext>
            </a:extLst>
          </p:cNvPr>
          <p:cNvSpPr txBox="1"/>
          <p:nvPr/>
        </p:nvSpPr>
        <p:spPr>
          <a:xfrm>
            <a:off x="2499360" y="2672080"/>
            <a:ext cx="4135120" cy="600164"/>
          </a:xfrm>
          <a:prstGeom prst="rect">
            <a:avLst/>
          </a:prstGeom>
          <a:noFill/>
        </p:spPr>
        <p:txBody>
          <a:bodyPr wrap="square" rtlCol="0">
            <a:spAutoFit/>
          </a:bodyPr>
          <a:lstStyle/>
          <a:p>
            <a:pPr algn="ctr"/>
            <a:r>
              <a:rPr lang="en-US" sz="3300" dirty="0">
                <a:solidFill>
                  <a:schemeClr val="accent1"/>
                </a:solidFill>
                <a:latin typeface="+mj-lt"/>
                <a:ea typeface="+mj-ea"/>
                <a:cs typeface="+mj-cs"/>
              </a:rPr>
              <a:t>Boston Tea Party</a:t>
            </a:r>
          </a:p>
        </p:txBody>
      </p:sp>
      <p:sp>
        <p:nvSpPr>
          <p:cNvPr id="4" name="Title 1">
            <a:extLst>
              <a:ext uri="{FF2B5EF4-FFF2-40B4-BE49-F238E27FC236}">
                <a16:creationId xmlns:a16="http://schemas.microsoft.com/office/drawing/2014/main" id="{A00E4A2F-5E8C-CD4D-362D-921803065809}"/>
              </a:ext>
            </a:extLst>
          </p:cNvPr>
          <p:cNvSpPr txBox="1">
            <a:spLocks/>
          </p:cNvSpPr>
          <p:nvPr/>
        </p:nvSpPr>
        <p:spPr>
          <a:xfrm>
            <a:off x="834441" y="532702"/>
            <a:ext cx="7475115" cy="1371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2800" dirty="0">
                <a:solidFill>
                  <a:schemeClr val="accent1"/>
                </a:solidFill>
              </a:rPr>
            </a:br>
            <a:r>
              <a:rPr lang="en-US" sz="2800" dirty="0">
                <a:solidFill>
                  <a:schemeClr val="accent1"/>
                </a:solidFill>
              </a:rPr>
              <a:t>Postcard Project – Section 3</a:t>
            </a:r>
          </a:p>
          <a:p>
            <a:pPr algn="ctr" defTabSz="914400"/>
            <a:br>
              <a:rPr lang="en-US" sz="2800" dirty="0">
                <a:solidFill>
                  <a:schemeClr val="accent1"/>
                </a:solidFill>
              </a:rPr>
            </a:br>
            <a:endParaRPr lang="en-US" sz="2800" dirty="0">
              <a:solidFill>
                <a:schemeClr val="accent1"/>
              </a:solidFill>
            </a:endParaRPr>
          </a:p>
        </p:txBody>
      </p:sp>
    </p:spTree>
    <p:extLst>
      <p:ext uri="{BB962C8B-B14F-4D97-AF65-F5344CB8AC3E}">
        <p14:creationId xmlns:p14="http://schemas.microsoft.com/office/powerpoint/2010/main" val="95922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und blue and white logo with a ship in the water&#10;&#10;Description automatically generated">
            <a:extLst>
              <a:ext uri="{FF2B5EF4-FFF2-40B4-BE49-F238E27FC236}">
                <a16:creationId xmlns:a16="http://schemas.microsoft.com/office/drawing/2014/main" id="{0DEFF7EE-A011-7358-12E3-C43437C3CE8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517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1E5A6-7394-D779-C211-910216B9113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8245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8D4C-E94A-25AD-A336-11EBB2820671}"/>
              </a:ext>
            </a:extLst>
          </p:cNvPr>
          <p:cNvSpPr txBox="1"/>
          <p:nvPr/>
        </p:nvSpPr>
        <p:spPr>
          <a:xfrm>
            <a:off x="2499360" y="2672080"/>
            <a:ext cx="4135120" cy="1107996"/>
          </a:xfrm>
          <a:prstGeom prst="rect">
            <a:avLst/>
          </a:prstGeom>
          <a:noFill/>
        </p:spPr>
        <p:txBody>
          <a:bodyPr wrap="square" rtlCol="0">
            <a:spAutoFit/>
          </a:bodyPr>
          <a:lstStyle/>
          <a:p>
            <a:pPr algn="ctr"/>
            <a:r>
              <a:rPr lang="en-US" sz="3300" dirty="0">
                <a:solidFill>
                  <a:schemeClr val="accent1"/>
                </a:solidFill>
                <a:latin typeface="+mj-lt"/>
                <a:ea typeface="+mj-ea"/>
                <a:cs typeface="+mj-cs"/>
              </a:rPr>
              <a:t>Battles of Lexington and Concord</a:t>
            </a:r>
          </a:p>
        </p:txBody>
      </p:sp>
      <p:sp>
        <p:nvSpPr>
          <p:cNvPr id="4" name="Title 1">
            <a:extLst>
              <a:ext uri="{FF2B5EF4-FFF2-40B4-BE49-F238E27FC236}">
                <a16:creationId xmlns:a16="http://schemas.microsoft.com/office/drawing/2014/main" id="{A0A9A8FD-B431-3F8C-DD10-04B810F441E1}"/>
              </a:ext>
            </a:extLst>
          </p:cNvPr>
          <p:cNvSpPr txBox="1">
            <a:spLocks/>
          </p:cNvSpPr>
          <p:nvPr/>
        </p:nvSpPr>
        <p:spPr>
          <a:xfrm>
            <a:off x="834441" y="738232"/>
            <a:ext cx="7475115" cy="4110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2800" dirty="0">
                <a:solidFill>
                  <a:schemeClr val="accent1"/>
                </a:solidFill>
              </a:rPr>
            </a:br>
            <a:r>
              <a:rPr lang="en-US" sz="2800" dirty="0">
                <a:solidFill>
                  <a:schemeClr val="accent1"/>
                </a:solidFill>
              </a:rPr>
              <a:t>Postcard Project – Section 3</a:t>
            </a:r>
          </a:p>
          <a:p>
            <a:pPr algn="ctr" defTabSz="914400"/>
            <a:r>
              <a:rPr lang="en-US" sz="2800" dirty="0">
                <a:solidFill>
                  <a:schemeClr val="accent1"/>
                </a:solidFill>
              </a:rPr>
              <a:t>The SAR Commissioned Art has not been developed as of this time.</a:t>
            </a:r>
            <a:br>
              <a:rPr lang="en-US" sz="2800" dirty="0">
                <a:solidFill>
                  <a:schemeClr val="accent1"/>
                </a:solidFill>
              </a:rPr>
            </a:br>
            <a:endParaRPr lang="en-US" sz="2800" dirty="0">
              <a:solidFill>
                <a:schemeClr val="accent1"/>
              </a:solidFill>
            </a:endParaRPr>
          </a:p>
        </p:txBody>
      </p:sp>
    </p:spTree>
    <p:extLst>
      <p:ext uri="{BB962C8B-B14F-4D97-AF65-F5344CB8AC3E}">
        <p14:creationId xmlns:p14="http://schemas.microsoft.com/office/powerpoint/2010/main" val="410427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men fighting in a field&#10;&#10;Description automatically generated">
            <a:extLst>
              <a:ext uri="{FF2B5EF4-FFF2-40B4-BE49-F238E27FC236}">
                <a16:creationId xmlns:a16="http://schemas.microsoft.com/office/drawing/2014/main" id="{56DCED1E-93C8-13AE-E8DD-1E31AB9C5351}"/>
              </a:ext>
            </a:extLst>
          </p:cNvPr>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188047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flyer&#10;&#10;Description automatically generated">
            <a:extLst>
              <a:ext uri="{FF2B5EF4-FFF2-40B4-BE49-F238E27FC236}">
                <a16:creationId xmlns:a16="http://schemas.microsoft.com/office/drawing/2014/main" id="{5D1FB2D8-442A-6BAA-0498-14BE6F4097FB}"/>
              </a:ext>
            </a:extLst>
          </p:cNvPr>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302166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350-923C-7CC9-CCB7-BD57A5BBFC6F}"/>
              </a:ext>
            </a:extLst>
          </p:cNvPr>
          <p:cNvSpPr>
            <a:spLocks noGrp="1"/>
          </p:cNvSpPr>
          <p:nvPr>
            <p:ph type="title"/>
          </p:nvPr>
        </p:nvSpPr>
        <p:spPr>
          <a:xfrm>
            <a:off x="758940" y="476811"/>
            <a:ext cx="7475115" cy="411060"/>
          </a:xfrm>
        </p:spPr>
        <p:txBody>
          <a:bodyPr vert="horz" lIns="91440" tIns="45720" rIns="91440" bIns="45720" rtlCol="0" anchor="ctr">
            <a:normAutofit fontScale="90000"/>
          </a:bodyPr>
          <a:lstStyle/>
          <a:p>
            <a:pPr algn="ctr" defTabSz="914400">
              <a:lnSpc>
                <a:spcPct val="90000"/>
              </a:lnSpc>
            </a:pP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Postcard Project – Section 1</a:t>
            </a:r>
            <a:br>
              <a:rPr lang="en-US" kern="1200" dirty="0">
                <a:solidFill>
                  <a:schemeClr val="accent1"/>
                </a:solidFill>
                <a:latin typeface="+mj-lt"/>
                <a:ea typeface="+mj-ea"/>
                <a:cs typeface="+mj-cs"/>
              </a:rPr>
            </a:br>
            <a:endParaRPr lang="en-US" kern="1200" dirty="0">
              <a:solidFill>
                <a:schemeClr val="accent1"/>
              </a:solidFill>
              <a:latin typeface="+mj-lt"/>
              <a:ea typeface="+mj-ea"/>
              <a:cs typeface="+mj-cs"/>
            </a:endParaRPr>
          </a:p>
        </p:txBody>
      </p:sp>
      <p:sp>
        <p:nvSpPr>
          <p:cNvPr id="3" name="Content Placeholder 2">
            <a:extLst>
              <a:ext uri="{FF2B5EF4-FFF2-40B4-BE49-F238E27FC236}">
                <a16:creationId xmlns:a16="http://schemas.microsoft.com/office/drawing/2014/main" id="{033DE054-3ECB-C1C3-C070-FBC57AC6E51B}"/>
              </a:ext>
            </a:extLst>
          </p:cNvPr>
          <p:cNvSpPr>
            <a:spLocks noGrp="1"/>
          </p:cNvSpPr>
          <p:nvPr>
            <p:ph idx="1"/>
          </p:nvPr>
        </p:nvSpPr>
        <p:spPr>
          <a:xfrm>
            <a:off x="452743" y="3646612"/>
            <a:ext cx="4119257" cy="2801923"/>
          </a:xfrm>
        </p:spPr>
        <p:txBody>
          <a:bodyPr vert="horz" lIns="91440" tIns="45720" rIns="91440" bIns="45720" rtlCol="0" anchor="b">
            <a:noAutofit/>
          </a:bodyPr>
          <a:lstStyle/>
          <a:p>
            <a:pPr marL="0" indent="0" algn="ctr" defTabSz="914400">
              <a:lnSpc>
                <a:spcPct val="90000"/>
              </a:lnSpc>
              <a:spcBef>
                <a:spcPts val="0"/>
              </a:spcBef>
              <a:spcAft>
                <a:spcPts val="600"/>
              </a:spcAft>
              <a:buNone/>
            </a:pPr>
            <a:r>
              <a:rPr lang="en-US" sz="1400" b="1" dirty="0"/>
              <a:t>Design Concept</a:t>
            </a:r>
          </a:p>
          <a:p>
            <a:pPr marL="0" indent="0" algn="ctr" defTabSz="914400">
              <a:lnSpc>
                <a:spcPct val="90000"/>
              </a:lnSpc>
              <a:spcBef>
                <a:spcPts val="0"/>
              </a:spcBef>
              <a:spcAft>
                <a:spcPts val="600"/>
              </a:spcAft>
              <a:buNone/>
            </a:pPr>
            <a:r>
              <a:rPr lang="en-US" sz="1400" b="1" dirty="0"/>
              <a:t>Front Side</a:t>
            </a:r>
          </a:p>
          <a:p>
            <a:pPr marL="0" indent="-228600" defTabSz="914400">
              <a:lnSpc>
                <a:spcPct val="90000"/>
              </a:lnSpc>
              <a:spcBef>
                <a:spcPts val="0"/>
              </a:spcBef>
              <a:spcAft>
                <a:spcPts val="600"/>
              </a:spcAft>
              <a:buFont typeface="Arial" panose="020B0604020202020204" pitchFamily="34" charset="0"/>
              <a:buChar char="•"/>
            </a:pPr>
            <a:r>
              <a:rPr lang="en-US" sz="1400" dirty="0"/>
              <a:t>The design of this project is to develop postcards of each of the ten primary signature events of the Decade of the Revolution as developed by the SAR America 250</a:t>
            </a:r>
            <a:r>
              <a:rPr lang="en-US" sz="1400" baseline="30000" dirty="0"/>
              <a:t>th</a:t>
            </a:r>
            <a:r>
              <a:rPr lang="en-US" sz="1400" dirty="0"/>
              <a:t> Committee. </a:t>
            </a:r>
          </a:p>
          <a:p>
            <a:pPr marL="0" indent="-228600" defTabSz="914400">
              <a:lnSpc>
                <a:spcPct val="90000"/>
              </a:lnSpc>
              <a:spcBef>
                <a:spcPts val="0"/>
              </a:spcBef>
              <a:spcAft>
                <a:spcPts val="600"/>
              </a:spcAft>
              <a:buFont typeface="Arial" panose="020B0604020202020204" pitchFamily="34" charset="0"/>
              <a:buChar char="•"/>
            </a:pPr>
            <a:r>
              <a:rPr lang="en-US" sz="1400" dirty="0"/>
              <a:t>There are multiple images offered. They either utilize SAR commissioned artwork or an image believed to </a:t>
            </a:r>
            <a:r>
              <a:rPr lang="en-US" sz="1400"/>
              <a:t>be in the </a:t>
            </a:r>
            <a:r>
              <a:rPr lang="en-US" sz="1400" dirty="0"/>
              <a:t>public domain. The images are meant to be evocative of the American Revolution.  It is your choice to use the image that best fits your needs.</a:t>
            </a:r>
          </a:p>
          <a:p>
            <a:pPr marL="0" indent="-228600" defTabSz="914400">
              <a:lnSpc>
                <a:spcPct val="90000"/>
              </a:lnSpc>
              <a:spcBef>
                <a:spcPts val="0"/>
              </a:spcBef>
              <a:spcAft>
                <a:spcPts val="600"/>
              </a:spcAft>
              <a:buFont typeface="Arial" panose="020B0604020202020204" pitchFamily="34" charset="0"/>
              <a:buChar char="•"/>
            </a:pPr>
            <a:r>
              <a:rPr lang="en-US" sz="1400" dirty="0"/>
              <a:t>Occasionally there may be different options with each image. </a:t>
            </a:r>
          </a:p>
          <a:p>
            <a:pPr marL="0" indent="-228600" defTabSz="914400">
              <a:lnSpc>
                <a:spcPct val="90000"/>
              </a:lnSpc>
              <a:spcBef>
                <a:spcPts val="0"/>
              </a:spcBef>
              <a:spcAft>
                <a:spcPts val="600"/>
              </a:spcAft>
              <a:buFont typeface="Arial" panose="020B0604020202020204" pitchFamily="34" charset="0"/>
              <a:buChar char="•"/>
            </a:pPr>
            <a:endParaRPr lang="en-US" sz="1400" dirty="0"/>
          </a:p>
        </p:txBody>
      </p:sp>
      <p:sp>
        <p:nvSpPr>
          <p:cNvPr id="17" name="TextBox 16">
            <a:extLst>
              <a:ext uri="{FF2B5EF4-FFF2-40B4-BE49-F238E27FC236}">
                <a16:creationId xmlns:a16="http://schemas.microsoft.com/office/drawing/2014/main" id="{927AA2AF-B40F-9967-0136-D3BB581568D2}"/>
              </a:ext>
            </a:extLst>
          </p:cNvPr>
          <p:cNvSpPr txBox="1"/>
          <p:nvPr/>
        </p:nvSpPr>
        <p:spPr>
          <a:xfrm>
            <a:off x="377240" y="978727"/>
            <a:ext cx="8473143" cy="1969193"/>
          </a:xfrm>
          <a:prstGeom prst="rect">
            <a:avLst/>
          </a:prstGeom>
          <a:noFill/>
        </p:spPr>
        <p:txBody>
          <a:bodyPr wrap="square" rtlCol="0">
            <a:spAutoFit/>
          </a:bodyPr>
          <a:lstStyle/>
          <a:p>
            <a:pPr marL="0" marR="0" algn="ctr">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Purpose, Target Audience (External)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Postcards are being created that help commemorate the 250</a:t>
            </a:r>
            <a:r>
              <a:rPr lang="en-US" sz="16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anniversary of significant events during the Decade of the Revolution. These postcards might become keepsakes. </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 post cards are to be given to members of the public.</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t>
            </a:r>
            <a:r>
              <a:rPr lang="en-US" sz="1600" kern="100" dirty="0">
                <a:latin typeface="Calibri" panose="020F0502020204030204" pitchFamily="34" charset="0"/>
                <a:ea typeface="Calibri" panose="020F0502020204030204" pitchFamily="34" charset="0"/>
                <a:cs typeface="Times New Roman" panose="02020603050405020304" pitchFamily="18" charset="0"/>
              </a:rPr>
              <a:t>color guard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events these could be given to those who inquire or want to have their picture taken. They could also be provided when speaking to the public such as DAR, Rotary, etc.</a:t>
            </a:r>
          </a:p>
        </p:txBody>
      </p:sp>
      <p:sp>
        <p:nvSpPr>
          <p:cNvPr id="19" name="Content Placeholder 2">
            <a:extLst>
              <a:ext uri="{FF2B5EF4-FFF2-40B4-BE49-F238E27FC236}">
                <a16:creationId xmlns:a16="http://schemas.microsoft.com/office/drawing/2014/main" id="{A401B74A-C4C8-C86A-FAB4-B3778534B84A}"/>
              </a:ext>
            </a:extLst>
          </p:cNvPr>
          <p:cNvSpPr txBox="1">
            <a:spLocks/>
          </p:cNvSpPr>
          <p:nvPr/>
        </p:nvSpPr>
        <p:spPr>
          <a:xfrm>
            <a:off x="4731126" y="3237034"/>
            <a:ext cx="4119257" cy="1829916"/>
          </a:xfrm>
          <a:prstGeom prst="rect">
            <a:avLst/>
          </a:prstGeom>
        </p:spPr>
        <p:txBody>
          <a:bodyPr vert="horz" lIns="91440" tIns="45720" rIns="91440" bIns="4572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lvl="1" indent="-228600" defTabSz="914400">
              <a:spcBef>
                <a:spcPts val="0"/>
              </a:spcBef>
              <a:spcAft>
                <a:spcPts val="600"/>
              </a:spcAft>
            </a:pPr>
            <a:endParaRPr lang="en-US" sz="1400" dirty="0"/>
          </a:p>
          <a:p>
            <a:pPr marL="0" indent="0" algn="ctr" defTabSz="914400">
              <a:spcBef>
                <a:spcPts val="0"/>
              </a:spcBef>
              <a:spcAft>
                <a:spcPts val="600"/>
              </a:spcAft>
              <a:buFont typeface="Arial" panose="020B0604020202020204" pitchFamily="34" charset="0"/>
              <a:buNone/>
            </a:pPr>
            <a:r>
              <a:rPr lang="en-US" sz="1400" b="1" dirty="0"/>
              <a:t>Design Concept</a:t>
            </a:r>
          </a:p>
          <a:p>
            <a:pPr marL="0" indent="0" algn="ctr" defTabSz="914400">
              <a:spcBef>
                <a:spcPts val="0"/>
              </a:spcBef>
              <a:spcAft>
                <a:spcPts val="600"/>
              </a:spcAft>
              <a:buFont typeface="Arial" panose="020B0604020202020204" pitchFamily="34" charset="0"/>
              <a:buNone/>
            </a:pPr>
            <a:r>
              <a:rPr lang="en-US" sz="1400" b="1" dirty="0"/>
              <a:t>Obverse Side</a:t>
            </a:r>
          </a:p>
          <a:p>
            <a:pPr marL="0" indent="0" defTabSz="914400">
              <a:spcBef>
                <a:spcPts val="0"/>
              </a:spcBef>
              <a:spcAft>
                <a:spcPts val="600"/>
              </a:spcAft>
              <a:buNone/>
            </a:pPr>
            <a:r>
              <a:rPr lang="en-US" sz="1400" dirty="0"/>
              <a:t>The message content is generally SAR contact information, the mission statement, and a brief image comment. </a:t>
            </a:r>
            <a:r>
              <a:rPr lang="en-US" sz="1400" b="1" dirty="0">
                <a:solidFill>
                  <a:srgbClr val="FF0000"/>
                </a:solidFill>
              </a:rPr>
              <a:t>The back side may explain a quote on the front and should be used. </a:t>
            </a:r>
          </a:p>
          <a:p>
            <a:pPr marL="0" indent="-228600" defTabSz="914400">
              <a:spcBef>
                <a:spcPts val="0"/>
              </a:spcBef>
              <a:spcAft>
                <a:spcPts val="600"/>
              </a:spcAft>
            </a:pPr>
            <a:endParaRPr lang="en-US" sz="1400" dirty="0"/>
          </a:p>
        </p:txBody>
      </p:sp>
    </p:spTree>
    <p:extLst>
      <p:ext uri="{BB962C8B-B14F-4D97-AF65-F5344CB8AC3E}">
        <p14:creationId xmlns:p14="http://schemas.microsoft.com/office/powerpoint/2010/main" val="192189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oldiers fighting in a field&#10;&#10;Description automatically generated">
            <a:extLst>
              <a:ext uri="{FF2B5EF4-FFF2-40B4-BE49-F238E27FC236}">
                <a16:creationId xmlns:a16="http://schemas.microsoft.com/office/drawing/2014/main" id="{C8D2C0AF-064C-DDA7-D945-C42089928BF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5749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usiness card&#10;&#10;Description automatically generated">
            <a:extLst>
              <a:ext uri="{FF2B5EF4-FFF2-40B4-BE49-F238E27FC236}">
                <a16:creationId xmlns:a16="http://schemas.microsoft.com/office/drawing/2014/main" id="{6A5B0F91-6F0F-40D7-C5A8-017A3CF9AAE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9669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en fighting in a field&#10;&#10;Description automatically generated">
            <a:extLst>
              <a:ext uri="{FF2B5EF4-FFF2-40B4-BE49-F238E27FC236}">
                <a16:creationId xmlns:a16="http://schemas.microsoft.com/office/drawing/2014/main" id="{37799D6F-1217-A736-F59D-53BFE6F5B1BF}"/>
              </a:ext>
            </a:extLst>
          </p:cNvPr>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1464338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flyer&#10;&#10;Description automatically generated">
            <a:extLst>
              <a:ext uri="{FF2B5EF4-FFF2-40B4-BE49-F238E27FC236}">
                <a16:creationId xmlns:a16="http://schemas.microsoft.com/office/drawing/2014/main" id="{CA4241EB-4FEC-B8AB-9C5C-12278F8E6858}"/>
              </a:ext>
            </a:extLst>
          </p:cNvPr>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304895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inting of soldiers firing guns&#10;&#10;Description automatically generated">
            <a:extLst>
              <a:ext uri="{FF2B5EF4-FFF2-40B4-BE49-F238E27FC236}">
                <a16:creationId xmlns:a16="http://schemas.microsoft.com/office/drawing/2014/main" id="{15C27454-BF52-1D50-FBC9-B310424CC5F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8269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card&#10;&#10;Description automatically generated">
            <a:extLst>
              <a:ext uri="{FF2B5EF4-FFF2-40B4-BE49-F238E27FC236}">
                <a16:creationId xmlns:a16="http://schemas.microsoft.com/office/drawing/2014/main" id="{D87A5642-8921-0B9D-1270-F00EFADD37C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027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350-923C-7CC9-CCB7-BD57A5BBFC6F}"/>
              </a:ext>
            </a:extLst>
          </p:cNvPr>
          <p:cNvSpPr>
            <a:spLocks noGrp="1"/>
          </p:cNvSpPr>
          <p:nvPr>
            <p:ph type="title"/>
          </p:nvPr>
        </p:nvSpPr>
        <p:spPr>
          <a:xfrm>
            <a:off x="834441" y="532702"/>
            <a:ext cx="7475115" cy="411060"/>
          </a:xfrm>
        </p:spPr>
        <p:txBody>
          <a:bodyPr vert="horz" lIns="91440" tIns="45720" rIns="91440" bIns="45720" rtlCol="0" anchor="ctr">
            <a:normAutofit fontScale="90000"/>
          </a:bodyPr>
          <a:lstStyle/>
          <a:p>
            <a:pPr algn="ctr" defTabSz="914400">
              <a:lnSpc>
                <a:spcPct val="90000"/>
              </a:lnSpc>
            </a:pP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Postcard Project – Section 2</a:t>
            </a:r>
            <a:br>
              <a:rPr lang="en-US" kern="1200" dirty="0">
                <a:solidFill>
                  <a:schemeClr val="accent1"/>
                </a:solidFill>
                <a:latin typeface="+mj-lt"/>
                <a:ea typeface="+mj-ea"/>
                <a:cs typeface="+mj-cs"/>
              </a:rPr>
            </a:br>
            <a:endParaRPr lang="en-US" kern="1200" dirty="0">
              <a:solidFill>
                <a:schemeClr val="accent1"/>
              </a:solidFill>
              <a:latin typeface="+mj-lt"/>
              <a:ea typeface="+mj-ea"/>
              <a:cs typeface="+mj-cs"/>
            </a:endParaRPr>
          </a:p>
        </p:txBody>
      </p:sp>
      <p:sp>
        <p:nvSpPr>
          <p:cNvPr id="3" name="Content Placeholder 2">
            <a:extLst>
              <a:ext uri="{FF2B5EF4-FFF2-40B4-BE49-F238E27FC236}">
                <a16:creationId xmlns:a16="http://schemas.microsoft.com/office/drawing/2014/main" id="{033DE054-3ECB-C1C3-C070-FBC57AC6E51B}"/>
              </a:ext>
            </a:extLst>
          </p:cNvPr>
          <p:cNvSpPr>
            <a:spLocks noGrp="1"/>
          </p:cNvSpPr>
          <p:nvPr>
            <p:ph idx="1"/>
          </p:nvPr>
        </p:nvSpPr>
        <p:spPr>
          <a:xfrm>
            <a:off x="335428" y="3873889"/>
            <a:ext cx="8476488" cy="2103120"/>
          </a:xfrm>
        </p:spPr>
        <p:txBody>
          <a:bodyPr vert="horz" lIns="91440" tIns="45720" rIns="91440" bIns="45720" rtlCol="0" anchor="b">
            <a:noAutofit/>
          </a:bodyPr>
          <a:lstStyle/>
          <a:p>
            <a:pPr marL="400050" lvl="1" indent="-228600" defTabSz="914400">
              <a:lnSpc>
                <a:spcPct val="90000"/>
              </a:lnSpc>
              <a:spcBef>
                <a:spcPts val="0"/>
              </a:spcBef>
              <a:spcAft>
                <a:spcPts val="600"/>
              </a:spcAft>
              <a:buFont typeface="Arial" panose="020B0604020202020204" pitchFamily="34" charset="0"/>
              <a:buChar char="•"/>
            </a:pPr>
            <a:endParaRPr lang="en-US" sz="1600" dirty="0"/>
          </a:p>
          <a:p>
            <a:pPr marL="0" indent="0" algn="ctr" defTabSz="914400">
              <a:lnSpc>
                <a:spcPct val="90000"/>
              </a:lnSpc>
              <a:spcBef>
                <a:spcPts val="0"/>
              </a:spcBef>
              <a:spcAft>
                <a:spcPts val="600"/>
              </a:spcAft>
              <a:buNone/>
            </a:pPr>
            <a:r>
              <a:rPr lang="en-US" sz="1600" b="1" dirty="0"/>
              <a:t>Selection of the Front and Back sides</a:t>
            </a:r>
          </a:p>
          <a:p>
            <a:pPr marL="0" indent="0" defTabSz="914400">
              <a:lnSpc>
                <a:spcPct val="90000"/>
              </a:lnSpc>
              <a:spcBef>
                <a:spcPts val="0"/>
              </a:spcBef>
              <a:spcAft>
                <a:spcPts val="600"/>
              </a:spcAft>
              <a:buNone/>
            </a:pPr>
            <a:r>
              <a:rPr lang="en-US" sz="1400" dirty="0"/>
              <a:t>Obviously, you select the image and the message for your target audience.</a:t>
            </a:r>
          </a:p>
          <a:p>
            <a:pPr marL="0" indent="0" defTabSz="914400">
              <a:lnSpc>
                <a:spcPct val="90000"/>
              </a:lnSpc>
              <a:spcBef>
                <a:spcPts val="0"/>
              </a:spcBef>
              <a:spcAft>
                <a:spcPts val="600"/>
              </a:spcAft>
              <a:buNone/>
            </a:pPr>
            <a:endParaRPr lang="en-US" sz="1400" dirty="0"/>
          </a:p>
          <a:p>
            <a:pPr marL="0" indent="0" defTabSz="914400">
              <a:lnSpc>
                <a:spcPct val="90000"/>
              </a:lnSpc>
              <a:spcBef>
                <a:spcPts val="0"/>
              </a:spcBef>
              <a:spcAft>
                <a:spcPts val="600"/>
              </a:spcAft>
              <a:buNone/>
            </a:pPr>
            <a:r>
              <a:rPr lang="en-US" sz="1400" dirty="0"/>
              <a:t>The images on this power point are jpegs. You must capture these and then upload to the vendor or copy and paste into the template space if you choose a product such as Avery. </a:t>
            </a:r>
          </a:p>
          <a:p>
            <a:pPr marL="0" indent="-228600" defTabSz="914400">
              <a:lnSpc>
                <a:spcPct val="90000"/>
              </a:lnSpc>
              <a:spcBef>
                <a:spcPts val="0"/>
              </a:spcBef>
              <a:spcAft>
                <a:spcPts val="600"/>
              </a:spcAft>
              <a:buFont typeface="Arial" panose="020B0604020202020204" pitchFamily="34" charset="0"/>
              <a:buChar char="•"/>
            </a:pPr>
            <a:endParaRPr lang="en-US" sz="1400" dirty="0"/>
          </a:p>
        </p:txBody>
      </p:sp>
      <p:sp>
        <p:nvSpPr>
          <p:cNvPr id="17" name="TextBox 16">
            <a:extLst>
              <a:ext uri="{FF2B5EF4-FFF2-40B4-BE49-F238E27FC236}">
                <a16:creationId xmlns:a16="http://schemas.microsoft.com/office/drawing/2014/main" id="{927AA2AF-B40F-9967-0136-D3BB581568D2}"/>
              </a:ext>
            </a:extLst>
          </p:cNvPr>
          <p:cNvSpPr txBox="1"/>
          <p:nvPr/>
        </p:nvSpPr>
        <p:spPr>
          <a:xfrm>
            <a:off x="335428" y="1139541"/>
            <a:ext cx="8473143" cy="3067378"/>
          </a:xfrm>
          <a:prstGeom prst="rect">
            <a:avLst/>
          </a:prstGeom>
          <a:noFill/>
        </p:spPr>
        <p:txBody>
          <a:bodyPr wrap="square" rtlCol="0">
            <a:spAutoFit/>
          </a:bodyPr>
          <a:lstStyle/>
          <a:p>
            <a:pPr marL="0" marR="0" algn="ctr">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How to make a Postcard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There are two basic steps to creating your postcard. </a:t>
            </a:r>
          </a:p>
          <a:p>
            <a:pPr marL="0" marR="0">
              <a:lnSpc>
                <a:spcPct val="107000"/>
              </a:lnSpc>
              <a:spcBef>
                <a:spcPts val="0"/>
              </a:spcBef>
              <a:spcAft>
                <a:spcPts val="800"/>
              </a:spcAft>
            </a:pPr>
            <a:r>
              <a:rPr lang="en-US" sz="1600" kern="100" dirty="0">
                <a:latin typeface="Calibri" panose="020F0502020204030204" pitchFamily="34" charset="0"/>
                <a:ea typeface="Calibri" panose="020F0502020204030204" pitchFamily="34" charset="0"/>
                <a:cs typeface="Times New Roman" panose="02020603050405020304" pitchFamily="18" charset="0"/>
              </a:rPr>
              <a:t>The first is you pick the reproduction medium. </a:t>
            </a:r>
          </a:p>
          <a:p>
            <a:pPr marL="0" marR="0">
              <a:lnSpc>
                <a:spcPct val="107000"/>
              </a:lnSpc>
              <a:spcBef>
                <a:spcPts val="0"/>
              </a:spcBef>
              <a:spcAft>
                <a:spcPts val="800"/>
              </a:spcAft>
            </a:pPr>
            <a:r>
              <a:rPr lang="en-US" sz="1600" kern="100" dirty="0">
                <a:latin typeface="Calibri" panose="020F0502020204030204" pitchFamily="34" charset="0"/>
                <a:ea typeface="Calibri" panose="020F0502020204030204" pitchFamily="34" charset="0"/>
                <a:cs typeface="Times New Roman" panose="02020603050405020304" pitchFamily="18" charset="0"/>
              </a:rPr>
              <a:t>The second is you select the front page and also the back side.</a:t>
            </a:r>
          </a:p>
          <a:p>
            <a:pPr marL="0" marR="0">
              <a:lnSpc>
                <a:spcPct val="107000"/>
              </a:lnSpc>
              <a:spcBef>
                <a:spcPts val="0"/>
              </a:spcBef>
              <a:spcAft>
                <a:spcPts val="80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b="1" kern="100" dirty="0">
                <a:latin typeface="Calibri" panose="020F0502020204030204" pitchFamily="34" charset="0"/>
                <a:ea typeface="Calibri" panose="020F0502020204030204" pitchFamily="34" charset="0"/>
                <a:cs typeface="Times New Roman" panose="02020603050405020304" pitchFamily="18" charset="0"/>
              </a:rPr>
              <a:t>Reproduction Medium</a:t>
            </a:r>
          </a:p>
          <a:p>
            <a:pPr marL="0" marR="0">
              <a:lnSpc>
                <a:spcPct val="107000"/>
              </a:lnSpc>
              <a:spcBef>
                <a:spcPts val="0"/>
              </a:spcBef>
              <a:spcAft>
                <a:spcPts val="800"/>
              </a:spcAft>
            </a:pPr>
            <a:r>
              <a:rPr lang="en-US" sz="1600" kern="100" dirty="0">
                <a:latin typeface="Calibri" panose="020F0502020204030204" pitchFamily="34" charset="0"/>
                <a:ea typeface="Calibri" panose="020F0502020204030204" pitchFamily="34" charset="0"/>
                <a:cs typeface="Times New Roman" panose="02020603050405020304" pitchFamily="18" charset="0"/>
              </a:rPr>
              <a:t>You could use a vendor you can find online such as Vista Print. The other way is to print them yourself using a product such as Avery matte white postcards, 4” by 6”. Cost varies by quantity ordered and vendor selected. Time of delivery is also a consideration.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30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D8BF764-2BD7-4653-6091-D1DC581A77BE}"/>
              </a:ext>
            </a:extLst>
          </p:cNvPr>
          <p:cNvSpPr/>
          <p:nvPr/>
        </p:nvSpPr>
        <p:spPr>
          <a:xfrm>
            <a:off x="604007" y="2088858"/>
            <a:ext cx="2491531" cy="2894202"/>
          </a:xfrm>
          <a:prstGeom prst="rightArrow">
            <a:avLst>
              <a:gd name="adj1" fmla="val 50000"/>
              <a:gd name="adj2" fmla="val 49661"/>
            </a:avLst>
          </a:prstGeom>
          <a:noFill/>
          <a:ln>
            <a:solidFill>
              <a:srgbClr val="DA2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8D6AF7-9D25-60D1-E68E-36AB9D6E9EC5}"/>
              </a:ext>
            </a:extLst>
          </p:cNvPr>
          <p:cNvSpPr txBox="1"/>
          <p:nvPr/>
        </p:nvSpPr>
        <p:spPr>
          <a:xfrm>
            <a:off x="713064" y="2787067"/>
            <a:ext cx="1778466" cy="1446550"/>
          </a:xfrm>
          <a:prstGeom prst="rect">
            <a:avLst/>
          </a:prstGeom>
          <a:noFill/>
        </p:spPr>
        <p:txBody>
          <a:bodyPr wrap="square" rtlCol="0">
            <a:spAutoFit/>
          </a:bodyPr>
          <a:lstStyle/>
          <a:p>
            <a:r>
              <a:rPr lang="en-US" sz="1100" dirty="0"/>
              <a:t>Right click on the image to save as a .jpeg to your computer.  Using a filename that usefully matches the image.  </a:t>
            </a:r>
          </a:p>
          <a:p>
            <a:endParaRPr lang="en-US" sz="1100" dirty="0"/>
          </a:p>
          <a:p>
            <a:r>
              <a:rPr lang="en-US" sz="1100" dirty="0"/>
              <a:t>This applies to any of the .jpeg images in Section 3.</a:t>
            </a:r>
          </a:p>
        </p:txBody>
      </p:sp>
      <p:sp>
        <p:nvSpPr>
          <p:cNvPr id="5" name="Title 1">
            <a:extLst>
              <a:ext uri="{FF2B5EF4-FFF2-40B4-BE49-F238E27FC236}">
                <a16:creationId xmlns:a16="http://schemas.microsoft.com/office/drawing/2014/main" id="{848CB9AB-02EB-4C3D-9768-3D3C58A2B05E}"/>
              </a:ext>
            </a:extLst>
          </p:cNvPr>
          <p:cNvSpPr txBox="1">
            <a:spLocks/>
          </p:cNvSpPr>
          <p:nvPr/>
        </p:nvSpPr>
        <p:spPr>
          <a:xfrm>
            <a:off x="1770077" y="819932"/>
            <a:ext cx="5486400" cy="9198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dirty="0">
                <a:solidFill>
                  <a:schemeClr val="accent1"/>
                </a:solidFill>
              </a:rPr>
              <a:t>Sample Front Side</a:t>
            </a:r>
          </a:p>
        </p:txBody>
      </p:sp>
      <p:sp>
        <p:nvSpPr>
          <p:cNvPr id="6" name="Title 1">
            <a:extLst>
              <a:ext uri="{FF2B5EF4-FFF2-40B4-BE49-F238E27FC236}">
                <a16:creationId xmlns:a16="http://schemas.microsoft.com/office/drawing/2014/main" id="{689C294F-7574-29E9-06D8-5EDB94731E2A}"/>
              </a:ext>
            </a:extLst>
          </p:cNvPr>
          <p:cNvSpPr txBox="1">
            <a:spLocks/>
          </p:cNvSpPr>
          <p:nvPr/>
        </p:nvSpPr>
        <p:spPr>
          <a:xfrm>
            <a:off x="834441" y="532702"/>
            <a:ext cx="7475115" cy="411060"/>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dirty="0">
                <a:solidFill>
                  <a:schemeClr val="accent1"/>
                </a:solidFill>
              </a:rPr>
            </a:br>
            <a:r>
              <a:rPr lang="en-US" sz="12800" dirty="0">
                <a:solidFill>
                  <a:schemeClr val="accent1"/>
                </a:solidFill>
              </a:rPr>
              <a:t>Postcard Project – Section 2</a:t>
            </a:r>
            <a:br>
              <a:rPr lang="en-US" sz="12800" dirty="0">
                <a:solidFill>
                  <a:schemeClr val="accent1"/>
                </a:solidFill>
              </a:rPr>
            </a:br>
            <a:endParaRPr lang="en-US" sz="12800" dirty="0">
              <a:solidFill>
                <a:schemeClr val="accent1"/>
              </a:solidFill>
            </a:endParaRPr>
          </a:p>
        </p:txBody>
      </p:sp>
      <p:pic>
        <p:nvPicPr>
          <p:cNvPr id="8" name="Picture 7" descr="A building with a flag and text&#10;&#10;Description automatically generated">
            <a:extLst>
              <a:ext uri="{FF2B5EF4-FFF2-40B4-BE49-F238E27FC236}">
                <a16:creationId xmlns:a16="http://schemas.microsoft.com/office/drawing/2014/main" id="{6E4028B2-DD08-854B-268D-EF16EEA33393}"/>
              </a:ext>
            </a:extLst>
          </p:cNvPr>
          <p:cNvPicPr>
            <a:picLocks/>
          </p:cNvPicPr>
          <p:nvPr/>
        </p:nvPicPr>
        <p:blipFill>
          <a:blip r:embed="rId2"/>
          <a:stretch>
            <a:fillRect/>
          </a:stretch>
        </p:blipFill>
        <p:spPr>
          <a:xfrm>
            <a:off x="3204594" y="1883932"/>
            <a:ext cx="5486400" cy="3657600"/>
          </a:xfrm>
          <a:prstGeom prst="rect">
            <a:avLst/>
          </a:prstGeom>
        </p:spPr>
      </p:pic>
    </p:spTree>
    <p:extLst>
      <p:ext uri="{BB962C8B-B14F-4D97-AF65-F5344CB8AC3E}">
        <p14:creationId xmlns:p14="http://schemas.microsoft.com/office/powerpoint/2010/main" val="246346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8BE4EC-320E-EDF2-BDF7-582307C1094B}"/>
              </a:ext>
            </a:extLst>
          </p:cNvPr>
          <p:cNvSpPr txBox="1">
            <a:spLocks/>
          </p:cNvSpPr>
          <p:nvPr/>
        </p:nvSpPr>
        <p:spPr>
          <a:xfrm>
            <a:off x="1828800" y="890400"/>
            <a:ext cx="5486400" cy="5486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dirty="0">
                <a:solidFill>
                  <a:schemeClr val="accent1"/>
                </a:solidFill>
              </a:rPr>
              <a:t>Sample</a:t>
            </a:r>
            <a:r>
              <a:rPr lang="en-US" dirty="0">
                <a:solidFill>
                  <a:schemeClr val="accent1"/>
                </a:solidFill>
              </a:rPr>
              <a:t> Back Side</a:t>
            </a:r>
          </a:p>
        </p:txBody>
      </p:sp>
      <p:sp>
        <p:nvSpPr>
          <p:cNvPr id="8" name="Arrow: Right 7">
            <a:extLst>
              <a:ext uri="{FF2B5EF4-FFF2-40B4-BE49-F238E27FC236}">
                <a16:creationId xmlns:a16="http://schemas.microsoft.com/office/drawing/2014/main" id="{F07AC2F2-198E-5801-F020-78F0D1CB15E1}"/>
              </a:ext>
            </a:extLst>
          </p:cNvPr>
          <p:cNvSpPr/>
          <p:nvPr/>
        </p:nvSpPr>
        <p:spPr>
          <a:xfrm>
            <a:off x="604007" y="2088858"/>
            <a:ext cx="2491531" cy="2894202"/>
          </a:xfrm>
          <a:prstGeom prst="rightArrow">
            <a:avLst>
              <a:gd name="adj1" fmla="val 50000"/>
              <a:gd name="adj2" fmla="val 49661"/>
            </a:avLst>
          </a:prstGeom>
          <a:noFill/>
          <a:ln>
            <a:solidFill>
              <a:srgbClr val="DA2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98B456-8106-99B4-8A32-375D703A6B6C}"/>
              </a:ext>
            </a:extLst>
          </p:cNvPr>
          <p:cNvSpPr txBox="1"/>
          <p:nvPr/>
        </p:nvSpPr>
        <p:spPr>
          <a:xfrm>
            <a:off x="713064" y="2787067"/>
            <a:ext cx="1778466" cy="1446550"/>
          </a:xfrm>
          <a:prstGeom prst="rect">
            <a:avLst/>
          </a:prstGeom>
          <a:noFill/>
        </p:spPr>
        <p:txBody>
          <a:bodyPr wrap="square" rtlCol="0">
            <a:spAutoFit/>
          </a:bodyPr>
          <a:lstStyle/>
          <a:p>
            <a:r>
              <a:rPr lang="en-US" sz="1100" dirty="0"/>
              <a:t>Right click on the image to save as a .jpeg to your computer.  Using a filename that usefully matches the image.  </a:t>
            </a:r>
          </a:p>
          <a:p>
            <a:endParaRPr lang="en-US" sz="1100" dirty="0"/>
          </a:p>
          <a:p>
            <a:r>
              <a:rPr lang="en-US" sz="1100" dirty="0"/>
              <a:t>This applies to any of the .jpeg images in Section 3.</a:t>
            </a:r>
          </a:p>
        </p:txBody>
      </p:sp>
      <p:sp>
        <p:nvSpPr>
          <p:cNvPr id="10" name="Title 1">
            <a:extLst>
              <a:ext uri="{FF2B5EF4-FFF2-40B4-BE49-F238E27FC236}">
                <a16:creationId xmlns:a16="http://schemas.microsoft.com/office/drawing/2014/main" id="{54D224F0-161C-3220-751B-3B5D158611AE}"/>
              </a:ext>
            </a:extLst>
          </p:cNvPr>
          <p:cNvSpPr txBox="1">
            <a:spLocks/>
          </p:cNvSpPr>
          <p:nvPr/>
        </p:nvSpPr>
        <p:spPr>
          <a:xfrm>
            <a:off x="834442" y="393324"/>
            <a:ext cx="7475115" cy="411060"/>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12800" dirty="0">
                <a:solidFill>
                  <a:schemeClr val="accent1"/>
                </a:solidFill>
              </a:rPr>
            </a:br>
            <a:r>
              <a:rPr lang="en-US" sz="12800" dirty="0">
                <a:solidFill>
                  <a:schemeClr val="accent1"/>
                </a:solidFill>
              </a:rPr>
              <a:t>Postcard Project – Section 2</a:t>
            </a:r>
            <a:br>
              <a:rPr lang="en-US" dirty="0">
                <a:solidFill>
                  <a:schemeClr val="accent1"/>
                </a:solidFill>
              </a:rPr>
            </a:br>
            <a:endParaRPr lang="en-US" dirty="0">
              <a:solidFill>
                <a:schemeClr val="accent1"/>
              </a:solidFill>
            </a:endParaRPr>
          </a:p>
        </p:txBody>
      </p:sp>
      <p:pic>
        <p:nvPicPr>
          <p:cNvPr id="4" name="Picture 3" descr="A close-up of a business card&#10;&#10;Description automatically generated">
            <a:extLst>
              <a:ext uri="{FF2B5EF4-FFF2-40B4-BE49-F238E27FC236}">
                <a16:creationId xmlns:a16="http://schemas.microsoft.com/office/drawing/2014/main" id="{27909991-E45B-63F3-3FB3-787A78C5CA31}"/>
              </a:ext>
            </a:extLst>
          </p:cNvPr>
          <p:cNvPicPr>
            <a:picLocks/>
          </p:cNvPicPr>
          <p:nvPr/>
        </p:nvPicPr>
        <p:blipFill>
          <a:blip r:embed="rId2"/>
          <a:stretch>
            <a:fillRect/>
          </a:stretch>
        </p:blipFill>
        <p:spPr>
          <a:xfrm>
            <a:off x="3204595" y="1828800"/>
            <a:ext cx="5486400" cy="3657600"/>
          </a:xfrm>
          <a:prstGeom prst="rect">
            <a:avLst/>
          </a:prstGeom>
        </p:spPr>
      </p:pic>
    </p:spTree>
    <p:extLst>
      <p:ext uri="{BB962C8B-B14F-4D97-AF65-F5344CB8AC3E}">
        <p14:creationId xmlns:p14="http://schemas.microsoft.com/office/powerpoint/2010/main" val="393043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8D4C-E94A-25AD-A336-11EBB2820671}"/>
              </a:ext>
            </a:extLst>
          </p:cNvPr>
          <p:cNvSpPr txBox="1"/>
          <p:nvPr/>
        </p:nvSpPr>
        <p:spPr>
          <a:xfrm>
            <a:off x="2499360" y="2672080"/>
            <a:ext cx="4135120" cy="1615827"/>
          </a:xfrm>
          <a:prstGeom prst="rect">
            <a:avLst/>
          </a:prstGeom>
          <a:noFill/>
        </p:spPr>
        <p:txBody>
          <a:bodyPr wrap="square" rtlCol="0">
            <a:spAutoFit/>
          </a:bodyPr>
          <a:lstStyle/>
          <a:p>
            <a:pPr algn="ctr"/>
            <a:r>
              <a:rPr lang="en-US" sz="3300" dirty="0">
                <a:solidFill>
                  <a:schemeClr val="accent1"/>
                </a:solidFill>
                <a:latin typeface="+mj-lt"/>
                <a:ea typeface="+mj-ea"/>
                <a:cs typeface="+mj-cs"/>
              </a:rPr>
              <a:t>Carpenters’ Hall </a:t>
            </a:r>
          </a:p>
          <a:p>
            <a:pPr algn="ctr"/>
            <a:r>
              <a:rPr lang="en-US" sz="3300" dirty="0">
                <a:solidFill>
                  <a:schemeClr val="accent1"/>
                </a:solidFill>
                <a:latin typeface="+mj-lt"/>
                <a:ea typeface="+mj-ea"/>
                <a:cs typeface="+mj-cs"/>
              </a:rPr>
              <a:t>First Continental Congress</a:t>
            </a:r>
          </a:p>
        </p:txBody>
      </p:sp>
      <p:sp>
        <p:nvSpPr>
          <p:cNvPr id="3" name="Title 1">
            <a:extLst>
              <a:ext uri="{FF2B5EF4-FFF2-40B4-BE49-F238E27FC236}">
                <a16:creationId xmlns:a16="http://schemas.microsoft.com/office/drawing/2014/main" id="{3BC16C4D-A7BB-C39E-E4D4-2596E85C8B7A}"/>
              </a:ext>
            </a:extLst>
          </p:cNvPr>
          <p:cNvSpPr txBox="1">
            <a:spLocks/>
          </p:cNvSpPr>
          <p:nvPr/>
        </p:nvSpPr>
        <p:spPr>
          <a:xfrm>
            <a:off x="834441" y="532702"/>
            <a:ext cx="7475115" cy="4110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2800" dirty="0">
                <a:solidFill>
                  <a:schemeClr val="accent1"/>
                </a:solidFill>
              </a:rPr>
            </a:br>
            <a:r>
              <a:rPr lang="en-US" sz="2800" dirty="0">
                <a:solidFill>
                  <a:schemeClr val="accent1"/>
                </a:solidFill>
              </a:rPr>
              <a:t>Postcard Project – Section 3</a:t>
            </a:r>
            <a:br>
              <a:rPr lang="en-US" sz="2800" dirty="0">
                <a:solidFill>
                  <a:schemeClr val="accent1"/>
                </a:solidFill>
              </a:rPr>
            </a:br>
            <a:endParaRPr lang="en-US" sz="2800" dirty="0">
              <a:solidFill>
                <a:schemeClr val="accent1"/>
              </a:solidFill>
            </a:endParaRPr>
          </a:p>
        </p:txBody>
      </p:sp>
    </p:spTree>
    <p:extLst>
      <p:ext uri="{BB962C8B-B14F-4D97-AF65-F5344CB8AC3E}">
        <p14:creationId xmlns:p14="http://schemas.microsoft.com/office/powerpoint/2010/main" val="194404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D62A1798-051D-ED7D-3534-85B6A42EFD2E}"/>
              </a:ext>
            </a:extLst>
          </p:cNvPr>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302805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uilding with a flag and text&#10;&#10;Description automatically generated">
            <a:extLst>
              <a:ext uri="{FF2B5EF4-FFF2-40B4-BE49-F238E27FC236}">
                <a16:creationId xmlns:a16="http://schemas.microsoft.com/office/drawing/2014/main" id="{A11269C2-E91A-7573-1DE1-6807C37C476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2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front of a building&#10;&#10;Description automatically generated">
            <a:extLst>
              <a:ext uri="{FF2B5EF4-FFF2-40B4-BE49-F238E27FC236}">
                <a16:creationId xmlns:a16="http://schemas.microsoft.com/office/drawing/2014/main" id="{2A34ED7A-D574-213D-3F0D-C943990F30F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68593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7345</TotalTime>
  <Words>658</Words>
  <Application>Microsoft Office PowerPoint</Application>
  <PresentationFormat>On-screen Show (4:3)</PresentationFormat>
  <Paragraphs>56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Calibri</vt:lpstr>
      <vt:lpstr>Office Theme</vt:lpstr>
      <vt:lpstr> Postcard Project </vt:lpstr>
      <vt:lpstr> Postcard Project – Section 1 </vt:lpstr>
      <vt:lpstr> Postcard Project – Section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Jackson</cp:lastModifiedBy>
  <cp:revision>51</cp:revision>
  <dcterms:created xsi:type="dcterms:W3CDTF">2024-01-15T17:34:44Z</dcterms:created>
  <dcterms:modified xsi:type="dcterms:W3CDTF">2024-10-25T17:26:12Z</dcterms:modified>
</cp:coreProperties>
</file>